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2" r:id="rId6"/>
    <p:sldId id="260" r:id="rId7"/>
    <p:sldId id="276" r:id="rId8"/>
    <p:sldId id="277" r:id="rId9"/>
    <p:sldId id="261" r:id="rId10"/>
    <p:sldId id="263" r:id="rId11"/>
    <p:sldId id="264" r:id="rId12"/>
    <p:sldId id="266" r:id="rId13"/>
    <p:sldId id="265" r:id="rId14"/>
    <p:sldId id="267" r:id="rId15"/>
    <p:sldId id="278" r:id="rId16"/>
    <p:sldId id="268" r:id="rId17"/>
    <p:sldId id="269" r:id="rId18"/>
    <p:sldId id="279" r:id="rId19"/>
    <p:sldId id="270" r:id="rId20"/>
    <p:sldId id="271" r:id="rId21"/>
    <p:sldId id="272" r:id="rId22"/>
    <p:sldId id="280" r:id="rId23"/>
    <p:sldId id="281" r:id="rId24"/>
    <p:sldId id="282" r:id="rId25"/>
    <p:sldId id="283" r:id="rId26"/>
    <p:sldId id="285" r:id="rId27"/>
    <p:sldId id="274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929"/>
    <a:srgbClr val="E79999"/>
    <a:srgbClr val="D5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69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CD3B0-86AE-4830-AEEC-47B414723C9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5920E-8528-48F5-A32B-EF040E161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5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1. להדגיש תלות בקבוצת נקודות</a:t>
            </a:r>
          </a:p>
          <a:p>
            <a:pPr algn="r" rtl="1"/>
            <a:r>
              <a:rPr lang="he-IL" dirty="0"/>
              <a:t>2. להדגיש שזו חלוקה</a:t>
            </a:r>
          </a:p>
          <a:p>
            <a:pPr algn="r" rtl="1"/>
            <a:r>
              <a:rPr lang="he-IL" dirty="0"/>
              <a:t>3. להזכיר שנקודות על הגבול הן במרחק שווה</a:t>
            </a:r>
          </a:p>
          <a:p>
            <a:pPr algn="r" rtl="1"/>
            <a:r>
              <a:rPr lang="he-IL" dirty="0"/>
              <a:t>4. זה "דמוי כוכב"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5920E-8528-48F5-A32B-EF040E161B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92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להסביר על שלילי וחיובי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5920E-8528-48F5-A32B-EF040E161B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87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הנחה בשלילה שנקודה על הקטע שייכת לתא אחר, וסתירה לפי אי שוויון המשולש.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5920E-8528-48F5-A32B-EF040E161B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38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הפיתרון יהיה פתרון חוקי גם ללא האדפטציה (אותו הגודל)</a:t>
            </a:r>
          </a:p>
          <a:p>
            <a:pPr algn="r" rtl="1"/>
            <a:r>
              <a:rPr lang="he-IL" dirty="0"/>
              <a:t>זמן הריצה הוא </a:t>
            </a:r>
            <a:r>
              <a:rPr lang="en-US" dirty="0"/>
              <a:t>O(</a:t>
            </a:r>
            <a:r>
              <a:rPr lang="en-US" dirty="0" err="1"/>
              <a:t>n^k</a:t>
            </a:r>
            <a:r>
              <a:rPr lang="en-US" dirty="0"/>
              <a:t>)</a:t>
            </a:r>
            <a:r>
              <a:rPr lang="he-IL" dirty="0"/>
              <a:t> – שלב 2 הוא פולינומי ולא משנה בסדר גודל.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5920E-8528-48F5-A32B-EF040E161B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1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בגלל שאנחנו יותר קקרובים למרכז של </a:t>
            </a:r>
            <a:r>
              <a:rPr lang="en-US" dirty="0"/>
              <a:t>u</a:t>
            </a:r>
            <a:r>
              <a:rPr lang="he-IL" dirty="0"/>
              <a:t> מאשר דיסק שכבר חותך את </a:t>
            </a:r>
            <a:r>
              <a:rPr lang="en-US" dirty="0"/>
              <a:t>u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5920E-8528-48F5-A32B-EF040E161B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9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r" rtl="1">
              <a:buAutoNum type="arabicPeriod"/>
            </a:pPr>
            <a:r>
              <a:rPr lang="he-IL" dirty="0"/>
              <a:t>הנק' שייכת ל</a:t>
            </a:r>
            <a:r>
              <a:rPr lang="en-US" dirty="0"/>
              <a:t>cell(r)</a:t>
            </a:r>
            <a:r>
              <a:rPr lang="he-IL" dirty="0"/>
              <a:t> ולכן מקרה 1 הוא ואלידי</a:t>
            </a:r>
          </a:p>
          <a:p>
            <a:pPr marL="228600" indent="-228600" algn="r" rtl="1">
              <a:buAutoNum type="arabicPeriod"/>
            </a:pPr>
            <a:r>
              <a:rPr lang="he-IL" dirty="0"/>
              <a:t>לא יכול להיות ש </a:t>
            </a:r>
            <a:r>
              <a:rPr lang="en-US" dirty="0" err="1"/>
              <a:t>wvd</a:t>
            </a:r>
            <a:r>
              <a:rPr lang="en-US" dirty="0"/>
              <a:t>(</a:t>
            </a:r>
            <a:r>
              <a:rPr lang="en-US" dirty="0" err="1"/>
              <a:t>cu,r</a:t>
            </a:r>
            <a:r>
              <a:rPr lang="en-US" dirty="0"/>
              <a:t>)&gt;</a:t>
            </a:r>
            <a:r>
              <a:rPr lang="en-US" dirty="0" err="1"/>
              <a:t>wvd</a:t>
            </a:r>
            <a:r>
              <a:rPr lang="en-US" dirty="0"/>
              <a:t>(</a:t>
            </a:r>
            <a:r>
              <a:rPr lang="en-US" dirty="0" err="1"/>
              <a:t>cu,b</a:t>
            </a:r>
            <a:r>
              <a:rPr lang="en-US" dirty="0"/>
              <a:t>)</a:t>
            </a:r>
            <a:r>
              <a:rPr lang="he-IL" dirty="0"/>
              <a:t> מפני שהנק' שייכת ל</a:t>
            </a:r>
            <a:r>
              <a:rPr lang="en-US" dirty="0"/>
              <a:t>cell(r)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5920E-8528-48F5-A32B-EF040E161B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6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/>
              <a:t>Cr’</a:t>
            </a:r>
            <a:r>
              <a:rPr lang="he-IL"/>
              <a:t> לא על הקו מפני שאין 3 מרכזים באותו מעגל.</a:t>
            </a:r>
          </a:p>
          <a:p>
            <a:pPr algn="r" rtl="1"/>
            <a:r>
              <a:rPr lang="he-IL" dirty="0"/>
              <a:t>הנק' </a:t>
            </a:r>
            <a:r>
              <a:rPr lang="en-US" dirty="0"/>
              <a:t>y</a:t>
            </a:r>
            <a:r>
              <a:rPr lang="he-IL" dirty="0"/>
              <a:t> היא לא היחידה על הגבול מפני שאין 4 מרכזי מעגל על אותו המעגל.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5920E-8528-48F5-A32B-EF040E161B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7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7149-3F5C-430A-A7CE-410219A65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FC323-1213-4F66-B21D-F88320B05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7603F-515F-4463-AE07-98980B64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D8F30-B7BE-4DAB-A1CD-558A06DA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5E3A2-0E95-49E4-8C9F-ECBBBB13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9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FAFB-66E9-410C-8D71-B2C0A8FF5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221F1-129B-4FBD-B96D-FA5D9E230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A309A-EF38-4A55-B286-017F6D7FB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258D2-4CDF-4F54-BD47-3C2B9E2E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D309F-E845-4C7B-9C79-510BD79A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2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74D74-5816-47CE-83F0-DCD67323F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86D13-F3F8-4928-9686-23CD08FA5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88C46-B754-45C7-859B-DA3C058A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6C019-9A61-4968-ACBC-A78EE86C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950B2-E92B-467B-8311-B5FD6CF8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48A7-CD2B-4D6E-8F0D-00ECB806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C568E-0D22-4839-A880-07F817067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8AD96-C06A-42BE-9286-AE261754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AFA3B-214B-4D02-9DF3-DA42DFEEB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89296-18E0-4720-8E8E-20AA99B9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DDEF-6ED6-4A50-AD14-0AE9D5A55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90689-AE9D-4EE7-8521-E301766B6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380DF-60DB-446D-99F5-1F85284B5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F913F-9D40-4857-955A-8AE2B5EF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4C2C-E047-42FB-A994-2B1A2B68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6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0178-4119-45A1-93B4-41BC1001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264CC-21A4-4033-89EA-F64719042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80AF3-3737-4613-9E06-09DE33C43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4616A-C827-4210-AFFD-9CCC7DAD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21C1A-BFA3-4AFD-8F8C-D424D263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7B0A-13D7-48FA-9417-F9DFC550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BFAA-FF1F-4799-9F54-8400A9EB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C7373-A519-4487-8C51-89E77077C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D19BF-4D43-48C4-BBBC-07E76AB71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D64FF-70B9-4ECF-BBAC-5E7317174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09102-3BFC-4827-8A40-BCA24C95E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46FC3-001E-4094-BB3E-D604A8E9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9F16D-5352-4ED5-B3C6-9DDDA64C4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10FBB7-25D4-4F7D-B344-2EC18588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9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A918-2048-4317-B034-76E4F307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044BF-CD3F-4077-B8C5-F687CEAB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44C49-889B-4DF2-8072-B07039B7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498B2-671B-40FF-A7CE-7A8246A0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3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8455BF-C57A-4C7A-8ED0-E6607A103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91BCC-78E9-4637-9A04-AB8A6B5A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7169D-D8DE-4F1A-90BF-B20767E1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092F5-57D1-4E9E-9B5F-84FED5A4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11F17-9B51-4258-B593-0714CB9AB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6C07F-824F-4627-8C4C-1144681C5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5EB0F-79C3-44FA-BC7F-A1C4106D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25B32-11BB-431C-BF26-6CBC12F8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4A53-5CB5-4B8B-9062-F360D8E2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D24E-2D4B-4491-A275-C55D3382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789512-5CCF-437F-B0E5-42AD590D7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33B9B-5CB9-40AF-93E5-C6744B0C5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1F37D-E8D5-49E9-94B8-09BDC100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B7BE2-1F1A-4771-83AD-CFE10867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36B18-7D1E-4B13-82A9-81D397E3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14949-577E-4175-A517-699E21E2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A8509-3169-4049-90E0-E221EDD14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FEBBC-B3EA-4C72-9EEF-F784F5FB4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12430-C38F-45C3-A0F8-C04E28CDBB1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A34A-F97C-4D4C-945B-405F702FD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F2CF3-D1FB-4E21-A336-901B157BE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8926A-00BA-4896-A3FC-A5C1026D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8FF512F7-8427-45FC-BC0A-89940F44FC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86F80C-137C-41B0-BE64-C88315FD1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+mn-cs"/>
              </a:rPr>
              <a:t>Approximation Algorithms for Dominating Set in Disk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167CC-9576-481F-A53A-3A6963EA1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Amit Cohen , Itamar Zimmerman</a:t>
            </a:r>
          </a:p>
          <a:p>
            <a:r>
              <a:rPr lang="en-US" sz="2000" dirty="0">
                <a:solidFill>
                  <a:srgbClr val="FFFFFF"/>
                </a:solidFill>
              </a:rPr>
              <a:t>Geometric Optimization Course.</a:t>
            </a:r>
            <a:endParaRPr lang="he-IL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December 2019</a:t>
            </a:r>
            <a:r>
              <a:rPr lang="he-IL" sz="20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5223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9F48922-FE54-43F9-93D0-98A5DBFA8286}"/>
              </a:ext>
            </a:extLst>
          </p:cNvPr>
          <p:cNvSpPr/>
          <p:nvPr/>
        </p:nvSpPr>
        <p:spPr>
          <a:xfrm>
            <a:off x="501845" y="310661"/>
            <a:ext cx="11366501" cy="123862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00D790-A525-4CF1-885E-7F9C5820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191"/>
            <a:ext cx="10515600" cy="13255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cs typeface="+mn-cs"/>
              </a:rPr>
              <a:t>רקע היסטורי</a:t>
            </a:r>
            <a:endParaRPr lang="en-US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7FE15-A4AD-495E-8978-411A2DF57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8" y="1825625"/>
            <a:ext cx="11023862" cy="4351338"/>
          </a:xfrm>
        </p:spPr>
        <p:txBody>
          <a:bodyPr>
            <a:normAutofit/>
          </a:bodyPr>
          <a:lstStyle/>
          <a:p>
            <a:pPr algn="r" rtl="1"/>
            <a:r>
              <a:rPr lang="he-IL" sz="2000" dirty="0"/>
              <a:t>הוכח שהבעיה היא</a:t>
            </a:r>
            <a:r>
              <a:rPr lang="en-US" sz="2000" dirty="0"/>
              <a:t>NP-hard </a:t>
            </a:r>
            <a:r>
              <a:rPr lang="he-IL" sz="2000" dirty="0"/>
              <a:t> על ידי רדוקציה מ- </a:t>
            </a:r>
            <a:r>
              <a:rPr lang="en-US" sz="2000" dirty="0"/>
              <a:t>Planar Dominating Set </a:t>
            </a:r>
            <a:r>
              <a:rPr lang="he-IL" sz="2000" dirty="0"/>
              <a:t> (1990</a:t>
            </a:r>
            <a:r>
              <a:rPr lang="en-US" sz="2000" dirty="0"/>
              <a:t>Clark, Colbourn, Johnson -</a:t>
            </a:r>
            <a:r>
              <a:rPr lang="he-IL" sz="2000" dirty="0"/>
              <a:t>).</a:t>
            </a:r>
          </a:p>
          <a:p>
            <a:pPr algn="r" rtl="1"/>
            <a:r>
              <a:rPr lang="he-IL" sz="2000" dirty="0"/>
              <a:t>קיים אלגוריתם חמדן המשיג קירוב של </a:t>
            </a:r>
            <a:r>
              <a:rPr lang="en-US" sz="2000" dirty="0"/>
              <a:t>O(log n)</a:t>
            </a:r>
            <a:r>
              <a:rPr lang="he-IL" sz="2000" dirty="0"/>
              <a:t> (2001 , </a:t>
            </a:r>
            <a:r>
              <a:rPr lang="en-US" sz="2000" dirty="0"/>
              <a:t>V. V. Vazirani</a:t>
            </a:r>
            <a:r>
              <a:rPr lang="he-IL" sz="2000" dirty="0"/>
              <a:t>)</a:t>
            </a:r>
          </a:p>
          <a:p>
            <a:pPr lvl="1" algn="r" rtl="1"/>
            <a:r>
              <a:rPr lang="he-IL" sz="2000" dirty="0"/>
              <a:t>במאמר הנוכחי נפרץ מחסום ה-</a:t>
            </a:r>
            <a:r>
              <a:rPr lang="en-US" sz="2000" dirty="0"/>
              <a:t>log n</a:t>
            </a:r>
            <a:r>
              <a:rPr lang="he-IL" sz="2000" dirty="0"/>
              <a:t> בפעם הראשונה.</a:t>
            </a:r>
          </a:p>
          <a:p>
            <a:pPr algn="r" rtl="1"/>
            <a:r>
              <a:rPr lang="he-IL" sz="2000" dirty="0"/>
              <a:t>מקרים פרטיים של הבעיה :</a:t>
            </a:r>
            <a:r>
              <a:rPr lang="en-US" sz="2000" dirty="0"/>
              <a:t> </a:t>
            </a:r>
            <a:endParaRPr lang="he-IL" sz="2000" dirty="0"/>
          </a:p>
          <a:p>
            <a:pPr lvl="1" algn="r" rtl="1"/>
            <a:r>
              <a:rPr lang="he-IL" sz="2000" dirty="0"/>
              <a:t>קיים אלגוריתם </a:t>
            </a:r>
            <a:r>
              <a:rPr lang="en-US" sz="2000" dirty="0"/>
              <a:t>PTAS</a:t>
            </a:r>
            <a:r>
              <a:rPr lang="he-IL" sz="2000" dirty="0"/>
              <a:t> עבור הבעיה בגרפים מסוג </a:t>
            </a:r>
            <a:r>
              <a:rPr lang="en-US" sz="2000" dirty="0"/>
              <a:t>unit disk graphs</a:t>
            </a:r>
            <a:r>
              <a:rPr lang="he-IL" sz="2000" dirty="0"/>
              <a:t> (1998)</a:t>
            </a:r>
          </a:p>
          <a:p>
            <a:pPr algn="r" rtl="1"/>
            <a:r>
              <a:rPr lang="he-IL" sz="2000" dirty="0"/>
              <a:t>המאמר מציג פתרון גם עבור המקרה הממושקל, אך אנו נציג רק את מקרה הלא ממושקל.</a:t>
            </a:r>
          </a:p>
          <a:p>
            <a:pPr lvl="1" algn="r" rtl="1"/>
            <a:endParaRPr lang="he-IL" sz="1600" dirty="0"/>
          </a:p>
          <a:p>
            <a:pPr lvl="1" algn="r" rtl="1"/>
            <a:endParaRPr lang="en-US" sz="2000" dirty="0"/>
          </a:p>
          <a:p>
            <a:pPr marL="457200" lvl="1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704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DCB69-C7A5-4734-AF67-410F5817E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אלגוריתם </a:t>
            </a:r>
            <a:r>
              <a:rPr lang="en-US" dirty="0"/>
              <a:t>local search</a:t>
            </a:r>
            <a:r>
              <a:rPr lang="he-IL" dirty="0"/>
              <a:t>:</a:t>
            </a:r>
            <a:endParaRPr lang="en-US" dirty="0"/>
          </a:p>
          <a:p>
            <a:pPr lvl="1" algn="r" rtl="1"/>
            <a:r>
              <a:rPr lang="he-IL" dirty="0"/>
              <a:t>אלגוריתם איטרטיבי אשר בכל איטרציה משפר את הפתרון על ידי החלפתו בפיתרון "קצת" יותר טוב. עד להגעה לפיתרון מיטבי מקומי.</a:t>
            </a:r>
          </a:p>
          <a:p>
            <a:pPr algn="r" rtl="1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85AFD3-6AF1-43BF-85D3-BF69A5B9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חזרה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104E738-75DC-4A81-93FB-CC04407D5215}"/>
              </a:ext>
            </a:extLst>
          </p:cNvPr>
          <p:cNvSpPr txBox="1">
            <a:spLocks/>
          </p:cNvSpPr>
          <p:nvPr/>
        </p:nvSpPr>
        <p:spPr>
          <a:xfrm>
            <a:off x="838200" y="3286125"/>
            <a:ext cx="105156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תנאי הלוקאליות:</a:t>
            </a:r>
          </a:p>
          <a:p>
            <a:pPr lvl="1" algn="r" rtl="1"/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10E390-D2F5-4667-AE4E-0328B13DD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09" y="3775692"/>
            <a:ext cx="11669382" cy="102490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D09351-8F15-4F1F-91F6-580F6247DDF7}"/>
              </a:ext>
            </a:extLst>
          </p:cNvPr>
          <p:cNvSpPr txBox="1">
            <a:spLocks/>
          </p:cNvSpPr>
          <p:nvPr/>
        </p:nvSpPr>
        <p:spPr>
          <a:xfrm>
            <a:off x="838200" y="4876800"/>
            <a:ext cx="105156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מוסטפה וריי (</a:t>
            </a:r>
            <a:r>
              <a:rPr lang="en-US" dirty="0"/>
              <a:t>Mustafa &amp; Ray</a:t>
            </a:r>
            <a:r>
              <a:rPr lang="he-IL" dirty="0"/>
              <a:t>) הראו ב-2009 שבעיות שנפתרות על ידי </a:t>
            </a:r>
            <a:r>
              <a:rPr lang="en-US" dirty="0"/>
              <a:t>local search</a:t>
            </a:r>
            <a:r>
              <a:rPr lang="he-IL" dirty="0"/>
              <a:t>, ופתרונן מקיים את תנאי הלוקאליות, הן </a:t>
            </a:r>
            <a:r>
              <a:rPr lang="en-US" dirty="0"/>
              <a:t>PTAS</a:t>
            </a:r>
            <a:r>
              <a:rPr lang="he-IL" dirty="0"/>
              <a:t>.</a:t>
            </a:r>
          </a:p>
          <a:p>
            <a:pPr lvl="1" algn="r" rtl="1"/>
            <a:r>
              <a:rPr lang="he-IL" dirty="0"/>
              <a:t>ההוכחה משתמשת ב- </a:t>
            </a:r>
            <a:r>
              <a:rPr lang="en-US" dirty="0"/>
              <a:t>Planner graph separator theorem</a:t>
            </a:r>
            <a:r>
              <a:rPr lang="he-IL" dirty="0"/>
              <a:t>.</a:t>
            </a:r>
          </a:p>
          <a:p>
            <a:pPr lvl="1" algn="r" rtl="1"/>
            <a:endParaRPr lang="he-IL" dirty="0"/>
          </a:p>
          <a:p>
            <a:pPr lvl="1" algn="r" rt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38E40-C3BE-44C5-9F69-5B049CBD2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מבנה ההוכחה</a:t>
            </a:r>
          </a:p>
          <a:p>
            <a:pPr algn="r" rtl="1"/>
            <a:r>
              <a:rPr lang="he-IL" dirty="0"/>
              <a:t>דיאגרמת וורונוי</a:t>
            </a:r>
          </a:p>
          <a:p>
            <a:pPr algn="r" rtl="1"/>
            <a:r>
              <a:rPr lang="he-IL" dirty="0"/>
              <a:t>תיאור האלגוריתם</a:t>
            </a:r>
          </a:p>
          <a:p>
            <a:pPr algn="r" rtl="1"/>
            <a:r>
              <a:rPr lang="he-IL" dirty="0"/>
              <a:t>הוכחת נכונות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BAE08AAE-419E-4485-8646-85C710AE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תיאור האלגוריתם והוכחתו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3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0843D-24E9-4499-82B6-59E7D5EE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נסמן את </a:t>
            </a:r>
            <a:r>
              <a:rPr lang="en-US" dirty="0"/>
              <a:t>R</a:t>
            </a:r>
            <a:r>
              <a:rPr lang="he-IL" dirty="0"/>
              <a:t> כפיתרון אופטימלי לבעיה ואת </a:t>
            </a:r>
            <a:r>
              <a:rPr lang="en-US" dirty="0"/>
              <a:t>B</a:t>
            </a:r>
            <a:r>
              <a:rPr lang="he-IL" dirty="0"/>
              <a:t> כפיתרון החוזר מאלגוריתם ה-</a:t>
            </a:r>
            <a:r>
              <a:rPr lang="en-US" dirty="0"/>
              <a:t>local search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נבנה את הגרף באמצעות </a:t>
            </a:r>
            <a:r>
              <a:rPr lang="en-US" dirty="0"/>
              <a:t>R,B</a:t>
            </a:r>
            <a:r>
              <a:rPr lang="he-IL" dirty="0"/>
              <a:t> על ידי הגרף הדואלי לדיאגרמת וורונוי הממושקלת.</a:t>
            </a:r>
          </a:p>
          <a:p>
            <a:pPr algn="r" rtl="1"/>
            <a:r>
              <a:rPr lang="he-IL" dirty="0"/>
              <a:t>נראה שהגרף מישורי.</a:t>
            </a:r>
          </a:p>
          <a:p>
            <a:pPr algn="r" rtl="1"/>
            <a:r>
              <a:rPr lang="he-IL" dirty="0"/>
              <a:t>נראה שהגרף מקיים את תנאי הלוקליות.</a:t>
            </a:r>
          </a:p>
          <a:p>
            <a:pPr algn="r" rtl="1"/>
            <a:r>
              <a:rPr lang="he-IL" dirty="0"/>
              <a:t>נסיק שהבעיה היא </a:t>
            </a:r>
            <a:r>
              <a:rPr lang="en-US" dirty="0"/>
              <a:t>PTAS</a:t>
            </a:r>
            <a:r>
              <a:rPr lang="he-IL" dirty="0"/>
              <a:t>.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15F30F76-091C-4CDE-A569-1110C5AD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תיאור האלגוריתם והוכחתו – מבנה ההוכחה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7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D120E-67EF-4B9D-A891-9394583996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422400"/>
              </a:xfrm>
            </p:spPr>
            <p:txBody>
              <a:bodyPr>
                <a:normAutofit fontScale="62500" lnSpcReduction="20000"/>
              </a:bodyPr>
              <a:lstStyle/>
              <a:p>
                <a:pPr algn="r" rtl="1"/>
                <a:r>
                  <a:rPr lang="he-IL" b="1" dirty="0"/>
                  <a:t>דיאגרמת וורונוי</a:t>
                </a:r>
                <a:r>
                  <a:rPr lang="he-IL" dirty="0"/>
                  <a:t> </a:t>
                </a:r>
                <a:r>
                  <a:rPr lang="en-US" b="1" dirty="0"/>
                  <a:t>Voronoi diagram)</a:t>
                </a:r>
                <a:r>
                  <a:rPr lang="he-IL" dirty="0"/>
                  <a:t>) היא חלוקה של המישור לאזורים המבוססת על מרחק לנקודות מסוימות.</a:t>
                </a:r>
              </a:p>
              <a:p>
                <a:pPr algn="r" rtl="1"/>
                <a:r>
                  <a:rPr lang="he-IL" dirty="0"/>
                  <a:t>בהינתן קבוצת נק' </a:t>
                </a:r>
                <a:r>
                  <a:rPr lang="en-US" dirty="0"/>
                  <a:t>P</a:t>
                </a:r>
                <a:r>
                  <a:rPr lang="he-IL" dirty="0"/>
                  <a:t>, נגדיר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כ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closest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point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from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התאים מהווים חלוקה של המישור.</a:t>
                </a:r>
              </a:p>
              <a:p>
                <a:pPr algn="r" rtl="1"/>
                <a:r>
                  <a:rPr lang="he-IL" dirty="0"/>
                  <a:t>דוגמא:</a:t>
                </a:r>
              </a:p>
              <a:p>
                <a:pPr algn="r" rt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D120E-67EF-4B9D-A891-9394583996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422400"/>
              </a:xfrm>
              <a:blipFill>
                <a:blip r:embed="rId3"/>
                <a:stretch>
                  <a:fillRect t="-7265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6B0C8B4B-39B8-4E66-B004-774A527F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העשרה - דיאגרמת וורונוי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446306B-EFF3-4DAE-92CE-5AD909256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161" y="2786849"/>
            <a:ext cx="3844540" cy="384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BD157B6-B41F-4973-B544-C07FDA82B4A7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6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56CFE-D719-4C79-AB86-35722755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עובדה מעניינת: הדיאגרמה הינה דואלית לטראנגולצית דלוני שראינו בשיעור (עבור אותה קבוצת נקודות).</a:t>
            </a:r>
          </a:p>
          <a:p>
            <a:pPr algn="r" rtl="1"/>
            <a:r>
              <a:rPr lang="he-IL" dirty="0"/>
              <a:t>שימושים</a:t>
            </a:r>
          </a:p>
          <a:p>
            <a:pPr lvl="1" algn="r" rtl="1"/>
            <a:r>
              <a:rPr lang="he-IL" dirty="0"/>
              <a:t>מציאת בית החולים הקרוב ביותר לנקודה מסויימת.</a:t>
            </a:r>
          </a:p>
          <a:p>
            <a:pPr lvl="1" algn="r" rtl="1"/>
            <a:r>
              <a:rPr lang="he-IL" dirty="0"/>
              <a:t>בחירת שדה התעופה הקרוב ביותר לנחיתה בשעת חירום.</a:t>
            </a:r>
          </a:p>
          <a:p>
            <a:pPr lvl="1" algn="r" rtl="1"/>
            <a:r>
              <a:rPr lang="he-IL" dirty="0"/>
              <a:t>תכנון מסלול עבור רובוט אוטונומי – אם הנקודות הן מכשולים, הרובוט ישאף ללכת על הקווים של הדיאגרמה כדי להימנע מהתנגשויות.</a:t>
            </a:r>
          </a:p>
          <a:p>
            <a:pPr lvl="1" algn="r" rtl="1"/>
            <a:r>
              <a:rPr lang="he-IL" dirty="0"/>
              <a:t>ב-</a:t>
            </a:r>
            <a:r>
              <a:rPr lang="en-US" dirty="0"/>
              <a:t>machine learning</a:t>
            </a:r>
            <a:r>
              <a:rPr lang="he-IL" dirty="0"/>
              <a:t>, מציאת </a:t>
            </a:r>
            <a:r>
              <a:rPr lang="en-US" dirty="0"/>
              <a:t>nearest neighbor</a:t>
            </a:r>
            <a:r>
              <a:rPr lang="he-IL" dirty="0"/>
              <a:t>.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026B8A4E-B168-4930-BBB0-77204033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העשרה - דיאגרמת וורונוי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5439808-8528-4A8B-903C-E1FBEA7C1ABE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CCCE71-02E3-41B8-8A6D-0B24DA3239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5687"/>
              </a:xfrm>
            </p:spPr>
            <p:txBody>
              <a:bodyPr/>
              <a:lstStyle/>
              <a:p>
                <a:pPr algn="r" rtl="1"/>
                <a:r>
                  <a:rPr lang="he-IL" dirty="0"/>
                  <a:t>במאמר משתמשים בדיאגרמת וורונוי הממושקלת, אשר פונקציית המרחק שלה מייחסת משקל לכל נקודה.</a:t>
                </a:r>
              </a:p>
              <a:p>
                <a:pPr algn="r" rtl="1"/>
                <a:r>
                  <a:rPr lang="he-IL" dirty="0"/>
                  <a:t>באופן פורמלי, עבור קב' נקודות </a:t>
                </a:r>
                <a:r>
                  <a:rPr lang="en-US" dirty="0"/>
                  <a:t>P</a:t>
                </a:r>
                <a:r>
                  <a:rPr lang="he-IL" dirty="0"/>
                  <a:t>, לכל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e-IL" dirty="0"/>
                  <a:t> נגדיר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he-IL" dirty="0"/>
                  <a:t> ומתקיים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 ונגדיר חלוקה לתאים בעזרת פונקציה זו.</a:t>
                </a:r>
              </a:p>
              <a:p>
                <a:pPr algn="r" rtl="1"/>
                <a:r>
                  <a:rPr lang="he-IL" dirty="0"/>
                  <a:t>לדוגמא – פונקציית המרחק האוקלידית המוכפלת במשקל הנקודה.</a:t>
                </a:r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he-IL" dirty="0"/>
              </a:p>
              <a:p>
                <a:pPr algn="r" rt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CCCE71-02E3-41B8-8A6D-0B24DA3239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5687"/>
              </a:xfrm>
              <a:blipFill>
                <a:blip r:embed="rId2"/>
                <a:stretch>
                  <a:fillRect t="-2114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D3B16F81-EDC9-4C40-891F-14029B4A3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r" rtl="1"/>
            <a:r>
              <a:rPr lang="he-IL" dirty="0"/>
              <a:t>העשרה - דיאגרמת וורונוי</a:t>
            </a:r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4CF42AD-0511-4D3B-9B79-F509C9373826}"/>
              </a:ext>
            </a:extLst>
          </p:cNvPr>
          <p:cNvGrpSpPr/>
          <p:nvPr/>
        </p:nvGrpSpPr>
        <p:grpSpPr>
          <a:xfrm>
            <a:off x="3589413" y="4205945"/>
            <a:ext cx="4685844" cy="2358879"/>
            <a:chOff x="3762375" y="3209925"/>
            <a:chExt cx="2403477" cy="1143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6A88605-7C5E-4CBF-B6DD-F5CB5AC9218D}"/>
                </a:ext>
              </a:extLst>
            </p:cNvPr>
            <p:cNvSpPr/>
            <p:nvPr/>
          </p:nvSpPr>
          <p:spPr>
            <a:xfrm>
              <a:off x="3762376" y="3209925"/>
              <a:ext cx="2403476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AD31C0BB-ADF7-4B17-85CF-B3D5AE2232F4}"/>
                </a:ext>
              </a:extLst>
            </p:cNvPr>
            <p:cNvSpPr/>
            <p:nvPr/>
          </p:nvSpPr>
          <p:spPr>
            <a:xfrm>
              <a:off x="4274343" y="3700463"/>
              <a:ext cx="47625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A3CF22D9-A0D6-4A93-822D-71EFE2B56D82}"/>
                </a:ext>
              </a:extLst>
            </p:cNvPr>
            <p:cNvSpPr/>
            <p:nvPr/>
          </p:nvSpPr>
          <p:spPr>
            <a:xfrm>
              <a:off x="5726906" y="3488531"/>
              <a:ext cx="47625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9E9019-3CBA-4847-AA1D-FF032C0C01AE}"/>
                </a:ext>
              </a:extLst>
            </p:cNvPr>
            <p:cNvSpPr txBox="1"/>
            <p:nvPr/>
          </p:nvSpPr>
          <p:spPr>
            <a:xfrm>
              <a:off x="4160044" y="3484572"/>
              <a:ext cx="2095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4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FDF766C-247E-4F7F-B5B2-C8EF3B9D8BC6}"/>
                </a:ext>
              </a:extLst>
            </p:cNvPr>
            <p:cNvSpPr txBox="1"/>
            <p:nvPr/>
          </p:nvSpPr>
          <p:spPr>
            <a:xfrm>
              <a:off x="5648325" y="3257251"/>
              <a:ext cx="126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E0C9A2-9E5D-4686-BEF2-BE06C57F2560}"/>
                </a:ext>
              </a:extLst>
            </p:cNvPr>
            <p:cNvCxnSpPr>
              <a:cxnSpLocks/>
            </p:cNvCxnSpPr>
            <p:nvPr/>
          </p:nvCxnSpPr>
          <p:spPr>
            <a:xfrm>
              <a:off x="4894660" y="3209925"/>
              <a:ext cx="47625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3C0EE300-C548-4A38-91A2-BC6CC1C46600}"/>
                </a:ext>
              </a:extLst>
            </p:cNvPr>
            <p:cNvSpPr/>
            <p:nvPr/>
          </p:nvSpPr>
          <p:spPr>
            <a:xfrm>
              <a:off x="4893468" y="3209925"/>
              <a:ext cx="476251" cy="1143000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7BE336B-5227-4B89-BACE-04760EC47325}"/>
                </a:ext>
              </a:extLst>
            </p:cNvPr>
            <p:cNvSpPr/>
            <p:nvPr/>
          </p:nvSpPr>
          <p:spPr>
            <a:xfrm>
              <a:off x="3762375" y="3209925"/>
              <a:ext cx="1132285" cy="1143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DC0ED663-4DCB-40B2-93DE-6F42727E716A}"/>
                </a:ext>
              </a:extLst>
            </p:cNvPr>
            <p:cNvSpPr/>
            <p:nvPr/>
          </p:nvSpPr>
          <p:spPr>
            <a:xfrm>
              <a:off x="4408885" y="3770265"/>
              <a:ext cx="47625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9F44600-6E63-4093-9A25-9429FECCAC4C}"/>
                </a:ext>
              </a:extLst>
            </p:cNvPr>
            <p:cNvSpPr txBox="1"/>
            <p:nvPr/>
          </p:nvSpPr>
          <p:spPr>
            <a:xfrm>
              <a:off x="4318592" y="3525100"/>
              <a:ext cx="1262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8F79B25D-71FF-40D4-A401-AE65A98F1963}"/>
                </a:ext>
              </a:extLst>
            </p:cNvPr>
            <p:cNvSpPr/>
            <p:nvPr/>
          </p:nvSpPr>
          <p:spPr>
            <a:xfrm rot="10800000">
              <a:off x="4901009" y="3209925"/>
              <a:ext cx="476251" cy="1143000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E0F382C-700D-4F89-955F-251D32EE418B}"/>
                </a:ext>
              </a:extLst>
            </p:cNvPr>
            <p:cNvSpPr/>
            <p:nvPr/>
          </p:nvSpPr>
          <p:spPr>
            <a:xfrm>
              <a:off x="5377259" y="3209925"/>
              <a:ext cx="788592" cy="1143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>
              <a:extLst>
                <a:ext uri="{FF2B5EF4-FFF2-40B4-BE49-F238E27FC236}">
                  <a16:creationId xmlns:a16="http://schemas.microsoft.com/office/drawing/2014/main" id="{8000BD83-0C17-4843-84E4-E89D40F0F553}"/>
                </a:ext>
              </a:extLst>
            </p:cNvPr>
            <p:cNvSpPr/>
            <p:nvPr/>
          </p:nvSpPr>
          <p:spPr>
            <a:xfrm>
              <a:off x="5706466" y="3522008"/>
              <a:ext cx="57548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40784C4-32A9-441F-8E95-9F20CAC55B55}"/>
                </a:ext>
              </a:extLst>
            </p:cNvPr>
            <p:cNvSpPr txBox="1"/>
            <p:nvPr/>
          </p:nvSpPr>
          <p:spPr>
            <a:xfrm>
              <a:off x="5611365" y="3273989"/>
              <a:ext cx="1525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A4F1EB8-0877-436E-B7C6-A09965354A3A}"/>
              </a:ext>
            </a:extLst>
          </p:cNvPr>
          <p:cNvGrpSpPr/>
          <p:nvPr/>
        </p:nvGrpSpPr>
        <p:grpSpPr>
          <a:xfrm>
            <a:off x="3589413" y="4190464"/>
            <a:ext cx="4685844" cy="2471065"/>
            <a:chOff x="6955155" y="4305508"/>
            <a:chExt cx="2403477" cy="119736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2B69702-EC77-4CBC-82AC-7F01A0495A0E}"/>
                </a:ext>
              </a:extLst>
            </p:cNvPr>
            <p:cNvSpPr/>
            <p:nvPr/>
          </p:nvSpPr>
          <p:spPr>
            <a:xfrm>
              <a:off x="6955156" y="4352925"/>
              <a:ext cx="2403476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B5F4B22E-32D0-47BA-8FF9-2874F373C0A0}"/>
                </a:ext>
              </a:extLst>
            </p:cNvPr>
            <p:cNvSpPr/>
            <p:nvPr/>
          </p:nvSpPr>
          <p:spPr>
            <a:xfrm>
              <a:off x="7467123" y="4843463"/>
              <a:ext cx="47625" cy="45719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lowchart: Connector 24">
              <a:extLst>
                <a:ext uri="{FF2B5EF4-FFF2-40B4-BE49-F238E27FC236}">
                  <a16:creationId xmlns:a16="http://schemas.microsoft.com/office/drawing/2014/main" id="{89FF59E8-99A4-4CF2-95F0-D3AAEE5A7C03}"/>
                </a:ext>
              </a:extLst>
            </p:cNvPr>
            <p:cNvSpPr/>
            <p:nvPr/>
          </p:nvSpPr>
          <p:spPr>
            <a:xfrm>
              <a:off x="8919686" y="4631531"/>
              <a:ext cx="47625" cy="45719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C22C03E-8C7F-4878-987F-4C1CD4DA244F}"/>
                </a:ext>
              </a:extLst>
            </p:cNvPr>
            <p:cNvSpPr txBox="1"/>
            <p:nvPr/>
          </p:nvSpPr>
          <p:spPr>
            <a:xfrm>
              <a:off x="7352824" y="4627572"/>
              <a:ext cx="209550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A491D6-036C-4B03-A7CA-AC28BE13A079}"/>
                </a:ext>
              </a:extLst>
            </p:cNvPr>
            <p:cNvSpPr txBox="1"/>
            <p:nvPr/>
          </p:nvSpPr>
          <p:spPr>
            <a:xfrm>
              <a:off x="8841105" y="4400251"/>
              <a:ext cx="12620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A35F1AA-C8F1-430A-AF36-57FFA7E65F9E}"/>
                </a:ext>
              </a:extLst>
            </p:cNvPr>
            <p:cNvSpPr/>
            <p:nvPr/>
          </p:nvSpPr>
          <p:spPr>
            <a:xfrm>
              <a:off x="6955155" y="4316038"/>
              <a:ext cx="954903" cy="117988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0C71CC95-B3DE-4473-8F4C-182725117AC6}"/>
                </a:ext>
              </a:extLst>
            </p:cNvPr>
            <p:cNvSpPr/>
            <p:nvPr/>
          </p:nvSpPr>
          <p:spPr>
            <a:xfrm>
              <a:off x="7591505" y="4890405"/>
              <a:ext cx="47625" cy="45719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D4598E-3F4D-4558-B5AA-0BF966A7E1C9}"/>
                </a:ext>
              </a:extLst>
            </p:cNvPr>
            <p:cNvSpPr txBox="1"/>
            <p:nvPr/>
          </p:nvSpPr>
          <p:spPr>
            <a:xfrm>
              <a:off x="7501212" y="4645240"/>
              <a:ext cx="12620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6F9412-6373-42F3-BFFE-030289912FF9}"/>
                </a:ext>
              </a:extLst>
            </p:cNvPr>
            <p:cNvSpPr/>
            <p:nvPr/>
          </p:nvSpPr>
          <p:spPr>
            <a:xfrm>
              <a:off x="8570039" y="4316037"/>
              <a:ext cx="788592" cy="117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nnector 34">
              <a:extLst>
                <a:ext uri="{FF2B5EF4-FFF2-40B4-BE49-F238E27FC236}">
                  <a16:creationId xmlns:a16="http://schemas.microsoft.com/office/drawing/2014/main" id="{C6BD250A-51A7-449B-99EE-BDAD7294EE72}"/>
                </a:ext>
              </a:extLst>
            </p:cNvPr>
            <p:cNvSpPr/>
            <p:nvPr/>
          </p:nvSpPr>
          <p:spPr>
            <a:xfrm>
              <a:off x="8899246" y="4665008"/>
              <a:ext cx="57548" cy="45719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C8DD38C-5E21-4497-A8FE-F1680EF58D7C}"/>
                </a:ext>
              </a:extLst>
            </p:cNvPr>
            <p:cNvSpPr txBox="1"/>
            <p:nvPr/>
          </p:nvSpPr>
          <p:spPr>
            <a:xfrm>
              <a:off x="8804145" y="4416989"/>
              <a:ext cx="15250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E4770F6-0373-4A5F-AECB-E2DFA2B5E3C4}"/>
                </a:ext>
              </a:extLst>
            </p:cNvPr>
            <p:cNvSpPr/>
            <p:nvPr/>
          </p:nvSpPr>
          <p:spPr>
            <a:xfrm>
              <a:off x="7912736" y="4316038"/>
              <a:ext cx="928906" cy="11868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1C64318-B211-42DC-B65B-905347EB27C3}"/>
                </a:ext>
              </a:extLst>
            </p:cNvPr>
            <p:cNvSpPr/>
            <p:nvPr/>
          </p:nvSpPr>
          <p:spPr>
            <a:xfrm rot="20777543">
              <a:off x="7806805" y="4305508"/>
              <a:ext cx="376245" cy="1194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F8E72A6-A601-4AEA-82AB-3891BE76BE44}"/>
                </a:ext>
              </a:extLst>
            </p:cNvPr>
            <p:cNvSpPr/>
            <p:nvPr/>
          </p:nvSpPr>
          <p:spPr>
            <a:xfrm>
              <a:off x="7204647" y="5032834"/>
              <a:ext cx="972440" cy="47003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27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B6498E-5AC6-453A-B5AD-3139422913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במאמר, דיגארמת וורונוי הממושקלת, משמשת עבור מעבר מפונקציית המרחק האוקלידית ביחס לנקודות, לפונקציית המרחק בין דיסקיות לנקודות.</a:t>
                </a:r>
              </a:p>
              <a:p>
                <a:pPr algn="r" rtl="1"/>
                <a:r>
                  <a:rPr lang="he-IL" dirty="0"/>
                  <a:t>עבור דיסק </a:t>
                </a:r>
                <a:r>
                  <a:rPr lang="en-US" dirty="0"/>
                  <a:t>u</a:t>
                </a:r>
                <a:r>
                  <a:rPr lang="he-IL" dirty="0"/>
                  <a:t> שמרכזו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e-IL" dirty="0"/>
                  <a:t> ורדיוסו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e-IL" dirty="0"/>
                  <a:t> ועבור נק’ </a:t>
                </a:r>
                <a:r>
                  <a:rPr lang="en-US" dirty="0"/>
                  <a:t>x</a:t>
                </a:r>
                <a:r>
                  <a:rPr lang="he-IL" dirty="0"/>
                  <a:t>, נגדיר: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 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האינטואיציה למשמעות ההגדרה היא בכמה יש להגדיל </a:t>
                </a:r>
                <a:r>
                  <a:rPr lang="en-US" dirty="0"/>
                  <a:t>)</a:t>
                </a:r>
                <a:r>
                  <a:rPr lang="he-IL" dirty="0"/>
                  <a:t>או להקטין</a:t>
                </a:r>
                <a:r>
                  <a:rPr lang="en-US" dirty="0"/>
                  <a:t>(</a:t>
                </a:r>
                <a:r>
                  <a:rPr lang="he-IL" dirty="0"/>
                  <a:t> את רדיוס הדיסקית על מנת שהנק' תשב בדיוק על גבול הדיסקית.</a:t>
                </a:r>
              </a:p>
              <a:p>
                <a:pPr algn="r" rtl="1"/>
                <a:r>
                  <a:rPr lang="he-IL" dirty="0"/>
                  <a:t>דוגמא: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B6498E-5AC6-453A-B5AD-3139422913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70" t="-238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5BFB1022-B1A1-4AF8-A041-0FAD8ACD3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r" rtl="1"/>
            <a:r>
              <a:rPr lang="he-IL" dirty="0"/>
              <a:t>דיאגרמת וורונוי בהקשר המאמר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BE8A2C-B3E9-4B97-87D1-B42B9AE5FE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15" y="4654550"/>
            <a:ext cx="6447185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F30C4-1CC2-4D23-9567-42DD9D02D4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dirty="0"/>
                  <a:t>נגדיר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𝑐𝑒𝑙𝑙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he-IL" dirty="0"/>
                  <a:t> עבור דסקית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he-IL" dirty="0"/>
                  <a:t>: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𝑐𝑒𝑙𝑙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𝑝𝑜𝑖𝑛𝑡𝑠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𝑝𝑙𝑎𝑛𝑒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𝑐𝑙𝑜𝑠𝑒𝑠𝑡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𝑑𝑖𝑠𝑘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𝑤𝑣𝑑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</m:oMath>
                  </m:oMathPara>
                </a14:m>
                <a:endParaRPr lang="he-IL" b="0" i="1" dirty="0">
                  <a:latin typeface="Cambria Math" panose="02040503050406030204" pitchFamily="18" charset="0"/>
                </a:endParaRP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</a:rPr>
                  <a:t>בצורה פורמלית: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𝑐𝑒𝑙𝑙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𝑤𝑣𝑑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𝑤𝑣𝑑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he-IL" b="0" dirty="0">
                  <a:latin typeface="Cambria Math" panose="02040503050406030204" pitchFamily="18" charset="0"/>
                </a:endParaRP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</a:rPr>
                  <a:t>נשים לב לאבחנה שכל </a:t>
                </a:r>
                <a:r>
                  <a:rPr lang="en-US" dirty="0">
                    <a:latin typeface="Cambria Math" panose="02040503050406030204" pitchFamily="18" charset="0"/>
                  </a:rPr>
                  <a:t>cell</a:t>
                </a:r>
                <a:r>
                  <a:rPr lang="he-IL" dirty="0">
                    <a:latin typeface="Cambria Math" panose="02040503050406030204" pitchFamily="18" charset="0"/>
                  </a:rPr>
                  <a:t> הינו "דמוי כוכב" – כלומר לכל נק'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b="0" dirty="0">
                    <a:latin typeface="Cambria Math" panose="02040503050406030204" pitchFamily="18" charset="0"/>
                  </a:rPr>
                  <a:t>, מתקיים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b="0" dirty="0">
                    <a:latin typeface="Cambria Math" panose="02040503050406030204" pitchFamily="18" charset="0"/>
                  </a:rPr>
                  <a:t> (הקו הישר בין מרכז </a:t>
                </a:r>
                <a:r>
                  <a:rPr lang="en-US" b="0" dirty="0">
                    <a:latin typeface="Cambria Math" panose="02040503050406030204" pitchFamily="18" charset="0"/>
                  </a:rPr>
                  <a:t>u</a:t>
                </a:r>
                <a:r>
                  <a:rPr lang="he-IL" b="0" dirty="0">
                    <a:latin typeface="Cambria Math" panose="02040503050406030204" pitchFamily="18" charset="0"/>
                  </a:rPr>
                  <a:t> ל-</a:t>
                </a:r>
                <a:r>
                  <a:rPr lang="en-US" b="0" dirty="0">
                    <a:latin typeface="Cambria Math" panose="02040503050406030204" pitchFamily="18" charset="0"/>
                  </a:rPr>
                  <a:t>x</a:t>
                </a:r>
                <a:r>
                  <a:rPr lang="he-IL" b="0" dirty="0">
                    <a:latin typeface="Cambria Math" panose="02040503050406030204" pitchFamily="18" charset="0"/>
                  </a:rPr>
                  <a:t> שייך ל-</a:t>
                </a:r>
                <a:r>
                  <a:rPr lang="en-US" b="0" dirty="0">
                    <a:latin typeface="Cambria Math" panose="02040503050406030204" pitchFamily="18" charset="0"/>
                  </a:rPr>
                  <a:t>cell</a:t>
                </a:r>
                <a:r>
                  <a:rPr lang="he-IL" b="0" dirty="0">
                    <a:latin typeface="Cambria Math" panose="02040503050406030204" pitchFamily="18" charset="0"/>
                  </a:rPr>
                  <a:t>).</a:t>
                </a:r>
              </a:p>
              <a:p>
                <a:pPr lvl="1" algn="r" rtl="1"/>
                <a:r>
                  <a:rPr lang="he-IL" dirty="0">
                    <a:latin typeface="Cambria Math" panose="02040503050406030204" pitchFamily="18" charset="0"/>
                  </a:rPr>
                  <a:t>אינטואיציה – על הלוח.</a:t>
                </a:r>
                <a:endParaRPr lang="en-US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F30C4-1CC2-4D23-9567-42DD9D02D4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33" t="-238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2E2B9E90-51BC-4CDB-AA50-DBEAD93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r" rtl="1"/>
            <a:r>
              <a:rPr lang="he-IL" dirty="0"/>
              <a:t>דיאגרמת וורונוי בהקשר המאמר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4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20E0A5-9F6E-480A-BA5A-B90D2521E9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 algn="r" rtl="1">
                  <a:buFont typeface="+mj-lt"/>
                  <a:buAutoNum type="arabicPeriod"/>
                </a:pPr>
                <a:r>
                  <a:rPr lang="he-IL" dirty="0"/>
                  <a:t>הרץ אלגוריתם </a:t>
                </a:r>
                <a:r>
                  <a:rPr lang="en-US" dirty="0"/>
                  <a:t>local search</a:t>
                </a:r>
                <a:r>
                  <a:rPr lang="he-IL" dirty="0"/>
                  <a:t> רגיל על הקלט וקבל את הפתרון </a:t>
                </a:r>
                <a:r>
                  <a:rPr lang="en-US" dirty="0"/>
                  <a:t>B</a:t>
                </a:r>
                <a:r>
                  <a:rPr lang="he-IL" dirty="0"/>
                  <a:t>.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he-IL" dirty="0"/>
                  <a:t>לכל דיסקית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dirty="0"/>
                  <a:t>, בדוק אם קיימת דסקית ב-</a:t>
                </a:r>
                <a:r>
                  <a:rPr lang="en-US" dirty="0"/>
                  <a:t>D</a:t>
                </a:r>
                <a:r>
                  <a:rPr lang="he-IL" dirty="0"/>
                  <a:t> שמכילה לחלוטין את </a:t>
                </a:r>
                <a:r>
                  <a:rPr lang="en-US" dirty="0"/>
                  <a:t>u</a:t>
                </a:r>
                <a:r>
                  <a:rPr lang="he-IL" dirty="0"/>
                  <a:t>. אם כן, בחר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he-IL" dirty="0"/>
                  <a:t> כזו בעלת הרדיוס הגדול ביותר ובצע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}∪{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he-IL" dirty="0"/>
                  <a:t>.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he-IL" dirty="0"/>
                  <a:t>החזר את </a:t>
                </a:r>
                <a:r>
                  <a:rPr lang="en-US" dirty="0"/>
                  <a:t>B</a:t>
                </a:r>
                <a:r>
                  <a:rPr lang="he-IL" dirty="0"/>
                  <a:t>.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dirty="0"/>
                  <a:t>* האדפטציה של שלב 2 תשמש אותנו רק עבור ההוכחה.</a:t>
                </a:r>
              </a:p>
              <a:p>
                <a:pPr marL="0" indent="0" algn="r" rtl="1">
                  <a:buNone/>
                </a:pPr>
                <a:r>
                  <a:rPr lang="he-IL" dirty="0"/>
                  <a:t>* זמן הריצה נקבע על ידי שלב 1 והוא זהה למה שראינו בהרצאה.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20E0A5-9F6E-480A-BA5A-B90D2521E9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96" t="-266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D5A3874F-0427-46FC-ACBA-0265DE91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r" rtl="1"/>
            <a:r>
              <a:rPr lang="he-IL" dirty="0"/>
              <a:t>תיאור האלגוריתם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6012AE-BA4B-4851-8B4C-B19690FAE381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6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A5EEE-1EB3-464B-8C2F-402E2A749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/>
              <a:t>Authors</a:t>
            </a:r>
            <a:r>
              <a:rPr lang="en-US" sz="2000" dirty="0"/>
              <a:t>:</a:t>
            </a:r>
            <a:endParaRPr lang="he-IL" sz="2000" dirty="0"/>
          </a:p>
          <a:p>
            <a:pPr lvl="1"/>
            <a:r>
              <a:rPr lang="en-US" sz="2000" dirty="0"/>
              <a:t>Matt Gibson</a:t>
            </a:r>
            <a:r>
              <a:rPr lang="he-IL" sz="2000" dirty="0"/>
              <a:t> - </a:t>
            </a:r>
            <a:r>
              <a:rPr lang="en-US" sz="2000" dirty="0"/>
              <a:t>University of Iowa, computer science department</a:t>
            </a:r>
            <a:r>
              <a:rPr lang="he-IL" sz="2000" dirty="0"/>
              <a:t>.</a:t>
            </a:r>
            <a:endParaRPr lang="en-US" sz="2000" dirty="0"/>
          </a:p>
          <a:p>
            <a:pPr lvl="2"/>
            <a:r>
              <a:rPr lang="en-US" dirty="0"/>
              <a:t>San Antonio Geometry Algorithms (SAGA) research lab </a:t>
            </a:r>
          </a:p>
          <a:p>
            <a:pPr lvl="2"/>
            <a:r>
              <a:rPr lang="en-US" dirty="0"/>
              <a:t>Developing algorithms for image segmentation, digital geometry, visibility, and cloud computing</a:t>
            </a:r>
          </a:p>
          <a:p>
            <a:pPr lvl="2"/>
            <a:r>
              <a:rPr lang="en-US" dirty="0"/>
              <a:t>Related work - An Approximation Scheme for Terrain Guarding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sz="2000" dirty="0"/>
              <a:t>Imran A. </a:t>
            </a:r>
            <a:r>
              <a:rPr lang="en-US" sz="2000" dirty="0" err="1"/>
              <a:t>Pirwani</a:t>
            </a:r>
            <a:r>
              <a:rPr lang="he-IL" sz="2000" dirty="0"/>
              <a:t> - </a:t>
            </a:r>
            <a:r>
              <a:rPr lang="en-US" sz="2000" dirty="0"/>
              <a:t>University of Alberta , computer science department</a:t>
            </a:r>
            <a:r>
              <a:rPr lang="he-IL" sz="2000" dirty="0"/>
              <a:t>.</a:t>
            </a:r>
            <a:endParaRPr lang="en-US" sz="2000" dirty="0"/>
          </a:p>
          <a:p>
            <a:pPr lvl="2"/>
            <a:r>
              <a:rPr lang="en-US" dirty="0"/>
              <a:t>Related Work : </a:t>
            </a:r>
          </a:p>
          <a:p>
            <a:pPr lvl="3"/>
            <a:r>
              <a:rPr lang="en-US" sz="2000" dirty="0"/>
              <a:t>A Weakly Robust PTAS for Minimum Clique Partition in Unit Disk Graphs.</a:t>
            </a:r>
          </a:p>
          <a:p>
            <a:pPr lvl="3"/>
            <a:r>
              <a:rPr lang="en-US" sz="2000" dirty="0"/>
              <a:t>Shifting strategy for geometric graphs without geometry.</a:t>
            </a:r>
          </a:p>
          <a:p>
            <a:r>
              <a:rPr lang="en-US" sz="2000" b="1" dirty="0"/>
              <a:t>Conference</a:t>
            </a:r>
            <a:r>
              <a:rPr lang="en-US" sz="2000" dirty="0"/>
              <a:t>:</a:t>
            </a:r>
            <a:endParaRPr lang="he-IL" sz="2000" dirty="0"/>
          </a:p>
          <a:p>
            <a:pPr lvl="1"/>
            <a:r>
              <a:rPr lang="en-US" sz="2000" dirty="0"/>
              <a:t>18</a:t>
            </a:r>
            <a:r>
              <a:rPr lang="en-US" sz="2000" baseline="30000" dirty="0"/>
              <a:t>th</a:t>
            </a:r>
            <a:r>
              <a:rPr lang="en-US" sz="2000" dirty="0"/>
              <a:t> Annual European Symposium on Algorithms (ESA)</a:t>
            </a:r>
          </a:p>
          <a:p>
            <a:endParaRPr lang="en-US" sz="2000" dirty="0"/>
          </a:p>
          <a:p>
            <a:r>
              <a:rPr lang="en-US" sz="2000" b="1" dirty="0"/>
              <a:t>Subject</a:t>
            </a:r>
            <a:r>
              <a:rPr lang="en-US" sz="2000" dirty="0"/>
              <a:t> :</a:t>
            </a:r>
            <a:endParaRPr lang="he-IL" sz="2000" dirty="0"/>
          </a:p>
          <a:p>
            <a:pPr lvl="1"/>
            <a:r>
              <a:rPr lang="en-US" sz="2000" dirty="0"/>
              <a:t>The Weighted &amp; Unweighted Dominating Set on disk graphs.</a:t>
            </a:r>
          </a:p>
          <a:p>
            <a:endParaRPr lang="en-US" sz="1500" dirty="0"/>
          </a:p>
          <a:p>
            <a:pPr lvl="1"/>
            <a:endParaRPr lang="en-US" sz="15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01B25E-082E-4F3F-881C-7B08ED58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8F165D-9B64-404C-B4C5-1306F024CD1B}"/>
              </a:ext>
            </a:extLst>
          </p:cNvPr>
          <p:cNvSpPr/>
          <p:nvPr/>
        </p:nvSpPr>
        <p:spPr>
          <a:xfrm>
            <a:off x="838201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4400" dirty="0"/>
              <a:t>Background</a:t>
            </a:r>
            <a:endParaRPr lang="he-IL" sz="32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78C8C37-10FA-48C7-9937-A3A1D4EC6EC7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41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EFB95-825F-47AD-A1D3-A3621EC4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הוכחת למה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0D55C8-9FAB-4CE2-86CC-85AB846D6E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95488"/>
                <a:ext cx="10515600" cy="1947862"/>
              </a:xfrm>
            </p:spPr>
            <p:txBody>
              <a:bodyPr/>
              <a:lstStyle/>
              <a:p>
                <a:pPr algn="r" rtl="1"/>
                <a:r>
                  <a:rPr lang="he-IL" dirty="0"/>
                  <a:t>יהי </a:t>
                </a:r>
                <a:r>
                  <a:rPr lang="en-US" dirty="0"/>
                  <a:t>R</a:t>
                </a:r>
                <a:r>
                  <a:rPr lang="he-IL" dirty="0"/>
                  <a:t> פתרון אופטימלי לבעיה.</a:t>
                </a:r>
              </a:p>
              <a:p>
                <a:pPr algn="r" rtl="1"/>
                <a:r>
                  <a:rPr lang="he-IL" dirty="0"/>
                  <a:t>יהי </a:t>
                </a:r>
                <a:r>
                  <a:rPr lang="en-US" dirty="0"/>
                  <a:t>B</a:t>
                </a:r>
                <a:r>
                  <a:rPr lang="he-IL" dirty="0"/>
                  <a:t> פתרון החוזר מה</a:t>
                </a:r>
                <a:r>
                  <a:rPr lang="en-US" dirty="0"/>
                  <a:t>local search</a:t>
                </a:r>
                <a:r>
                  <a:rPr lang="he-IL" dirty="0"/>
                  <a:t>. (נניח בה"כ ש-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he-IL" dirty="0"/>
                  <a:t>).</a:t>
                </a:r>
              </a:p>
              <a:p>
                <a:pPr algn="r" rtl="1"/>
                <a:r>
                  <a:rPr lang="he-IL" dirty="0"/>
                  <a:t>נבנה גרף מ-</a:t>
                </a:r>
                <a:r>
                  <a:rPr lang="en-US" dirty="0"/>
                  <a:t>B</a:t>
                </a:r>
                <a:r>
                  <a:rPr lang="he-IL" dirty="0"/>
                  <a:t>, </a:t>
                </a:r>
                <a:r>
                  <a:rPr lang="en-US" dirty="0"/>
                  <a:t>R</a:t>
                </a:r>
                <a:r>
                  <a:rPr lang="he-IL" dirty="0"/>
                  <a:t> ונראה שמתקיים עבורו תנאי הלוקאליות ובכך נסיים את ההוכחה.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0D55C8-9FAB-4CE2-86CC-85AB846D6E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95488"/>
                <a:ext cx="10515600" cy="1947862"/>
              </a:xfrm>
              <a:blipFill>
                <a:blip r:embed="rId2"/>
                <a:stretch>
                  <a:fillRect t="-5938" r="-104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0EC2A1F2-1C2E-48D1-B94D-C482D78A189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הוכחת נכונות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7F2E98F-C273-4E14-A266-CCBB7D74275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943350"/>
                <a:ext cx="10515600" cy="27899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:r>
                  <a:rPr lang="he-IL" u="sng" dirty="0"/>
                  <a:t>הגדרת הגרף:</a:t>
                </a:r>
              </a:p>
              <a:p>
                <a:pPr algn="r" rtl="1"/>
                <a:r>
                  <a:rPr lang="he-IL" dirty="0"/>
                  <a:t>הגרף יהיה הדואלי לדיאגרמת וורונוי הממושקלת (לדיסקיות ונקודות), המושרית על ידי קבוצת הדסקיות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כלומר, כל פאה תיוצג על ידי קדקוד, ותהיה קיימת קשת בין כל זוג פאות בעלות גבול משותף בגרף המקומי.</a:t>
                </a:r>
              </a:p>
              <a:p>
                <a:pPr algn="r" rtl="1"/>
                <a:r>
                  <a:rPr lang="he-IL" dirty="0"/>
                  <a:t>כל פאה תהיה למעשה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dirty="0"/>
                  <a:t> כלשהו.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7F2E98F-C273-4E14-A266-CCBB7D742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43350"/>
                <a:ext cx="10515600" cy="2789959"/>
              </a:xfrm>
              <a:prstGeom prst="rect">
                <a:avLst/>
              </a:prstGeom>
              <a:blipFill>
                <a:blip r:embed="rId3"/>
                <a:stretch>
                  <a:fillRect t="-3930" r="-1159" b="-5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5B01A0A-914E-4B03-8E27-ED8A3252B7B0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7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995479-EC00-405B-B265-22A6D25C32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3048657"/>
              </a:xfrm>
            </p:spPr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מאופן בניית הגרף, וממבנה הדיאגמה (תאים דמויי כוכב), הגרף שבנינו הינו גרף מישורי.</a:t>
                </a:r>
              </a:p>
              <a:p>
                <a:pPr algn="r" rtl="1"/>
                <a:r>
                  <a:rPr lang="he-IL" dirty="0"/>
                  <a:t>נראה שמתקיים תנאי הלוקאליות עבור הגרף. כלומר נראה שלכל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he-IL" dirty="0"/>
                  <a:t>, קיימות דיסקיות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he-IL" dirty="0"/>
                  <a:t> ו-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dirty="0"/>
                  <a:t> שחותכות את </a:t>
                </a:r>
                <a:r>
                  <a:rPr lang="en-US" dirty="0"/>
                  <a:t>d</a:t>
                </a:r>
                <a:r>
                  <a:rPr lang="he-IL" dirty="0"/>
                  <a:t> ו-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he-IL" dirty="0"/>
                  <a:t> היא קשת בגרף.</a:t>
                </a:r>
              </a:p>
              <a:p>
                <a:pPr algn="r" rtl="1"/>
                <a:endParaRPr lang="he-IL" dirty="0"/>
              </a:p>
              <a:p>
                <a:pPr marL="0" indent="0" algn="r" rtl="1">
                  <a:buNone/>
                </a:pPr>
                <a:r>
                  <a:rPr lang="he-IL" dirty="0"/>
                  <a:t>* הערה: במהלך ההוכחה נתייחס לקבוצה </a:t>
                </a:r>
                <a:r>
                  <a:rPr lang="en-US" dirty="0"/>
                  <a:t>B</a:t>
                </a:r>
                <a:r>
                  <a:rPr lang="he-IL" dirty="0"/>
                  <a:t> כקבוצה כחולה ולקבוצה </a:t>
                </a:r>
                <a:r>
                  <a:rPr lang="en-US" dirty="0"/>
                  <a:t>R</a:t>
                </a:r>
                <a:r>
                  <a:rPr lang="he-IL" dirty="0"/>
                  <a:t> כקבוצה אדומה.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995479-EC00-405B-B265-22A6D25C32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3048657"/>
              </a:xfrm>
              <a:blipFill>
                <a:blip r:embed="rId2"/>
                <a:stretch>
                  <a:fillRect l="-1855" t="-4790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9DB15817-E5DC-478F-AEA3-793CD6FB42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הוכחת נכונות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D9FE5CD-8EF6-4C0E-B0EE-1466178BDA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5123663"/>
                <a:ext cx="10515600" cy="16549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:r>
                  <a:rPr lang="he-IL" u="sng" dirty="0"/>
                  <a:t>טענת עזר</a:t>
                </a:r>
                <a:r>
                  <a:rPr lang="he-IL" dirty="0"/>
                  <a:t>:</a:t>
                </a:r>
              </a:p>
              <a:p>
                <a:pPr marL="0" indent="0" algn="r" rtl="1">
                  <a:buNone/>
                </a:pPr>
                <a:r>
                  <a:rPr lang="he-IL" dirty="0"/>
                  <a:t>כל פאה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בדיאגרמת וורוני הממושקלת מכילה לפחות נקודה אחת, ובפרט נקודה זו הינה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e-IL" dirty="0"/>
                  <a:t>.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D9FE5CD-8EF6-4C0E-B0EE-1466178BD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23663"/>
                <a:ext cx="10515600" cy="1654988"/>
              </a:xfrm>
              <a:prstGeom prst="rect">
                <a:avLst/>
              </a:prstGeom>
              <a:blipFill>
                <a:blip r:embed="rId3"/>
                <a:stretch>
                  <a:fillRect t="-6250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9E6825B9-4EC0-42C9-B5E2-A653CC908787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6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3C44BB-C4CC-4774-B946-920D88F607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3718"/>
                <a:ext cx="10515600" cy="919957"/>
              </a:xfrm>
              <a:ln w="15875">
                <a:solidFill>
                  <a:schemeClr val="accent1"/>
                </a:solidFill>
              </a:ln>
            </p:spPr>
            <p:txBody>
              <a:bodyPr/>
              <a:lstStyle/>
              <a:p>
                <a:pPr algn="r" rtl="1"/>
                <a:r>
                  <a:rPr lang="he-IL" u="sng" dirty="0"/>
                  <a:t>טענת עזר</a:t>
                </a:r>
                <a:r>
                  <a:rPr lang="he-IL" dirty="0"/>
                  <a:t>: כל פאה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בדיאגרמת וורוני הממושקלת מכילה לפחות נקודה אחת, ובפרט נקודה זו הינה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e-IL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3C44BB-C4CC-4774-B946-920D88F607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3718"/>
                <a:ext cx="10515600" cy="919957"/>
              </a:xfrm>
              <a:blipFill>
                <a:blip r:embed="rId2"/>
                <a:stretch>
                  <a:fillRect t="-11111" r="-926" b="-11111"/>
                </a:stretch>
              </a:blipFill>
              <a:ln w="158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F5ABA366-32FF-4A1E-8658-2CE9C50385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הוכחת טענת עזר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8544B84-8B89-4200-B7A2-70F8A3FB9D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4162234"/>
                <a:ext cx="10515600" cy="5326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e-IL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e-IL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e-IL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8544B84-8B89-4200-B7A2-70F8A3FB9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62234"/>
                <a:ext cx="10515600" cy="5326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B3B0C8B-7B55-4C6F-8D2A-359CE94857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2759074"/>
                <a:ext cx="10515600" cy="12707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he-IL" sz="2400" dirty="0"/>
                  <a:t>נניח בשלילה ש-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sz="2400" dirty="0"/>
                  <a:t> כלומר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𝑐𝑒𝑙𝑙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he-IL" sz="2400" dirty="0"/>
                  <a:t>.</a:t>
                </a:r>
              </a:p>
              <a:p>
                <a:pPr algn="r" rtl="1"/>
                <a:r>
                  <a:rPr lang="he-IL" sz="2400" dirty="0"/>
                  <a:t>אז מתקיים                </a:t>
                </a:r>
                <a14:m>
                  <m:oMath xmlns:m="http://schemas.openxmlformats.org/officeDocument/2006/math">
                    <m:r>
                      <a:rPr lang="he-IL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e-IL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e-IL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e-IL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e-IL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e-I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e-I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endParaRPr lang="he-IL" sz="2400" dirty="0"/>
              </a:p>
              <a:p>
                <a:pPr marL="0" indent="0" algn="r" rtl="1">
                  <a:buNone/>
                </a:pPr>
                <a:endParaRPr lang="he-IL" sz="2400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B3B0C8B-7B55-4C6F-8D2A-359CE9485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59074"/>
                <a:ext cx="10515600" cy="1270796"/>
              </a:xfrm>
              <a:prstGeom prst="rect">
                <a:avLst/>
              </a:prstGeom>
              <a:blipFill>
                <a:blip r:embed="rId4"/>
                <a:stretch>
                  <a:fillRect t="-6250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60B33A1-5F9F-431D-B28F-F6D2C05495F5}"/>
                  </a:ext>
                </a:extLst>
              </p:cNvPr>
              <p:cNvSpPr txBox="1"/>
              <p:nvPr/>
            </p:nvSpPr>
            <p:spPr>
              <a:xfrm>
                <a:off x="838200" y="3667587"/>
                <a:ext cx="105156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𝑤𝑣𝑑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e-I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e-I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e-I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60B33A1-5F9F-431D-B28F-F6D2C0549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67587"/>
                <a:ext cx="10515600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FAA0D9-010A-45BC-86AB-ACF0803235A5}"/>
                  </a:ext>
                </a:extLst>
              </p:cNvPr>
              <p:cNvSpPr txBox="1"/>
              <p:nvPr/>
            </p:nvSpPr>
            <p:spPr>
              <a:xfrm>
                <a:off x="5062194" y="4651648"/>
                <a:ext cx="629160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r" rtl="1">
                  <a:buFont typeface="Arial" panose="020B0604020202020204" pitchFamily="34" charset="0"/>
                  <a:buChar char="•"/>
                </a:pPr>
                <a:r>
                  <a:rPr lang="he-IL" sz="2400" dirty="0"/>
                  <a:t>ומכאן נובע, ש-</a:t>
                </a:r>
                <a:r>
                  <a:rPr lang="en-US" sz="2400" dirty="0"/>
                  <a:t>u</a:t>
                </a:r>
                <a:r>
                  <a:rPr lang="he-IL" sz="2400" dirty="0"/>
                  <a:t> מוכלת לחלוטין ב-</a:t>
                </a:r>
                <a:r>
                  <a:rPr lang="en-US" sz="2400" dirty="0"/>
                  <a:t>v</a:t>
                </a:r>
                <a:r>
                  <a:rPr lang="he-IL" sz="2400" dirty="0"/>
                  <a:t>,כלומר קיבלנו סתירה לכך שאין אף דיסקית שמוכלת לחלוטין בדסקית אחרת ב-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sz="2400" dirty="0"/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FAA0D9-010A-45BC-86AB-ACF080323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194" y="4651648"/>
                <a:ext cx="6291606" cy="1200329"/>
              </a:xfrm>
              <a:prstGeom prst="rect">
                <a:avLst/>
              </a:prstGeom>
              <a:blipFill>
                <a:blip r:embed="rId6"/>
                <a:stretch>
                  <a:fillRect l="-2323" t="-4569" r="-1355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A1E3F3F8-5C6A-4348-85DF-0DBE87BFA921}"/>
              </a:ext>
            </a:extLst>
          </p:cNvPr>
          <p:cNvGrpSpPr/>
          <p:nvPr/>
        </p:nvGrpSpPr>
        <p:grpSpPr>
          <a:xfrm>
            <a:off x="437660" y="4480640"/>
            <a:ext cx="1781911" cy="538674"/>
            <a:chOff x="437660" y="4480640"/>
            <a:chExt cx="1781911" cy="538674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D20294B-F488-45F0-AA77-5C5D9E124C8B}"/>
                </a:ext>
              </a:extLst>
            </p:cNvPr>
            <p:cNvGrpSpPr/>
            <p:nvPr/>
          </p:nvGrpSpPr>
          <p:grpSpPr>
            <a:xfrm>
              <a:off x="915804" y="4486608"/>
              <a:ext cx="304800" cy="391546"/>
              <a:chOff x="2164201" y="5752439"/>
              <a:chExt cx="304800" cy="391546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E6EB035-5FDE-4BC5-8B68-A418AB0E3B3B}"/>
                  </a:ext>
                </a:extLst>
              </p:cNvPr>
              <p:cNvSpPr/>
              <p:nvPr/>
            </p:nvSpPr>
            <p:spPr>
              <a:xfrm>
                <a:off x="2292604" y="6023335"/>
                <a:ext cx="110013" cy="1206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E90ED24F-07E6-4C7E-A8A9-2B45F1AE32DC}"/>
                      </a:ext>
                    </a:extLst>
                  </p:cNvPr>
                  <p:cNvSpPr txBox="1"/>
                  <p:nvPr/>
                </p:nvSpPr>
                <p:spPr>
                  <a:xfrm>
                    <a:off x="2164201" y="5752439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E90ED24F-07E6-4C7E-A8A9-2B45F1AE32D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4201" y="5752439"/>
                    <a:ext cx="304800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6D2DF9D-69B6-43FA-A1CA-AD8F3B9E2BE8}"/>
                </a:ext>
              </a:extLst>
            </p:cNvPr>
            <p:cNvGrpSpPr/>
            <p:nvPr/>
          </p:nvGrpSpPr>
          <p:grpSpPr>
            <a:xfrm>
              <a:off x="437660" y="4480640"/>
              <a:ext cx="1781911" cy="538674"/>
              <a:chOff x="437660" y="4480640"/>
              <a:chExt cx="1781911" cy="538674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03217F5-F908-470D-909D-1A22D963E191}"/>
                  </a:ext>
                </a:extLst>
              </p:cNvPr>
              <p:cNvGrpSpPr/>
              <p:nvPr/>
            </p:nvGrpSpPr>
            <p:grpSpPr>
              <a:xfrm>
                <a:off x="1914771" y="4480640"/>
                <a:ext cx="304800" cy="397514"/>
                <a:chOff x="2621781" y="5746471"/>
                <a:chExt cx="304800" cy="397514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C24DFE2E-8A28-4919-BF2A-BE8771C803E5}"/>
                    </a:ext>
                  </a:extLst>
                </p:cNvPr>
                <p:cNvSpPr/>
                <p:nvPr/>
              </p:nvSpPr>
              <p:spPr>
                <a:xfrm>
                  <a:off x="2754517" y="6023335"/>
                  <a:ext cx="110013" cy="12065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07611FCB-35EB-4164-9EB4-60CD84A766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21781" y="57464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07611FCB-35EB-4164-9EB4-60CD84A7663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21781" y="5746471"/>
                      <a:ext cx="304800" cy="307777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81EA587-920E-47BF-814E-6310E902FE82}"/>
                  </a:ext>
                </a:extLst>
              </p:cNvPr>
              <p:cNvGrpSpPr/>
              <p:nvPr/>
            </p:nvGrpSpPr>
            <p:grpSpPr>
              <a:xfrm>
                <a:off x="437660" y="4726777"/>
                <a:ext cx="1614648" cy="292537"/>
                <a:chOff x="458445" y="4797257"/>
                <a:chExt cx="1614648" cy="292537"/>
              </a:xfrm>
            </p:grpSpPr>
            <p:cxnSp>
              <p:nvCxnSpPr>
                <p:cNvPr id="21" name="Straight Arrow Connector 20">
                  <a:extLst>
                    <a:ext uri="{FF2B5EF4-FFF2-40B4-BE49-F238E27FC236}">
                      <a16:creationId xmlns:a16="http://schemas.microsoft.com/office/drawing/2014/main" id="{D806D858-AD31-4792-A340-570C2B5C5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9806" y="4890329"/>
                  <a:ext cx="893287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" name="TextBox 24">
                      <a:extLst>
                        <a:ext uri="{FF2B5EF4-FFF2-40B4-BE49-F238E27FC236}">
                          <a16:creationId xmlns:a16="http://schemas.microsoft.com/office/drawing/2014/main" id="{3D56BA51-758F-424B-93A8-6924EB62633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258545" y="4828184"/>
                      <a:ext cx="71120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e-IL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he-IL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5" name="TextBox 24">
                      <a:extLst>
                        <a:ext uri="{FF2B5EF4-FFF2-40B4-BE49-F238E27FC236}">
                          <a16:creationId xmlns:a16="http://schemas.microsoft.com/office/drawing/2014/main" id="{3D56BA51-758F-424B-93A8-6924EB62633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58545" y="4828184"/>
                      <a:ext cx="711200" cy="261610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16B5AB49-F7C1-4426-AE10-DD4245E40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063" y="4888309"/>
                  <a:ext cx="59392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TextBox 27">
                      <a:extLst>
                        <a:ext uri="{FF2B5EF4-FFF2-40B4-BE49-F238E27FC236}">
                          <a16:creationId xmlns:a16="http://schemas.microsoft.com/office/drawing/2014/main" id="{B81CB7AD-2690-4161-ACDC-A396F00C8B8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8445" y="4797257"/>
                      <a:ext cx="71120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he-IL" sz="11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8" name="TextBox 27">
                      <a:extLst>
                        <a:ext uri="{FF2B5EF4-FFF2-40B4-BE49-F238E27FC236}">
                          <a16:creationId xmlns:a16="http://schemas.microsoft.com/office/drawing/2014/main" id="{B81CB7AD-2690-4161-ACDC-A396F00C8B8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8445" y="4797257"/>
                      <a:ext cx="711200" cy="261610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E97C9CE-4010-4AA5-BF18-35EDC35D84EA}"/>
              </a:ext>
            </a:extLst>
          </p:cNvPr>
          <p:cNvGrpSpPr/>
          <p:nvPr/>
        </p:nvGrpSpPr>
        <p:grpSpPr>
          <a:xfrm>
            <a:off x="316928" y="4177707"/>
            <a:ext cx="1840592" cy="640122"/>
            <a:chOff x="316928" y="4177707"/>
            <a:chExt cx="1840592" cy="640122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C209385-8D34-4BDE-9865-B5DF5C0DA8C3}"/>
                </a:ext>
              </a:extLst>
            </p:cNvPr>
            <p:cNvCxnSpPr>
              <a:stCxn id="16" idx="6"/>
            </p:cNvCxnSpPr>
            <p:nvPr/>
          </p:nvCxnSpPr>
          <p:spPr>
            <a:xfrm flipH="1" flipV="1">
              <a:off x="316928" y="4177707"/>
              <a:ext cx="1840592" cy="6401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8C133CCA-E452-4B64-9ED9-B689D1AF89BC}"/>
                    </a:ext>
                  </a:extLst>
                </p:cNvPr>
                <p:cNvSpPr txBox="1"/>
                <p:nvPr/>
              </p:nvSpPr>
              <p:spPr>
                <a:xfrm>
                  <a:off x="894614" y="4224998"/>
                  <a:ext cx="7112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e-IL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8C133CCA-E452-4B64-9ED9-B689D1AF89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614" y="4224998"/>
                  <a:ext cx="711200" cy="2616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803BB20B-5838-4872-855E-3758869CEFD7}"/>
              </a:ext>
            </a:extLst>
          </p:cNvPr>
          <p:cNvSpPr/>
          <p:nvPr/>
        </p:nvSpPr>
        <p:spPr>
          <a:xfrm>
            <a:off x="154877" y="3114843"/>
            <a:ext cx="3887429" cy="3528257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0E201F24-9B75-4554-8C74-EBF74FE7AB0F}"/>
              </a:ext>
            </a:extLst>
          </p:cNvPr>
          <p:cNvSpPr/>
          <p:nvPr/>
        </p:nvSpPr>
        <p:spPr>
          <a:xfrm>
            <a:off x="454046" y="4248515"/>
            <a:ext cx="1252058" cy="116014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9374715-6133-4AAA-94BA-33F725E3EF9B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35" grpId="0" animBg="1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28A0ED-32D5-4461-B8B7-12D210AD4E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6740" y="1825625"/>
                <a:ext cx="10843260" cy="4351338"/>
              </a:xfrm>
            </p:spPr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יהי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he-IL" dirty="0"/>
                  <a:t>. נראה שקיימים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he-IL" dirty="0"/>
                  <a:t> ו-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dirty="0"/>
                  <a:t> שחותכים את </a:t>
                </a:r>
                <a:r>
                  <a:rPr lang="en-US" dirty="0"/>
                  <a:t>u</a:t>
                </a:r>
                <a:r>
                  <a:rPr lang="he-IL" dirty="0"/>
                  <a:t> ו-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בה"כ נניח ש-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en-US" dirty="0"/>
                  <a:t>R</a:t>
                </a:r>
                <a:r>
                  <a:rPr lang="he-IL" dirty="0"/>
                  <a:t> קבוצה שלטת, לכן קיים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he-IL" dirty="0"/>
                  <a:t> הנחתך עם </a:t>
                </a:r>
                <a:r>
                  <a:rPr lang="en-US" dirty="0"/>
                  <a:t>u</a:t>
                </a:r>
                <a:r>
                  <a:rPr lang="he-IL" dirty="0"/>
                  <a:t>. מהעובדה ש-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, נובע ש- </a:t>
                </a:r>
                <a:r>
                  <a:rPr lang="en-US" dirty="0"/>
                  <a:t>r</a:t>
                </a:r>
                <a:r>
                  <a:rPr lang="he-IL" dirty="0"/>
                  <a:t> הינו הדסקית הקרובה ביותר ל-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e-IL" dirty="0"/>
                  <a:t> ולכן נחתכת עם </a:t>
                </a:r>
                <a:r>
                  <a:rPr lang="en-US" dirty="0"/>
                  <a:t>u</a:t>
                </a:r>
                <a:r>
                  <a:rPr lang="he-IL" dirty="0"/>
                  <a:t> גם כן.</a:t>
                </a:r>
              </a:p>
              <a:p>
                <a:pPr algn="r" rtl="1"/>
                <a:r>
                  <a:rPr lang="he-IL" dirty="0"/>
                  <a:t>תהא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dirty="0"/>
                  <a:t> הדסקית הכחולה הקרובה ביותר ל-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אז מתקיים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he-IL" dirty="0"/>
                  <a:t> לכל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en-US" dirty="0"/>
                  <a:t>b</a:t>
                </a:r>
                <a:r>
                  <a:rPr lang="he-IL" dirty="0"/>
                  <a:t> חייב לשלוט ב-</a:t>
                </a:r>
                <a:r>
                  <a:rPr lang="en-US" dirty="0"/>
                  <a:t>u</a:t>
                </a:r>
                <a:r>
                  <a:rPr lang="he-IL" dirty="0"/>
                  <a:t> מפני שאחרת אין דסקית ב-</a:t>
                </a:r>
                <a:r>
                  <a:rPr lang="en-US" dirty="0"/>
                  <a:t>B</a:t>
                </a:r>
                <a:r>
                  <a:rPr lang="he-IL" dirty="0"/>
                  <a:t> ששולטת ב-</a:t>
                </a:r>
                <a:r>
                  <a:rPr lang="en-US" dirty="0"/>
                  <a:t>u</a:t>
                </a:r>
                <a:r>
                  <a:rPr lang="he-IL" dirty="0"/>
                  <a:t>, בסתירה לכך שזו קבוצה שלטת.</a:t>
                </a:r>
              </a:p>
              <a:p>
                <a:pPr algn="r" rtl="1"/>
                <a:r>
                  <a:rPr lang="he-IL" dirty="0"/>
                  <a:t>נשים לב שלכל דסקית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he-IL" dirty="0"/>
                  <a:t>, המקיימת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he-IL" dirty="0"/>
                  <a:t>, מתקיים ש-</a:t>
                </a:r>
                <a:r>
                  <a:rPr lang="en-US" dirty="0"/>
                  <a:t>d</a:t>
                </a:r>
                <a:r>
                  <a:rPr lang="he-IL" dirty="0"/>
                  <a:t> ו- </a:t>
                </a:r>
                <a:r>
                  <a:rPr lang="en-US" dirty="0"/>
                  <a:t>u</a:t>
                </a:r>
                <a:r>
                  <a:rPr lang="he-IL" dirty="0"/>
                  <a:t> נחתכות.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28A0ED-32D5-4461-B8B7-12D210AD4E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6740" y="1825625"/>
                <a:ext cx="10843260" cy="4351338"/>
              </a:xfrm>
              <a:blipFill>
                <a:blip r:embed="rId3"/>
                <a:stretch>
                  <a:fillRect l="-1461" t="-3501" r="-1068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81FB6C23-63AF-4895-A3FE-8EBCE2B102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הוכחת תנאי הלוקליות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6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534AC7-FE03-4AD7-B78F-06B4A61F9B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נשים לב שלכל דסקית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he-IL" dirty="0"/>
                  <a:t>, המקיימת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he-IL" dirty="0"/>
                  <a:t>, מתקיים ש-</a:t>
                </a:r>
                <a:r>
                  <a:rPr lang="en-US" dirty="0"/>
                  <a:t>d</a:t>
                </a:r>
                <a:r>
                  <a:rPr lang="he-IL" dirty="0"/>
                  <a:t> ו- </a:t>
                </a:r>
                <a:r>
                  <a:rPr lang="en-US" dirty="0"/>
                  <a:t>u</a:t>
                </a:r>
                <a:r>
                  <a:rPr lang="he-IL" dirty="0"/>
                  <a:t> נחתכות.</a:t>
                </a:r>
                <a:endParaRPr lang="en-US" dirty="0"/>
              </a:p>
              <a:p>
                <a:pPr algn="r" rtl="1"/>
                <a:r>
                  <a:rPr lang="he-IL" dirty="0"/>
                  <a:t>נחלק למקרים:</a:t>
                </a:r>
              </a:p>
              <a:p>
                <a:pPr lvl="1" algn="r" rtl="1"/>
                <a:r>
                  <a:rPr lang="he-IL" dirty="0"/>
                  <a:t>אם מתקיים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he-IL" dirty="0"/>
                  <a:t>, אז מהגדרת הדיאגרמה (המרחקים שווים והם הקטנים ביותר), קיים גבול משותף בין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he-IL" dirty="0"/>
                  <a:t> ל-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ולכן קיימת קשת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בגרף הדואלי.</a:t>
                </a:r>
              </a:p>
              <a:p>
                <a:pPr lvl="1" algn="r" rtl="1"/>
                <a:r>
                  <a:rPr lang="he-IL" dirty="0"/>
                  <a:t>אחרת, מתקיים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he-IL" dirty="0"/>
                  <a:t>.</a:t>
                </a:r>
              </a:p>
              <a:p>
                <a:pPr lvl="2" algn="r" rtl="1"/>
                <a:endParaRPr lang="he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534AC7-FE03-4AD7-B78F-06B4A61F9B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38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60738683-DB8E-4D26-B487-52F8699F74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הוכחת תנאי הלוקליות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BD9B121-F2C1-4A85-8C90-CBB249835A28}"/>
              </a:ext>
            </a:extLst>
          </p:cNvPr>
          <p:cNvGrpSpPr/>
          <p:nvPr/>
        </p:nvGrpSpPr>
        <p:grpSpPr>
          <a:xfrm>
            <a:off x="1314451" y="4933950"/>
            <a:ext cx="2199086" cy="928688"/>
            <a:chOff x="1314451" y="4933950"/>
            <a:chExt cx="2199086" cy="9286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67C4EAB-C3EB-4E9F-BFC3-182736BE1DF3}"/>
                    </a:ext>
                  </a:extLst>
                </p:cNvPr>
                <p:cNvSpPr/>
                <p:nvPr/>
              </p:nvSpPr>
              <p:spPr>
                <a:xfrm>
                  <a:off x="1314451" y="4933950"/>
                  <a:ext cx="1100137" cy="92868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𝐶𝑒𝑙𝑙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67C4EAB-C3EB-4E9F-BFC3-182736BE1D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4451" y="4933950"/>
                  <a:ext cx="1100137" cy="92868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F9BE1F1-702B-4E4D-A1BA-8C61A84D8A2C}"/>
                    </a:ext>
                  </a:extLst>
                </p:cNvPr>
                <p:cNvSpPr/>
                <p:nvPr/>
              </p:nvSpPr>
              <p:spPr>
                <a:xfrm>
                  <a:off x="2413400" y="4933950"/>
                  <a:ext cx="1100137" cy="928688"/>
                </a:xfrm>
                <a:prstGeom prst="rect">
                  <a:avLst/>
                </a:prstGeom>
                <a:solidFill>
                  <a:srgbClr val="E7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𝐶𝑒𝑙𝑙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F9BE1F1-702B-4E4D-A1BA-8C61A84D8A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3400" y="4933950"/>
                  <a:ext cx="1100137" cy="92868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1B3BBA89-A391-414A-8A3F-DC304B6A664E}"/>
                </a:ext>
              </a:extLst>
            </p:cNvPr>
            <p:cNvSpPr/>
            <p:nvPr/>
          </p:nvSpPr>
          <p:spPr>
            <a:xfrm>
              <a:off x="2376491" y="5298854"/>
              <a:ext cx="73818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05165C1-3D76-4C40-B571-A45C4BB37FBD}"/>
                    </a:ext>
                  </a:extLst>
                </p:cNvPr>
                <p:cNvSpPr txBox="1"/>
                <p:nvPr/>
              </p:nvSpPr>
              <p:spPr>
                <a:xfrm>
                  <a:off x="2143058" y="4982021"/>
                  <a:ext cx="17740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05165C1-3D76-4C40-B571-A45C4BB37F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3058" y="4982021"/>
                  <a:ext cx="177403" cy="338554"/>
                </a:xfrm>
                <a:prstGeom prst="rect">
                  <a:avLst/>
                </a:prstGeom>
                <a:blipFill>
                  <a:blip r:embed="rId6"/>
                  <a:stretch>
                    <a:fillRect r="-758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E084DD0A-5CE1-48ED-B6A1-854C88C42AF3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BB8F32-A856-44AE-BE43-78B93E369D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6746"/>
                <a:ext cx="10515600" cy="4956915"/>
              </a:xfrm>
            </p:spPr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המשך המקרה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he-IL" dirty="0"/>
                  <a:t>:</a:t>
                </a:r>
              </a:p>
              <a:p>
                <a:pPr lvl="1" algn="r" rtl="1"/>
                <a:r>
                  <a:rPr lang="he-IL" dirty="0"/>
                  <a:t>נתבונן בקטע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sSub>
                          <m:sSubPr>
                            <m:ctrlPr>
                              <a:rPr 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acc>
                  </m:oMath>
                </a14:m>
                <a:r>
                  <a:rPr lang="he-IL" dirty="0"/>
                  <a:t> שמחבר בין מרכזי הדסקיות בדיאגרמה.</a:t>
                </a:r>
              </a:p>
              <a:p>
                <a:pPr lvl="1" algn="r" rtl="1"/>
                <a:r>
                  <a:rPr lang="he-IL" dirty="0"/>
                  <a:t>נשים לב, שהקטע מתחיל בתא אדום ונגמר בתא כחול (מטענת העזר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ומההנחה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).</a:t>
                </a:r>
              </a:p>
              <a:p>
                <a:pPr lvl="1" algn="r" rtl="1"/>
                <a:r>
                  <a:rPr lang="he-IL" dirty="0"/>
                  <a:t>תהי </a:t>
                </a:r>
                <a:r>
                  <a:rPr lang="en-US" dirty="0"/>
                  <a:t>y</a:t>
                </a:r>
                <a:r>
                  <a:rPr lang="he-IL" dirty="0"/>
                  <a:t> הנקודה הקרובה ביותר ל-</a:t>
                </a:r>
                <a:r>
                  <a:rPr lang="en-US" dirty="0"/>
                  <a:t>b</a:t>
                </a:r>
                <a:r>
                  <a:rPr lang="he-IL" dirty="0"/>
                  <a:t> ששייכת לתא אדום. נסמנו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</a:t>
                </a:r>
              </a:p>
              <a:p>
                <a:pPr lvl="1" algn="r" rtl="1"/>
                <a:r>
                  <a:rPr lang="he-IL" dirty="0"/>
                  <a:t>כמובן שקיים גבול משותף ל-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𝑐𝑒𝑙𝑙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he-IL" dirty="0"/>
                  <a:t>ול-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𝑐𝑒𝑙𝑙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(בגלל הנק </a:t>
                </a:r>
                <a:r>
                  <a:rPr lang="en-US" dirty="0"/>
                  <a:t>y</a:t>
                </a:r>
                <a:r>
                  <a:rPr lang="he-IL" dirty="0"/>
                  <a:t>).</a:t>
                </a:r>
              </a:p>
              <a:p>
                <a:pPr lvl="1" algn="r" rtl="1"/>
                <a:r>
                  <a:rPr lang="he-IL" dirty="0"/>
                  <a:t>לכן קיימת קשת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he-IL" dirty="0"/>
                  <a:t> בגרף.</a:t>
                </a:r>
              </a:p>
              <a:p>
                <a:pPr lvl="1" algn="r" rtl="1"/>
                <a:r>
                  <a:rPr lang="he-IL" dirty="0"/>
                  <a:t>נותר להוכיח ש-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he-IL" dirty="0"/>
                  <a:t> חותך את </a:t>
                </a:r>
                <a:r>
                  <a:rPr lang="en-US" dirty="0"/>
                  <a:t>u</a:t>
                </a:r>
                <a:r>
                  <a:rPr lang="he-IL" dirty="0"/>
                  <a:t>.</a:t>
                </a:r>
              </a:p>
              <a:p>
                <a:pPr lvl="1" algn="r" rtl="1"/>
                <a:r>
                  <a:rPr lang="he-IL" dirty="0"/>
                  <a:t>אם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he-IL" dirty="0"/>
                  <a:t> סיימנו. לכן נניח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he-IL" dirty="0"/>
                  <a:t>.</a:t>
                </a:r>
              </a:p>
              <a:p>
                <a:pPr lvl="1"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/>
              </a:p>
              <a:p>
                <a:pPr lvl="1" algn="r" rtl="1"/>
                <a:r>
                  <a:rPr lang="he-IL" dirty="0"/>
                  <a:t>אי השוויון הראשון נובע מטענת עזר שתוכח בשקופית הבאה.</a:t>
                </a:r>
              </a:p>
              <a:p>
                <a:pPr lvl="1" algn="r" rtl="1"/>
                <a:r>
                  <a:rPr lang="he-IL" dirty="0"/>
                  <a:t>השוויון השני נובע מכך שיש גבול משותף בנקודה </a:t>
                </a:r>
                <a:r>
                  <a:rPr lang="en-US" dirty="0"/>
                  <a:t>y</a:t>
                </a:r>
                <a:r>
                  <a:rPr lang="he-IL" dirty="0"/>
                  <a:t>.</a:t>
                </a:r>
              </a:p>
              <a:p>
                <a:pPr lvl="1" algn="r" rtl="1"/>
                <a:r>
                  <a:rPr lang="he-IL" dirty="0"/>
                  <a:t>מהאבחנה בשקופית הקודמת, ומ-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, נסיק </a:t>
                </a:r>
                <a:r>
                  <a:rPr lang="en-US" dirty="0"/>
                  <a:t>r’</a:t>
                </a:r>
                <a:r>
                  <a:rPr lang="he-IL" dirty="0"/>
                  <a:t> חותך את </a:t>
                </a:r>
                <a:r>
                  <a:rPr lang="en-US" dirty="0"/>
                  <a:t>u</a:t>
                </a:r>
                <a:r>
                  <a:rPr lang="he-IL" dirty="0"/>
                  <a:t>.</a:t>
                </a:r>
              </a:p>
              <a:p>
                <a:pPr lvl="1" algn="r" rtl="1"/>
                <a:endParaRPr lang="he-IL" dirty="0"/>
              </a:p>
              <a:p>
                <a:pPr algn="r" rt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BB8F32-A856-44AE-BE43-78B93E369D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6746"/>
                <a:ext cx="10515600" cy="4956915"/>
              </a:xfrm>
              <a:blipFill>
                <a:blip r:embed="rId3"/>
                <a:stretch>
                  <a:fillRect l="-580" t="-2952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9E74B835-1C29-463A-9B3A-6873E2C17B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הוכחת תנאי הלוקליות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495281-BFD7-4D80-8A0A-A9809D4A93FF}"/>
              </a:ext>
            </a:extLst>
          </p:cNvPr>
          <p:cNvSpPr/>
          <p:nvPr/>
        </p:nvSpPr>
        <p:spPr>
          <a:xfrm>
            <a:off x="543666" y="6265361"/>
            <a:ext cx="195309" cy="1897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48C148-EB37-455D-9687-C21A0C12E2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נוכיח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𝑤𝑣𝑑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אי השוויון החזק נובע מאי שוויון המשולש ומההנחה שאין 3 מרכזים על אותו הישר.</a:t>
                </a:r>
              </a:p>
              <a:p>
                <a:pPr algn="r" rt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48C148-EB37-455D-9687-C21A0C12E2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8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4">
            <a:extLst>
              <a:ext uri="{FF2B5EF4-FFF2-40B4-BE49-F238E27FC236}">
                <a16:creationId xmlns:a16="http://schemas.microsoft.com/office/drawing/2014/main" id="{F3BA94FC-2715-4813-B56D-0272BF1B25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הוכחת טענת העזר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4BF00D-7600-4E5C-BC57-BF37A578F00D}"/>
              </a:ext>
            </a:extLst>
          </p:cNvPr>
          <p:cNvGrpSpPr/>
          <p:nvPr/>
        </p:nvGrpSpPr>
        <p:grpSpPr>
          <a:xfrm>
            <a:off x="3179858" y="4103104"/>
            <a:ext cx="4389783" cy="2137606"/>
            <a:chOff x="2981738" y="3264904"/>
            <a:chExt cx="4389783" cy="2137606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A3E28C7-6144-48CC-84DD-56E7A3116E7E}"/>
                </a:ext>
              </a:extLst>
            </p:cNvPr>
            <p:cNvCxnSpPr/>
            <p:nvPr/>
          </p:nvCxnSpPr>
          <p:spPr>
            <a:xfrm flipH="1">
              <a:off x="3371352" y="4001294"/>
              <a:ext cx="3061252" cy="12165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3D11298-3644-4317-8170-21FB4AB56360}"/>
                    </a:ext>
                  </a:extLst>
                </p:cNvPr>
                <p:cNvSpPr txBox="1"/>
                <p:nvPr/>
              </p:nvSpPr>
              <p:spPr>
                <a:xfrm>
                  <a:off x="2981738" y="5033178"/>
                  <a:ext cx="3896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3D11298-3644-4317-8170-21FB4AB563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1738" y="5033178"/>
                  <a:ext cx="38961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C317FA7-E1B4-4248-8254-166738B01311}"/>
                    </a:ext>
                  </a:extLst>
                </p:cNvPr>
                <p:cNvSpPr txBox="1"/>
                <p:nvPr/>
              </p:nvSpPr>
              <p:spPr>
                <a:xfrm>
                  <a:off x="6402124" y="3750487"/>
                  <a:ext cx="3896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C317FA7-E1B4-4248-8254-166738B013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2124" y="3750487"/>
                  <a:ext cx="38961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B21136C-17E9-4457-9D49-B16288EEB9E5}"/>
                </a:ext>
              </a:extLst>
            </p:cNvPr>
            <p:cNvSpPr/>
            <p:nvPr/>
          </p:nvSpPr>
          <p:spPr>
            <a:xfrm>
              <a:off x="5852821" y="3264904"/>
              <a:ext cx="1518700" cy="1427059"/>
            </a:xfrm>
            <a:prstGeom prst="ellipse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72BBB1-AA70-453C-94D0-2F012807822D}"/>
              </a:ext>
            </a:extLst>
          </p:cNvPr>
          <p:cNvGrpSpPr/>
          <p:nvPr/>
        </p:nvGrpSpPr>
        <p:grpSpPr>
          <a:xfrm>
            <a:off x="4060094" y="3410922"/>
            <a:ext cx="1256553" cy="1130938"/>
            <a:chOff x="4221894" y="3115223"/>
            <a:chExt cx="1256553" cy="11309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F3E02B8-4D06-402F-90F9-D3209160A8DA}"/>
                    </a:ext>
                  </a:extLst>
                </p:cNvPr>
                <p:cNvSpPr txBox="1"/>
                <p:nvPr/>
              </p:nvSpPr>
              <p:spPr>
                <a:xfrm>
                  <a:off x="4649442" y="3459863"/>
                  <a:ext cx="31357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F3E02B8-4D06-402F-90F9-D3209160A8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9442" y="3459863"/>
                  <a:ext cx="313578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0E68ECF-E7D9-4BE2-B6B1-C8572BC3103A}"/>
                </a:ext>
              </a:extLst>
            </p:cNvPr>
            <p:cNvSpPr/>
            <p:nvPr/>
          </p:nvSpPr>
          <p:spPr>
            <a:xfrm>
              <a:off x="4221894" y="3115223"/>
              <a:ext cx="1256553" cy="1130938"/>
            </a:xfrm>
            <a:prstGeom prst="ellipse">
              <a:avLst/>
            </a:prstGeom>
            <a:noFill/>
            <a:ln>
              <a:solidFill>
                <a:srgbClr val="B129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C50C180-9275-4912-8B44-96CF9F41190D}"/>
              </a:ext>
            </a:extLst>
          </p:cNvPr>
          <p:cNvGrpSpPr/>
          <p:nvPr/>
        </p:nvGrpSpPr>
        <p:grpSpPr>
          <a:xfrm>
            <a:off x="5333509" y="5286575"/>
            <a:ext cx="313578" cy="369332"/>
            <a:chOff x="5505571" y="4294844"/>
            <a:chExt cx="313578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C93804-9F17-4DA2-8C4D-D554C4EA49F6}"/>
                </a:ext>
              </a:extLst>
            </p:cNvPr>
            <p:cNvSpPr/>
            <p:nvPr/>
          </p:nvSpPr>
          <p:spPr>
            <a:xfrm>
              <a:off x="5530130" y="4294844"/>
              <a:ext cx="95416" cy="87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90FA25F-FEB1-4174-8D4D-99EF616F3F09}"/>
                    </a:ext>
                  </a:extLst>
                </p:cNvPr>
                <p:cNvSpPr txBox="1"/>
                <p:nvPr/>
              </p:nvSpPr>
              <p:spPr>
                <a:xfrm>
                  <a:off x="5505571" y="4294844"/>
                  <a:ext cx="31357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90FA25F-FEB1-4174-8D4D-99EF616F3F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5571" y="4294844"/>
                  <a:ext cx="313578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5EED26-B618-4DF0-BEB5-75A363B90974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569472" y="4470400"/>
            <a:ext cx="790870" cy="1585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2569D4-C486-4E77-A453-576C509DF032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4934238" y="4494946"/>
            <a:ext cx="437803" cy="804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1EBD4E-7542-4FDF-AD39-53E1641F9252}"/>
                  </a:ext>
                </a:extLst>
              </p:cNvPr>
              <p:cNvSpPr txBox="1"/>
              <p:nvPr/>
            </p:nvSpPr>
            <p:spPr>
              <a:xfrm>
                <a:off x="4136052" y="5686712"/>
                <a:ext cx="10116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1EBD4E-7542-4FDF-AD39-53E1641F9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052" y="5686712"/>
                <a:ext cx="1011699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A2E4928-D062-463F-8C0C-AA9C2F45819F}"/>
                  </a:ext>
                </a:extLst>
              </p:cNvPr>
              <p:cNvSpPr txBox="1"/>
              <p:nvPr/>
            </p:nvSpPr>
            <p:spPr>
              <a:xfrm>
                <a:off x="2868816" y="4709576"/>
                <a:ext cx="10116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𝑤𝑣𝑑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A2E4928-D062-463F-8C0C-AA9C2F458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816" y="4709576"/>
                <a:ext cx="1011699" cy="369332"/>
              </a:xfrm>
              <a:prstGeom prst="rect">
                <a:avLst/>
              </a:prstGeom>
              <a:blipFill>
                <a:blip r:embed="rId8"/>
                <a:stretch>
                  <a:fillRect r="-18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C3FBB1-B57B-45AC-9A68-2641E016868D}"/>
                  </a:ext>
                </a:extLst>
              </p:cNvPr>
              <p:cNvSpPr txBox="1"/>
              <p:nvPr/>
            </p:nvSpPr>
            <p:spPr>
              <a:xfrm>
                <a:off x="4934238" y="4444962"/>
                <a:ext cx="1011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𝑤𝑣𝑑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C3FBB1-B57B-45AC-9A68-2641E0168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238" y="4444962"/>
                <a:ext cx="1011699" cy="338554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54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9" grpId="0"/>
      <p:bldP spid="30" grpId="0"/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4DC123-0D34-4C1B-969F-A1ABCD8318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1841" y="1825625"/>
                <a:ext cx="11505460" cy="4351338"/>
              </a:xfrm>
            </p:spPr>
            <p:txBody>
              <a:bodyPr/>
              <a:lstStyle/>
              <a:p>
                <a:pPr algn="r" rtl="1"/>
                <a:r>
                  <a:rPr lang="he-IL" dirty="0"/>
                  <a:t>זמן הריצה של ה</a:t>
                </a:r>
                <a:r>
                  <a:rPr lang="en-US" dirty="0"/>
                  <a:t>local search</a:t>
                </a:r>
                <a:r>
                  <a:rPr lang="he-IL" dirty="0"/>
                  <a:t> הוא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he-IL" dirty="0"/>
                  <a:t>. האם הוא ניתן לשיפור ל-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he-IL" dirty="0"/>
                  <a:t>?</a:t>
                </a:r>
              </a:p>
              <a:p>
                <a:pPr algn="r" rtl="1"/>
                <a:r>
                  <a:rPr lang="he-IL" dirty="0"/>
                  <a:t>לא ייתכן שזמן הריצה יהיה פחות מ-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he-IL" dirty="0"/>
                  <a:t> בהינתן </a:t>
                </a:r>
                <a:r>
                  <a:rPr lang="en-US" dirty="0"/>
                  <a:t>exponential time hypothesis</a:t>
                </a:r>
                <a:r>
                  <a:rPr lang="he-IL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4DC123-0D34-4C1B-969F-A1ABCD8318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1841" y="1825625"/>
                <a:ext cx="11505460" cy="4351338"/>
              </a:xfrm>
              <a:blipFill>
                <a:blip r:embed="rId2"/>
                <a:stretch>
                  <a:fillRect r="-1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>
            <a:extLst>
              <a:ext uri="{FF2B5EF4-FFF2-40B4-BE49-F238E27FC236}">
                <a16:creationId xmlns:a16="http://schemas.microsoft.com/office/drawing/2014/main" id="{476CD966-F689-43E6-87D1-95EDB70C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4400" dirty="0"/>
              <a:t>שאלות פתוחות</a:t>
            </a:r>
          </a:p>
        </p:txBody>
      </p:sp>
    </p:spTree>
    <p:extLst>
      <p:ext uri="{BB962C8B-B14F-4D97-AF65-F5344CB8AC3E}">
        <p14:creationId xmlns:p14="http://schemas.microsoft.com/office/powerpoint/2010/main" val="3539352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6847D2-C0C4-4661-8DDE-0C482DF8F4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5E0F1E-A9C9-4F3F-828C-AEE8F247A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090" y="1858836"/>
            <a:ext cx="6941820" cy="3292475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Thank you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2209934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DB09E-0F9F-43CF-9ECD-D506E20FC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בשנת 2009 הציגו </a:t>
            </a:r>
            <a:r>
              <a:rPr lang="en-US" dirty="0"/>
              <a:t>Mustafa  &amp; Ray</a:t>
            </a:r>
            <a:r>
              <a:rPr lang="he-IL" dirty="0"/>
              <a:t> את עבודתם על אלג’ </a:t>
            </a:r>
            <a:r>
              <a:rPr lang="en-US" dirty="0"/>
              <a:t>PTAS </a:t>
            </a:r>
            <a:r>
              <a:rPr lang="he-IL" dirty="0"/>
              <a:t> עבור בעיה מציאת קבוצה "דוקרת" מינמיאלית בגרפים גאומטרים באמצעות חיפוש מקומי, דרך הוכחת תנאי הלוקאליות.</a:t>
            </a:r>
          </a:p>
          <a:p>
            <a:pPr algn="r" rtl="1"/>
            <a:r>
              <a:rPr lang="he-IL" dirty="0"/>
              <a:t>לאחר מאמר זה פורסמו מספר אלגוריתמים דומים לבעיות שונות המבוססים על חיפוש מקומי , שבהם מוכיחים שהפתרון מקיים את תנאי הלוקאליות.</a:t>
            </a:r>
            <a:endParaRPr lang="en-US" dirty="0"/>
          </a:p>
          <a:p>
            <a:pPr algn="r" rtl="1"/>
            <a:r>
              <a:rPr lang="he-IL" dirty="0"/>
              <a:t>במצגת זו נציג מאמר המתאר אלגוריתם </a:t>
            </a:r>
            <a:r>
              <a:rPr lang="en-US" dirty="0"/>
              <a:t>PTAS</a:t>
            </a:r>
            <a:r>
              <a:rPr lang="he-IL" dirty="0"/>
              <a:t> המבוסס </a:t>
            </a:r>
            <a:r>
              <a:rPr lang="en-US" dirty="0"/>
              <a:t>local search</a:t>
            </a:r>
            <a:r>
              <a:rPr lang="he-IL" dirty="0"/>
              <a:t> לבעית מציאת </a:t>
            </a:r>
            <a:r>
              <a:rPr lang="en-US" dirty="0"/>
              <a:t>dominating set</a:t>
            </a:r>
            <a:r>
              <a:rPr lang="he-IL" dirty="0"/>
              <a:t> מינימלית בגרף דיסקיות.</a:t>
            </a:r>
          </a:p>
          <a:p>
            <a:pPr algn="r" rtl="1"/>
            <a:r>
              <a:rPr lang="he-IL" dirty="0"/>
              <a:t>נעשה זאת באמצעות ביסוס תנאי הלוקאליות.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D78925-F79D-4733-861A-F68C5231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מבוא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0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CD51ACF1-C2F3-462A-9A13-8BDB1138C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תיאור הבעיה</a:t>
            </a:r>
          </a:p>
          <a:p>
            <a:pPr algn="r" rtl="1"/>
            <a:r>
              <a:rPr lang="he-IL" dirty="0"/>
              <a:t>רקע היסטורי</a:t>
            </a:r>
          </a:p>
          <a:p>
            <a:pPr algn="r" rtl="1"/>
            <a:r>
              <a:rPr lang="he-IL" dirty="0"/>
              <a:t>חזרה על </a:t>
            </a:r>
            <a:r>
              <a:rPr lang="en-US" dirty="0"/>
              <a:t>local search</a:t>
            </a:r>
            <a:r>
              <a:rPr lang="he-IL" dirty="0"/>
              <a:t> ותנאי הלוקאליות</a:t>
            </a:r>
          </a:p>
          <a:p>
            <a:pPr algn="r" rtl="1"/>
            <a:r>
              <a:rPr lang="he-IL" dirty="0"/>
              <a:t>תיאור האלג' והוכחתו</a:t>
            </a:r>
          </a:p>
          <a:p>
            <a:pPr algn="r" rtl="1"/>
            <a:r>
              <a:rPr lang="he-IL" dirty="0"/>
              <a:t>שאלות פתוחות</a:t>
            </a:r>
          </a:p>
          <a:p>
            <a:pPr algn="r" rtl="1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B119095-EE81-4DE7-9A5D-B8E40984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C09693E6-8C35-4977-AABB-ABA49D39A80D}"/>
              </a:ext>
            </a:extLst>
          </p:cNvPr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תוכן עניינים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DA49-608F-4831-AF25-586FF1192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e-IL" dirty="0"/>
              <a:t>תיאור הבעיה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B1D4A-EE2F-4DDB-890A-C1FE0FADA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הגדרות</a:t>
            </a:r>
          </a:p>
          <a:p>
            <a:pPr algn="r" rtl="1"/>
            <a:r>
              <a:rPr lang="he-IL" dirty="0"/>
              <a:t>דוגמאות</a:t>
            </a:r>
          </a:p>
          <a:p>
            <a:pPr algn="r" rtl="1"/>
            <a:r>
              <a:rPr lang="he-IL" dirty="0"/>
              <a:t>מוטיבציה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F668E3CF-F704-4CED-AD0E-335A539929F0}"/>
              </a:ext>
            </a:extLst>
          </p:cNvPr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תיאור הבעיה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95BB82F-D908-4F46-B86B-0AC061AA2B7D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868D-283A-4903-B6FF-3956F8B3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4915" cy="13255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cs typeface="+mn-cs"/>
              </a:rPr>
              <a:t>תיאור הבעיה - הגדרות</a:t>
            </a:r>
            <a:endParaRPr lang="en-US" dirty="0">
              <a:solidFill>
                <a:schemeClr val="bg1"/>
              </a:solidFill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708410-8E6A-4477-A75A-4C1D61E306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918076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he-IL" dirty="0"/>
                  <a:t>מציאת קבוצה שולטת בגודל מינימלי בגרף דיסקיות.</a:t>
                </a:r>
              </a:p>
              <a:p>
                <a:pPr algn="r" rtl="1"/>
                <a:r>
                  <a:rPr lang="he-IL" dirty="0"/>
                  <a:t>הגדרות פורמליות:</a:t>
                </a:r>
              </a:p>
              <a:p>
                <a:pPr lvl="1" algn="r" rtl="1"/>
                <a:r>
                  <a:rPr lang="he-IL" dirty="0"/>
                  <a:t>עבור קבוצת דסקיות </a:t>
                </a:r>
                <a:r>
                  <a:rPr lang="en-US" dirty="0"/>
                  <a:t>D</a:t>
                </a:r>
                <a:r>
                  <a:rPr lang="he-IL" dirty="0"/>
                  <a:t> בגודל </a:t>
                </a:r>
                <a:r>
                  <a:rPr lang="en-US" dirty="0"/>
                  <a:t>n</a:t>
                </a:r>
                <a:r>
                  <a:rPr lang="he-IL" dirty="0"/>
                  <a:t> במישור האוקלידי, נגדיר גרף דסקיות באופן הבא:</a:t>
                </a:r>
              </a:p>
              <a:p>
                <a:pPr lvl="2" algn="r" rt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/>
              </a:p>
              <a:p>
                <a:pPr lvl="2" algn="r" rt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he-IL" dirty="0"/>
              </a:p>
              <a:p>
                <a:pPr lvl="2" algn="r" rtl="1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⟺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𝑑𝑖𝑠𝑘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𝑑𝑖𝑠𝑘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he-IL" dirty="0"/>
              </a:p>
              <a:p>
                <a:pPr lvl="2" algn="r" rtl="1"/>
                <a:endParaRPr lang="he-IL" dirty="0"/>
              </a:p>
              <a:p>
                <a:pPr lvl="2" algn="r" rtl="1"/>
                <a:r>
                  <a:rPr lang="he-IL" dirty="0"/>
                  <a:t>קבוצה שולטת:</a:t>
                </a:r>
              </a:p>
              <a:p>
                <a:pPr marL="457200" lvl="1" indent="0" algn="r" rtl="1">
                  <a:buNone/>
                </a:pPr>
                <a:r>
                  <a:rPr lang="he-IL" dirty="0"/>
                  <a:t>	</a:t>
                </a:r>
                <a:r>
                  <a:rPr lang="he-IL" sz="1800" dirty="0"/>
                  <a:t>בהינתן גרף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sz="1800" dirty="0"/>
                  <a:t>, קבוצה שולטת מוגדרת כ-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he-IL" sz="1800" dirty="0"/>
                  <a:t> כך שלכל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he-IL" sz="1800" dirty="0"/>
                  <a:t>,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1800" dirty="0"/>
                  <a:t> </a:t>
                </a:r>
                <a:r>
                  <a:rPr lang="he-IL" sz="1800" dirty="0"/>
                  <a:t> או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𝑎𝑑𝑗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he-IL" sz="1800" dirty="0"/>
                  <a:t>.</a:t>
                </a:r>
              </a:p>
              <a:p>
                <a:pPr marL="457200" lvl="1" indent="0" algn="r" rtl="1">
                  <a:buNone/>
                </a:pPr>
                <a:endParaRPr lang="he-IL" dirty="0"/>
              </a:p>
              <a:p>
                <a:pPr lvl="1" algn="r" rtl="1"/>
                <a:r>
                  <a:rPr lang="he-IL" dirty="0"/>
                  <a:t>הנחות:</a:t>
                </a:r>
              </a:p>
              <a:p>
                <a:pPr lvl="2" algn="r" rtl="1"/>
                <a:r>
                  <a:rPr lang="he-IL" sz="1800" dirty="0"/>
                  <a:t>אין שלושה מרכזי דיסקיות על אותו ישר</a:t>
                </a:r>
              </a:p>
              <a:p>
                <a:pPr lvl="2" algn="r" rtl="1"/>
                <a:r>
                  <a:rPr lang="he-IL" sz="1800" dirty="0"/>
                  <a:t>אין ארבעה מרכזי דסקיות על אותו מעגל</a:t>
                </a:r>
              </a:p>
              <a:p>
                <a:pPr marL="457200" lvl="1" indent="0" algn="r" rtl="1">
                  <a:buNone/>
                </a:pPr>
                <a:endParaRPr lang="he-IL" sz="1800" dirty="0"/>
              </a:p>
              <a:p>
                <a:pPr lvl="2" algn="r" rtl="1"/>
                <a:endParaRPr lang="he-IL" dirty="0"/>
              </a:p>
              <a:p>
                <a:pPr lvl="1" algn="r" rtl="1"/>
                <a:endParaRPr lang="he-IL" dirty="0"/>
              </a:p>
              <a:p>
                <a:pPr marL="457200" lvl="1" indent="0" algn="r" rtl="1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708410-8E6A-4477-A75A-4C1D61E306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918076"/>
              </a:xfrm>
              <a:blipFill>
                <a:blip r:embed="rId2"/>
                <a:stretch>
                  <a:fillRect t="-2107" r="-1043" b="-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F36FAFDA-7AA6-4443-8378-7B9B6E020364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3B8ADE4-9480-496C-B3D5-8A6EEF44D7AF}"/>
              </a:ext>
            </a:extLst>
          </p:cNvPr>
          <p:cNvSpPr txBox="1">
            <a:spLocks/>
          </p:cNvSpPr>
          <p:nvPr/>
        </p:nvSpPr>
        <p:spPr>
          <a:xfrm>
            <a:off x="736847" y="365125"/>
            <a:ext cx="10839635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תיאור הבעיה – הגדרות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75D4-1498-4864-89D2-E65B7F412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דוגמא לקבוצה שולטת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231F20-ABBE-47D0-B5BB-94D047EA3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47" y="365125"/>
            <a:ext cx="10839635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תיאור הבעיה – דוגמאות</a:t>
            </a:r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C242B4C-823D-4CF0-880A-9AF636979B08}"/>
              </a:ext>
            </a:extLst>
          </p:cNvPr>
          <p:cNvGrpSpPr/>
          <p:nvPr/>
        </p:nvGrpSpPr>
        <p:grpSpPr>
          <a:xfrm>
            <a:off x="4336029" y="2423443"/>
            <a:ext cx="3519942" cy="2355291"/>
            <a:chOff x="1560941" y="2081537"/>
            <a:chExt cx="3519942" cy="2355291"/>
          </a:xfrm>
        </p:grpSpPr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70946F55-CBA6-4448-8D91-F21EBA9705DF}"/>
                </a:ext>
              </a:extLst>
            </p:cNvPr>
            <p:cNvSpPr/>
            <p:nvPr/>
          </p:nvSpPr>
          <p:spPr>
            <a:xfrm>
              <a:off x="1979875" y="2146852"/>
              <a:ext cx="866692" cy="81898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5FC1A0FE-3904-4916-8E93-AE97EB3A0854}"/>
                </a:ext>
              </a:extLst>
            </p:cNvPr>
            <p:cNvSpPr/>
            <p:nvPr/>
          </p:nvSpPr>
          <p:spPr>
            <a:xfrm>
              <a:off x="2641159" y="2081537"/>
              <a:ext cx="547315" cy="506233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>
              <a:extLst>
                <a:ext uri="{FF2B5EF4-FFF2-40B4-BE49-F238E27FC236}">
                  <a16:creationId xmlns:a16="http://schemas.microsoft.com/office/drawing/2014/main" id="{D8675B59-FC01-4A3B-9B2E-CECD79BF3B6D}"/>
                </a:ext>
              </a:extLst>
            </p:cNvPr>
            <p:cNvSpPr/>
            <p:nvPr/>
          </p:nvSpPr>
          <p:spPr>
            <a:xfrm>
              <a:off x="1979875" y="2843681"/>
              <a:ext cx="1144988" cy="1116069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>
              <a:extLst>
                <a:ext uri="{FF2B5EF4-FFF2-40B4-BE49-F238E27FC236}">
                  <a16:creationId xmlns:a16="http://schemas.microsoft.com/office/drawing/2014/main" id="{2985DC1D-5755-4A59-BCEE-A1BCBF22B7CE}"/>
                </a:ext>
              </a:extLst>
            </p:cNvPr>
            <p:cNvSpPr/>
            <p:nvPr/>
          </p:nvSpPr>
          <p:spPr>
            <a:xfrm>
              <a:off x="2890962" y="3140765"/>
              <a:ext cx="726881" cy="677604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238FAE73-BFB1-4E05-AC85-A55EC5885A56}"/>
                </a:ext>
              </a:extLst>
            </p:cNvPr>
            <p:cNvSpPr/>
            <p:nvPr/>
          </p:nvSpPr>
          <p:spPr>
            <a:xfrm>
              <a:off x="3394213" y="2751396"/>
              <a:ext cx="1686670" cy="1685432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E5FA6A7B-D151-4550-9A0C-87E19549A54A}"/>
                </a:ext>
              </a:extLst>
            </p:cNvPr>
            <p:cNvSpPr/>
            <p:nvPr/>
          </p:nvSpPr>
          <p:spPr>
            <a:xfrm>
              <a:off x="1706217" y="3639047"/>
              <a:ext cx="547315" cy="506233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:a16="http://schemas.microsoft.com/office/drawing/2014/main" id="{5FBBAF8C-3759-418B-BFFE-EBD74556B962}"/>
                </a:ext>
              </a:extLst>
            </p:cNvPr>
            <p:cNvSpPr/>
            <p:nvPr/>
          </p:nvSpPr>
          <p:spPr>
            <a:xfrm>
              <a:off x="1560941" y="2922767"/>
              <a:ext cx="547315" cy="506233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3142C0C-FE3D-4610-98C9-878C47CA4AC5}"/>
              </a:ext>
            </a:extLst>
          </p:cNvPr>
          <p:cNvGrpSpPr/>
          <p:nvPr/>
        </p:nvGrpSpPr>
        <p:grpSpPr>
          <a:xfrm>
            <a:off x="4336029" y="2423443"/>
            <a:ext cx="3519942" cy="2355291"/>
            <a:chOff x="5803624" y="3959750"/>
            <a:chExt cx="3519942" cy="2355291"/>
          </a:xfrm>
        </p:grpSpPr>
        <p:sp>
          <p:nvSpPr>
            <p:cNvPr id="20" name="Flowchart: Connector 19">
              <a:extLst>
                <a:ext uri="{FF2B5EF4-FFF2-40B4-BE49-F238E27FC236}">
                  <a16:creationId xmlns:a16="http://schemas.microsoft.com/office/drawing/2014/main" id="{E367502C-BADC-4247-BAC4-50A4C11F8937}"/>
                </a:ext>
              </a:extLst>
            </p:cNvPr>
            <p:cNvSpPr/>
            <p:nvPr/>
          </p:nvSpPr>
          <p:spPr>
            <a:xfrm>
              <a:off x="6222558" y="4025065"/>
              <a:ext cx="866692" cy="81898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>
              <a:extLst>
                <a:ext uri="{FF2B5EF4-FFF2-40B4-BE49-F238E27FC236}">
                  <a16:creationId xmlns:a16="http://schemas.microsoft.com/office/drawing/2014/main" id="{DC15E0F3-B6AB-453C-B015-1A0620A4203A}"/>
                </a:ext>
              </a:extLst>
            </p:cNvPr>
            <p:cNvSpPr/>
            <p:nvPr/>
          </p:nvSpPr>
          <p:spPr>
            <a:xfrm>
              <a:off x="6883842" y="3959750"/>
              <a:ext cx="547315" cy="50623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>
              <a:extLst>
                <a:ext uri="{FF2B5EF4-FFF2-40B4-BE49-F238E27FC236}">
                  <a16:creationId xmlns:a16="http://schemas.microsoft.com/office/drawing/2014/main" id="{21D6FF8E-4B46-4A17-9FBE-F4808DE45FA6}"/>
                </a:ext>
              </a:extLst>
            </p:cNvPr>
            <p:cNvSpPr/>
            <p:nvPr/>
          </p:nvSpPr>
          <p:spPr>
            <a:xfrm>
              <a:off x="6222558" y="4721894"/>
              <a:ext cx="1144988" cy="1116069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>
              <a:extLst>
                <a:ext uri="{FF2B5EF4-FFF2-40B4-BE49-F238E27FC236}">
                  <a16:creationId xmlns:a16="http://schemas.microsoft.com/office/drawing/2014/main" id="{18F29F1E-7DFA-494B-A20B-4ECE275DD80B}"/>
                </a:ext>
              </a:extLst>
            </p:cNvPr>
            <p:cNvSpPr/>
            <p:nvPr/>
          </p:nvSpPr>
          <p:spPr>
            <a:xfrm>
              <a:off x="7133645" y="5018978"/>
              <a:ext cx="726881" cy="677604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880A6AD5-A934-4330-9172-3D44B03D5AC1}"/>
                </a:ext>
              </a:extLst>
            </p:cNvPr>
            <p:cNvSpPr/>
            <p:nvPr/>
          </p:nvSpPr>
          <p:spPr>
            <a:xfrm>
              <a:off x="7636896" y="4629609"/>
              <a:ext cx="1686670" cy="1685432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>
              <a:extLst>
                <a:ext uri="{FF2B5EF4-FFF2-40B4-BE49-F238E27FC236}">
                  <a16:creationId xmlns:a16="http://schemas.microsoft.com/office/drawing/2014/main" id="{B1F85081-9383-44ED-9D74-8090B7704A27}"/>
                </a:ext>
              </a:extLst>
            </p:cNvPr>
            <p:cNvSpPr/>
            <p:nvPr/>
          </p:nvSpPr>
          <p:spPr>
            <a:xfrm>
              <a:off x="5948900" y="5517260"/>
              <a:ext cx="547315" cy="50623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>
              <a:extLst>
                <a:ext uri="{FF2B5EF4-FFF2-40B4-BE49-F238E27FC236}">
                  <a16:creationId xmlns:a16="http://schemas.microsoft.com/office/drawing/2014/main" id="{8186C308-6898-41D0-92EF-98ED399FEB00}"/>
                </a:ext>
              </a:extLst>
            </p:cNvPr>
            <p:cNvSpPr/>
            <p:nvPr/>
          </p:nvSpPr>
          <p:spPr>
            <a:xfrm>
              <a:off x="5803624" y="4800980"/>
              <a:ext cx="547315" cy="50623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605C92E-6111-4781-8DCB-B51346C69091}"/>
              </a:ext>
            </a:extLst>
          </p:cNvPr>
          <p:cNvGrpSpPr/>
          <p:nvPr/>
        </p:nvGrpSpPr>
        <p:grpSpPr>
          <a:xfrm>
            <a:off x="4336029" y="2423443"/>
            <a:ext cx="3519942" cy="2355291"/>
            <a:chOff x="6221564" y="4001294"/>
            <a:chExt cx="3519942" cy="2355291"/>
          </a:xfrm>
        </p:grpSpPr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A7C07E88-4712-4302-BC4A-BB657A2B8028}"/>
                </a:ext>
              </a:extLst>
            </p:cNvPr>
            <p:cNvSpPr/>
            <p:nvPr/>
          </p:nvSpPr>
          <p:spPr>
            <a:xfrm>
              <a:off x="6640498" y="4066609"/>
              <a:ext cx="866692" cy="81898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EA7C8742-006D-4115-BC39-B2B8C459DDFA}"/>
                </a:ext>
              </a:extLst>
            </p:cNvPr>
            <p:cNvSpPr/>
            <p:nvPr/>
          </p:nvSpPr>
          <p:spPr>
            <a:xfrm>
              <a:off x="7301782" y="4001294"/>
              <a:ext cx="547315" cy="506233"/>
            </a:xfrm>
            <a:prstGeom prst="flowChartConnector">
              <a:avLst/>
            </a:prstGeom>
            <a:solidFill>
              <a:srgbClr val="B12929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87382728-F8E2-4936-AC70-31130770F635}"/>
                </a:ext>
              </a:extLst>
            </p:cNvPr>
            <p:cNvSpPr/>
            <p:nvPr/>
          </p:nvSpPr>
          <p:spPr>
            <a:xfrm>
              <a:off x="6640498" y="4763438"/>
              <a:ext cx="1144988" cy="1116069"/>
            </a:xfrm>
            <a:prstGeom prst="flowChartConnector">
              <a:avLst/>
            </a:prstGeom>
            <a:solidFill>
              <a:srgbClr val="B12929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>
              <a:extLst>
                <a:ext uri="{FF2B5EF4-FFF2-40B4-BE49-F238E27FC236}">
                  <a16:creationId xmlns:a16="http://schemas.microsoft.com/office/drawing/2014/main" id="{1EF33849-96ED-4625-8944-AC04C65ED38C}"/>
                </a:ext>
              </a:extLst>
            </p:cNvPr>
            <p:cNvSpPr/>
            <p:nvPr/>
          </p:nvSpPr>
          <p:spPr>
            <a:xfrm>
              <a:off x="7551585" y="5060522"/>
              <a:ext cx="726881" cy="677604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DC0C0EFF-7ED0-40F2-AAEB-999799F47DD0}"/>
                </a:ext>
              </a:extLst>
            </p:cNvPr>
            <p:cNvSpPr/>
            <p:nvPr/>
          </p:nvSpPr>
          <p:spPr>
            <a:xfrm>
              <a:off x="8054836" y="4671153"/>
              <a:ext cx="1686670" cy="1685432"/>
            </a:xfrm>
            <a:prstGeom prst="flowChartConnector">
              <a:avLst/>
            </a:prstGeom>
            <a:solidFill>
              <a:srgbClr val="B12929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nnector 34">
              <a:extLst>
                <a:ext uri="{FF2B5EF4-FFF2-40B4-BE49-F238E27FC236}">
                  <a16:creationId xmlns:a16="http://schemas.microsoft.com/office/drawing/2014/main" id="{9D9E3B96-7F9D-4A53-B3FB-D2A49C47F092}"/>
                </a:ext>
              </a:extLst>
            </p:cNvPr>
            <p:cNvSpPr/>
            <p:nvPr/>
          </p:nvSpPr>
          <p:spPr>
            <a:xfrm>
              <a:off x="6366840" y="5558804"/>
              <a:ext cx="547315" cy="506233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>
              <a:extLst>
                <a:ext uri="{FF2B5EF4-FFF2-40B4-BE49-F238E27FC236}">
                  <a16:creationId xmlns:a16="http://schemas.microsoft.com/office/drawing/2014/main" id="{3479361C-F04E-48D5-9236-19586AD3278D}"/>
                </a:ext>
              </a:extLst>
            </p:cNvPr>
            <p:cNvSpPr/>
            <p:nvPr/>
          </p:nvSpPr>
          <p:spPr>
            <a:xfrm>
              <a:off x="6221564" y="4842524"/>
              <a:ext cx="547315" cy="506233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916DC86F-625C-418A-B6F5-DACD744D2D24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72D38-A1B5-49CE-A865-6AD2705A5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836" y="1981740"/>
            <a:ext cx="10515600" cy="4351338"/>
          </a:xfrm>
        </p:spPr>
        <p:txBody>
          <a:bodyPr/>
          <a:lstStyle/>
          <a:p>
            <a:pPr algn="r" rtl="1"/>
            <a:r>
              <a:rPr lang="he-IL" dirty="0"/>
              <a:t>מעבר לגרף דסקיות</a:t>
            </a:r>
          </a:p>
          <a:p>
            <a:pPr algn="r" rt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C99231-C3C6-4597-AF7D-22AA2CE3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/>
              <a:t>תיאור הבעיה – דוגמאות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09084B-3408-4E23-9FF4-C2A68DD126C1}"/>
              </a:ext>
            </a:extLst>
          </p:cNvPr>
          <p:cNvGrpSpPr/>
          <p:nvPr/>
        </p:nvGrpSpPr>
        <p:grpSpPr>
          <a:xfrm>
            <a:off x="8351437" y="2979763"/>
            <a:ext cx="3519942" cy="2355291"/>
            <a:chOff x="4542763" y="1916425"/>
            <a:chExt cx="3519942" cy="23552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Flowchart: Connector 5">
                  <a:extLst>
                    <a:ext uri="{FF2B5EF4-FFF2-40B4-BE49-F238E27FC236}">
                      <a16:creationId xmlns:a16="http://schemas.microsoft.com/office/drawing/2014/main" id="{A6F81FE4-0120-48AA-A82D-65ADC6E004B3}"/>
                    </a:ext>
                  </a:extLst>
                </p:cNvPr>
                <p:cNvSpPr/>
                <p:nvPr/>
              </p:nvSpPr>
              <p:spPr>
                <a:xfrm>
                  <a:off x="4961697" y="1981740"/>
                  <a:ext cx="866692" cy="818985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" name="Flowchart: Connector 5">
                  <a:extLst>
                    <a:ext uri="{FF2B5EF4-FFF2-40B4-BE49-F238E27FC236}">
                      <a16:creationId xmlns:a16="http://schemas.microsoft.com/office/drawing/2014/main" id="{A6F81FE4-0120-48AA-A82D-65ADC6E004B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1697" y="1981740"/>
                  <a:ext cx="866692" cy="818985"/>
                </a:xfrm>
                <a:prstGeom prst="flowChartConnector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Flowchart: Connector 6">
                  <a:extLst>
                    <a:ext uri="{FF2B5EF4-FFF2-40B4-BE49-F238E27FC236}">
                      <a16:creationId xmlns:a16="http://schemas.microsoft.com/office/drawing/2014/main" id="{8B7C96B1-037F-44A5-8091-2B604CBD4C53}"/>
                    </a:ext>
                  </a:extLst>
                </p:cNvPr>
                <p:cNvSpPr/>
                <p:nvPr/>
              </p:nvSpPr>
              <p:spPr>
                <a:xfrm>
                  <a:off x="5622981" y="1916425"/>
                  <a:ext cx="547315" cy="506233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" name="Flowchart: Connector 6">
                  <a:extLst>
                    <a:ext uri="{FF2B5EF4-FFF2-40B4-BE49-F238E27FC236}">
                      <a16:creationId xmlns:a16="http://schemas.microsoft.com/office/drawing/2014/main" id="{8B7C96B1-037F-44A5-8091-2B604CBD4C5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2981" y="1916425"/>
                  <a:ext cx="547315" cy="506233"/>
                </a:xfrm>
                <a:prstGeom prst="flowChartConnector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Flowchart: Connector 7">
                  <a:extLst>
                    <a:ext uri="{FF2B5EF4-FFF2-40B4-BE49-F238E27FC236}">
                      <a16:creationId xmlns:a16="http://schemas.microsoft.com/office/drawing/2014/main" id="{265AF3EF-250E-4453-9828-72E9E786EB4E}"/>
                    </a:ext>
                  </a:extLst>
                </p:cNvPr>
                <p:cNvSpPr/>
                <p:nvPr/>
              </p:nvSpPr>
              <p:spPr>
                <a:xfrm>
                  <a:off x="4961697" y="2678569"/>
                  <a:ext cx="1144988" cy="1116069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8" name="Flowchart: Connector 7">
                  <a:extLst>
                    <a:ext uri="{FF2B5EF4-FFF2-40B4-BE49-F238E27FC236}">
                      <a16:creationId xmlns:a16="http://schemas.microsoft.com/office/drawing/2014/main" id="{265AF3EF-250E-4453-9828-72E9E786EB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1697" y="2678569"/>
                  <a:ext cx="1144988" cy="1116069"/>
                </a:xfrm>
                <a:prstGeom prst="flowChartConnector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Flowchart: Connector 8">
                  <a:extLst>
                    <a:ext uri="{FF2B5EF4-FFF2-40B4-BE49-F238E27FC236}">
                      <a16:creationId xmlns:a16="http://schemas.microsoft.com/office/drawing/2014/main" id="{F079FC30-9B1E-49A4-8273-0BD24A127DC5}"/>
                    </a:ext>
                  </a:extLst>
                </p:cNvPr>
                <p:cNvSpPr/>
                <p:nvPr/>
              </p:nvSpPr>
              <p:spPr>
                <a:xfrm>
                  <a:off x="5872784" y="2975653"/>
                  <a:ext cx="726881" cy="677604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9" name="Flowchart: Connector 8">
                  <a:extLst>
                    <a:ext uri="{FF2B5EF4-FFF2-40B4-BE49-F238E27FC236}">
                      <a16:creationId xmlns:a16="http://schemas.microsoft.com/office/drawing/2014/main" id="{F079FC30-9B1E-49A4-8273-0BD24A127D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2784" y="2975653"/>
                  <a:ext cx="726881" cy="677604"/>
                </a:xfrm>
                <a:prstGeom prst="flowChartConnector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Flowchart: Connector 9">
                  <a:extLst>
                    <a:ext uri="{FF2B5EF4-FFF2-40B4-BE49-F238E27FC236}">
                      <a16:creationId xmlns:a16="http://schemas.microsoft.com/office/drawing/2014/main" id="{0F3D8971-05AA-404C-97F5-534C7909DF1B}"/>
                    </a:ext>
                  </a:extLst>
                </p:cNvPr>
                <p:cNvSpPr/>
                <p:nvPr/>
              </p:nvSpPr>
              <p:spPr>
                <a:xfrm>
                  <a:off x="6376035" y="2586284"/>
                  <a:ext cx="1686670" cy="1685432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Flowchart: Connector 9">
                  <a:extLst>
                    <a:ext uri="{FF2B5EF4-FFF2-40B4-BE49-F238E27FC236}">
                      <a16:creationId xmlns:a16="http://schemas.microsoft.com/office/drawing/2014/main" id="{0F3D8971-05AA-404C-97F5-534C7909DF1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6035" y="2586284"/>
                  <a:ext cx="1686670" cy="1685432"/>
                </a:xfrm>
                <a:prstGeom prst="flowChartConnector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Flowchart: Connector 10">
                  <a:extLst>
                    <a:ext uri="{FF2B5EF4-FFF2-40B4-BE49-F238E27FC236}">
                      <a16:creationId xmlns:a16="http://schemas.microsoft.com/office/drawing/2014/main" id="{B3982733-D012-4C14-98A9-03AF82E8727F}"/>
                    </a:ext>
                  </a:extLst>
                </p:cNvPr>
                <p:cNvSpPr/>
                <p:nvPr/>
              </p:nvSpPr>
              <p:spPr>
                <a:xfrm>
                  <a:off x="4688039" y="3473935"/>
                  <a:ext cx="547315" cy="506233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" name="Flowchart: Connector 10">
                  <a:extLst>
                    <a:ext uri="{FF2B5EF4-FFF2-40B4-BE49-F238E27FC236}">
                      <a16:creationId xmlns:a16="http://schemas.microsoft.com/office/drawing/2014/main" id="{B3982733-D012-4C14-98A9-03AF82E8727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8039" y="3473935"/>
                  <a:ext cx="547315" cy="506233"/>
                </a:xfrm>
                <a:prstGeom prst="flowChartConnector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Flowchart: Connector 11">
                  <a:extLst>
                    <a:ext uri="{FF2B5EF4-FFF2-40B4-BE49-F238E27FC236}">
                      <a16:creationId xmlns:a16="http://schemas.microsoft.com/office/drawing/2014/main" id="{171BED67-2300-48E3-9FC5-D4EABC0DA935}"/>
                    </a:ext>
                  </a:extLst>
                </p:cNvPr>
                <p:cNvSpPr/>
                <p:nvPr/>
              </p:nvSpPr>
              <p:spPr>
                <a:xfrm>
                  <a:off x="4542763" y="2757655"/>
                  <a:ext cx="547315" cy="506233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" name="Flowchart: Connector 11">
                  <a:extLst>
                    <a:ext uri="{FF2B5EF4-FFF2-40B4-BE49-F238E27FC236}">
                      <a16:creationId xmlns:a16="http://schemas.microsoft.com/office/drawing/2014/main" id="{171BED67-2300-48E3-9FC5-D4EABC0DA9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2763" y="2757655"/>
                  <a:ext cx="547315" cy="506233"/>
                </a:xfrm>
                <a:prstGeom prst="flowChartConnector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Arrow: Left 14">
            <a:extLst>
              <a:ext uri="{FF2B5EF4-FFF2-40B4-BE49-F238E27FC236}">
                <a16:creationId xmlns:a16="http://schemas.microsoft.com/office/drawing/2014/main" id="{09EF4994-1687-41F4-B488-A0C711072487}"/>
              </a:ext>
            </a:extLst>
          </p:cNvPr>
          <p:cNvSpPr/>
          <p:nvPr/>
        </p:nvSpPr>
        <p:spPr>
          <a:xfrm>
            <a:off x="6227655" y="3741907"/>
            <a:ext cx="1351722" cy="5724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lowchart: Connector 15">
                <a:extLst>
                  <a:ext uri="{FF2B5EF4-FFF2-40B4-BE49-F238E27FC236}">
                    <a16:creationId xmlns:a16="http://schemas.microsoft.com/office/drawing/2014/main" id="{5AFE2D15-0F88-4BC4-BB25-D9AC595FFF02}"/>
                  </a:ext>
                </a:extLst>
              </p:cNvPr>
              <p:cNvSpPr/>
              <p:nvPr/>
            </p:nvSpPr>
            <p:spPr>
              <a:xfrm>
                <a:off x="1783661" y="3782620"/>
                <a:ext cx="373712" cy="34190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Flowchart: Connector 15">
                <a:extLst>
                  <a:ext uri="{FF2B5EF4-FFF2-40B4-BE49-F238E27FC236}">
                    <a16:creationId xmlns:a16="http://schemas.microsoft.com/office/drawing/2014/main" id="{5AFE2D15-0F88-4BC4-BB25-D9AC595FFF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661" y="3782620"/>
                <a:ext cx="373712" cy="341906"/>
              </a:xfrm>
              <a:prstGeom prst="flowChartConnector">
                <a:avLst/>
              </a:prstGeom>
              <a:blipFill>
                <a:blip r:embed="rId9"/>
                <a:stretch>
                  <a:fillRect l="-1587" b="-17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Flowchart: Connector 22">
                <a:extLst>
                  <a:ext uri="{FF2B5EF4-FFF2-40B4-BE49-F238E27FC236}">
                    <a16:creationId xmlns:a16="http://schemas.microsoft.com/office/drawing/2014/main" id="{F1883403-8F77-4CCF-A670-A42C71A14050}"/>
                  </a:ext>
                </a:extLst>
              </p:cNvPr>
              <p:cNvSpPr/>
              <p:nvPr/>
            </p:nvSpPr>
            <p:spPr>
              <a:xfrm>
                <a:off x="2313125" y="3782620"/>
                <a:ext cx="373712" cy="34190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Flowchart: Connector 22">
                <a:extLst>
                  <a:ext uri="{FF2B5EF4-FFF2-40B4-BE49-F238E27FC236}">
                    <a16:creationId xmlns:a16="http://schemas.microsoft.com/office/drawing/2014/main" id="{F1883403-8F77-4CCF-A670-A42C71A14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125" y="3782620"/>
                <a:ext cx="373712" cy="341906"/>
              </a:xfrm>
              <a:prstGeom prst="flowChartConnector">
                <a:avLst/>
              </a:prstGeom>
              <a:blipFill>
                <a:blip r:embed="rId10"/>
                <a:stretch>
                  <a:fillRect l="-1563" b="-17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Flowchart: Connector 23">
                <a:extLst>
                  <a:ext uri="{FF2B5EF4-FFF2-40B4-BE49-F238E27FC236}">
                    <a16:creationId xmlns:a16="http://schemas.microsoft.com/office/drawing/2014/main" id="{FA1B0E5D-E237-424B-9A8C-39C0D2F371D5}"/>
                  </a:ext>
                </a:extLst>
              </p:cNvPr>
              <p:cNvSpPr/>
              <p:nvPr/>
            </p:nvSpPr>
            <p:spPr>
              <a:xfrm>
                <a:off x="2843872" y="3795411"/>
                <a:ext cx="373712" cy="34190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Flowchart: Connector 23">
                <a:extLst>
                  <a:ext uri="{FF2B5EF4-FFF2-40B4-BE49-F238E27FC236}">
                    <a16:creationId xmlns:a16="http://schemas.microsoft.com/office/drawing/2014/main" id="{FA1B0E5D-E237-424B-9A8C-39C0D2F371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72" y="3795411"/>
                <a:ext cx="373712" cy="341906"/>
              </a:xfrm>
              <a:prstGeom prst="flowChartConnector">
                <a:avLst/>
              </a:prstGeom>
              <a:blipFill>
                <a:blip r:embed="rId11"/>
                <a:stretch>
                  <a:fillRect l="-3175" b="-17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Flowchart: Connector 24">
                <a:extLst>
                  <a:ext uri="{FF2B5EF4-FFF2-40B4-BE49-F238E27FC236}">
                    <a16:creationId xmlns:a16="http://schemas.microsoft.com/office/drawing/2014/main" id="{75441299-FF71-422F-A290-3D814EA95768}"/>
                  </a:ext>
                </a:extLst>
              </p:cNvPr>
              <p:cNvSpPr/>
              <p:nvPr/>
            </p:nvSpPr>
            <p:spPr>
              <a:xfrm>
                <a:off x="3371270" y="3795163"/>
                <a:ext cx="373712" cy="34190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Flowchart: Connector 24">
                <a:extLst>
                  <a:ext uri="{FF2B5EF4-FFF2-40B4-BE49-F238E27FC236}">
                    <a16:creationId xmlns:a16="http://schemas.microsoft.com/office/drawing/2014/main" id="{75441299-FF71-422F-A290-3D814EA95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270" y="3795163"/>
                <a:ext cx="373712" cy="341906"/>
              </a:xfrm>
              <a:prstGeom prst="flowChartConnector">
                <a:avLst/>
              </a:prstGeom>
              <a:blipFill>
                <a:blip r:embed="rId12"/>
                <a:stretch>
                  <a:fillRect l="-1587" b="-17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Flowchart: Connector 25">
                <a:extLst>
                  <a:ext uri="{FF2B5EF4-FFF2-40B4-BE49-F238E27FC236}">
                    <a16:creationId xmlns:a16="http://schemas.microsoft.com/office/drawing/2014/main" id="{31D7B103-0DD2-4AC8-8ADE-A415FC41ECF0}"/>
                  </a:ext>
                </a:extLst>
              </p:cNvPr>
              <p:cNvSpPr/>
              <p:nvPr/>
            </p:nvSpPr>
            <p:spPr>
              <a:xfrm>
                <a:off x="3898668" y="3799957"/>
                <a:ext cx="373712" cy="34190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Flowchart: Connector 25">
                <a:extLst>
                  <a:ext uri="{FF2B5EF4-FFF2-40B4-BE49-F238E27FC236}">
                    <a16:creationId xmlns:a16="http://schemas.microsoft.com/office/drawing/2014/main" id="{31D7B103-0DD2-4AC8-8ADE-A415FC41EC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668" y="3799957"/>
                <a:ext cx="373712" cy="341906"/>
              </a:xfrm>
              <a:prstGeom prst="flowChartConnector">
                <a:avLst/>
              </a:prstGeom>
              <a:blipFill>
                <a:blip r:embed="rId13"/>
                <a:stretch>
                  <a:fillRect l="-3175" b="-34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Flowchart: Connector 26">
                <a:extLst>
                  <a:ext uri="{FF2B5EF4-FFF2-40B4-BE49-F238E27FC236}">
                    <a16:creationId xmlns:a16="http://schemas.microsoft.com/office/drawing/2014/main" id="{796B8E31-ADB1-4A37-84A2-285490F98459}"/>
                  </a:ext>
                </a:extLst>
              </p:cNvPr>
              <p:cNvSpPr/>
              <p:nvPr/>
            </p:nvSpPr>
            <p:spPr>
              <a:xfrm>
                <a:off x="4426066" y="3805090"/>
                <a:ext cx="373712" cy="34190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Flowchart: Connector 26">
                <a:extLst>
                  <a:ext uri="{FF2B5EF4-FFF2-40B4-BE49-F238E27FC236}">
                    <a16:creationId xmlns:a16="http://schemas.microsoft.com/office/drawing/2014/main" id="{796B8E31-ADB1-4A37-84A2-285490F984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6" y="3805090"/>
                <a:ext cx="373712" cy="341906"/>
              </a:xfrm>
              <a:prstGeom prst="flowChartConnector">
                <a:avLst/>
              </a:prstGeom>
              <a:blipFill>
                <a:blip r:embed="rId14"/>
                <a:stretch>
                  <a:fillRect l="-1587" b="-17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Flowchart: Connector 27">
                <a:extLst>
                  <a:ext uri="{FF2B5EF4-FFF2-40B4-BE49-F238E27FC236}">
                    <a16:creationId xmlns:a16="http://schemas.microsoft.com/office/drawing/2014/main" id="{53BB8B3B-A42B-4203-BFCF-665F73E99AA6}"/>
                  </a:ext>
                </a:extLst>
              </p:cNvPr>
              <p:cNvSpPr/>
              <p:nvPr/>
            </p:nvSpPr>
            <p:spPr>
              <a:xfrm>
                <a:off x="4950355" y="3820993"/>
                <a:ext cx="373712" cy="34190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Flowchart: Connector 27">
                <a:extLst>
                  <a:ext uri="{FF2B5EF4-FFF2-40B4-BE49-F238E27FC236}">
                    <a16:creationId xmlns:a16="http://schemas.microsoft.com/office/drawing/2014/main" id="{53BB8B3B-A42B-4203-BFCF-665F73E99A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355" y="3820993"/>
                <a:ext cx="373712" cy="341906"/>
              </a:xfrm>
              <a:prstGeom prst="flowChartConnector">
                <a:avLst/>
              </a:prstGeom>
              <a:blipFill>
                <a:blip r:embed="rId15"/>
                <a:stretch>
                  <a:fillRect l="-1587" b="-17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7508F1C3-F689-471C-B970-4DA20047F3AF}"/>
              </a:ext>
            </a:extLst>
          </p:cNvPr>
          <p:cNvCxnSpPr>
            <a:cxnSpLocks/>
            <a:stCxn id="16" idx="0"/>
            <a:endCxn id="23" idx="0"/>
          </p:cNvCxnSpPr>
          <p:nvPr/>
        </p:nvCxnSpPr>
        <p:spPr>
          <a:xfrm rot="5400000" flipH="1" flipV="1">
            <a:off x="2235249" y="3517888"/>
            <a:ext cx="12700" cy="529464"/>
          </a:xfrm>
          <a:prstGeom prst="curved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58ED3074-39C0-4B68-A7D8-5E111F702501}"/>
              </a:ext>
            </a:extLst>
          </p:cNvPr>
          <p:cNvCxnSpPr>
            <a:cxnSpLocks/>
            <a:stCxn id="26" idx="0"/>
            <a:endCxn id="23" idx="7"/>
          </p:cNvCxnSpPr>
          <p:nvPr/>
        </p:nvCxnSpPr>
        <p:spPr>
          <a:xfrm rot="16200000" flipH="1" flipV="1">
            <a:off x="3342449" y="3089616"/>
            <a:ext cx="32734" cy="1453416"/>
          </a:xfrm>
          <a:prstGeom prst="curvedConnector3">
            <a:avLst>
              <a:gd name="adj1" fmla="val -25974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6FF9A816-81CF-453F-B8F5-15CC0B392C38}"/>
              </a:ext>
            </a:extLst>
          </p:cNvPr>
          <p:cNvCxnSpPr>
            <a:cxnSpLocks/>
            <a:stCxn id="26" idx="0"/>
            <a:endCxn id="24" idx="0"/>
          </p:cNvCxnSpPr>
          <p:nvPr/>
        </p:nvCxnSpPr>
        <p:spPr>
          <a:xfrm rot="16200000" flipV="1">
            <a:off x="3555853" y="3270286"/>
            <a:ext cx="4546" cy="1054796"/>
          </a:xfrm>
          <a:prstGeom prst="curvedConnector3">
            <a:avLst>
              <a:gd name="adj1" fmla="val 138739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C381192-2CDD-4149-A567-5DD247059C06}"/>
              </a:ext>
            </a:extLst>
          </p:cNvPr>
          <p:cNvCxnSpPr>
            <a:cxnSpLocks/>
            <a:stCxn id="26" idx="0"/>
            <a:endCxn id="25" idx="0"/>
          </p:cNvCxnSpPr>
          <p:nvPr/>
        </p:nvCxnSpPr>
        <p:spPr>
          <a:xfrm rot="16200000" flipV="1">
            <a:off x="3819428" y="3533861"/>
            <a:ext cx="4794" cy="527398"/>
          </a:xfrm>
          <a:prstGeom prst="curvedConnector3">
            <a:avLst>
              <a:gd name="adj1" fmla="val 81856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45E05738-93FF-4E7C-AE76-A696EB0AC225}"/>
              </a:ext>
            </a:extLst>
          </p:cNvPr>
          <p:cNvCxnSpPr/>
          <p:nvPr/>
        </p:nvCxnSpPr>
        <p:spPr>
          <a:xfrm rot="5400000" flipH="1" flipV="1">
            <a:off x="4351863" y="3534154"/>
            <a:ext cx="12700" cy="529464"/>
          </a:xfrm>
          <a:prstGeom prst="curved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8F5F586B-5D90-45C3-B1A3-86B93B942E62}"/>
              </a:ext>
            </a:extLst>
          </p:cNvPr>
          <p:cNvCxnSpPr/>
          <p:nvPr/>
        </p:nvCxnSpPr>
        <p:spPr>
          <a:xfrm rot="5400000" flipH="1" flipV="1">
            <a:off x="4879313" y="3558105"/>
            <a:ext cx="12700" cy="529464"/>
          </a:xfrm>
          <a:prstGeom prst="curved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92C68E49-0072-445E-91DE-BCBC09FF7FCA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761C8-4A59-41D0-8F79-699239A9C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08668"/>
          </a:xfrm>
        </p:spPr>
        <p:txBody>
          <a:bodyPr/>
          <a:lstStyle/>
          <a:p>
            <a:pPr marL="457200" lvl="1" indent="0" algn="r" rtl="1">
              <a:buNone/>
            </a:pPr>
            <a:endParaRPr lang="he-IL" dirty="0"/>
          </a:p>
          <a:p>
            <a:pPr algn="r" rtl="1"/>
            <a:r>
              <a:rPr lang="he-IL" dirty="0"/>
              <a:t>מוטיבציה לבעיה – שידור </a:t>
            </a:r>
            <a:r>
              <a:rPr lang="en-US" dirty="0"/>
              <a:t>broadcast</a:t>
            </a:r>
            <a:r>
              <a:rPr lang="he-IL" dirty="0"/>
              <a:t> מיטבי.</a:t>
            </a:r>
          </a:p>
          <a:p>
            <a:pPr lvl="1" algn="r" rtl="1"/>
            <a:r>
              <a:rPr lang="he-IL" dirty="0"/>
              <a:t>כיצד לשלוח הודעות </a:t>
            </a:r>
            <a:r>
              <a:rPr lang="en-US" dirty="0"/>
              <a:t>broadcast</a:t>
            </a:r>
            <a:r>
              <a:rPr lang="he-IL" dirty="0"/>
              <a:t> ברשת סלולרית.</a:t>
            </a:r>
            <a:endParaRPr lang="en-US" dirty="0"/>
          </a:p>
          <a:p>
            <a:pPr lvl="1" algn="r" rtl="1"/>
            <a:r>
              <a:rPr lang="he-IL" dirty="0"/>
              <a:t>הטלת פצצות על יעדים עם מספר מינימלי של פצצות.</a:t>
            </a:r>
            <a:endParaRPr lang="en-US" dirty="0"/>
          </a:p>
          <a:p>
            <a:pPr lvl="1" algn="r" rtl="1"/>
            <a:r>
              <a:rPr lang="he-IL" dirty="0"/>
              <a:t>ביוון העתיקה, רוצים להודיע לכל ערי המדינה על מלחמה שפורצת. מכיוון שסוסים זה משאב מאוד יקר, נרצה לשלוח כמות מינימלית של סוסים.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4347C82-E5DB-4C9F-8176-D10350BCF069}"/>
              </a:ext>
            </a:extLst>
          </p:cNvPr>
          <p:cNvSpPr/>
          <p:nvPr/>
        </p:nvSpPr>
        <p:spPr>
          <a:xfrm>
            <a:off x="501845" y="310661"/>
            <a:ext cx="11366501" cy="123862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87A17A9-6E84-4A57-A11A-F83C81B8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75" y="223723"/>
            <a:ext cx="10515600" cy="13255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cs typeface="+mn-cs"/>
              </a:rPr>
              <a:t>תיאור הבעיה - מוטיבציה</a:t>
            </a:r>
            <a:endParaRPr lang="en-US" dirty="0">
              <a:solidFill>
                <a:schemeClr val="bg1"/>
              </a:solidFill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A5752E1-4E45-4E4E-B327-909EAFAB34D9}"/>
              </a:ext>
            </a:extLst>
          </p:cNvPr>
          <p:cNvGrpSpPr/>
          <p:nvPr/>
        </p:nvGrpSpPr>
        <p:grpSpPr>
          <a:xfrm>
            <a:off x="4746928" y="4219695"/>
            <a:ext cx="5216055" cy="2557705"/>
            <a:chOff x="4746928" y="3877791"/>
            <a:chExt cx="5216055" cy="255770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DCE4B92-01DE-4643-8176-35E4861D90A9}"/>
                </a:ext>
              </a:extLst>
            </p:cNvPr>
            <p:cNvGrpSpPr/>
            <p:nvPr/>
          </p:nvGrpSpPr>
          <p:grpSpPr>
            <a:xfrm>
              <a:off x="4746928" y="4335512"/>
              <a:ext cx="5216055" cy="2099984"/>
              <a:chOff x="2437328" y="4002738"/>
              <a:chExt cx="6666915" cy="2445770"/>
            </a:xfrm>
          </p:grpSpPr>
          <p:sp>
            <p:nvSpPr>
              <p:cNvPr id="2" name="Flowchart: Connector 1">
                <a:extLst>
                  <a:ext uri="{FF2B5EF4-FFF2-40B4-BE49-F238E27FC236}">
                    <a16:creationId xmlns:a16="http://schemas.microsoft.com/office/drawing/2014/main" id="{9AC749B2-28B0-49C9-A94E-5A071A54F2E3}"/>
                  </a:ext>
                </a:extLst>
              </p:cNvPr>
              <p:cNvSpPr/>
              <p:nvPr/>
            </p:nvSpPr>
            <p:spPr>
              <a:xfrm>
                <a:off x="5261616" y="4733076"/>
                <a:ext cx="1997923" cy="1715432"/>
              </a:xfrm>
              <a:prstGeom prst="flowChartConnector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Graphic 5" descr="Castle scene">
                <a:extLst>
                  <a:ext uri="{FF2B5EF4-FFF2-40B4-BE49-F238E27FC236}">
                    <a16:creationId xmlns:a16="http://schemas.microsoft.com/office/drawing/2014/main" id="{87C03626-6A17-44F2-972E-CC6231A044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750494" y="5119519"/>
                <a:ext cx="976684" cy="976684"/>
              </a:xfrm>
              <a:prstGeom prst="rect">
                <a:avLst/>
              </a:prstGeom>
            </p:spPr>
          </p:pic>
          <p:sp>
            <p:nvSpPr>
              <p:cNvPr id="9" name="Flowchart: Connector 8">
                <a:extLst>
                  <a:ext uri="{FF2B5EF4-FFF2-40B4-BE49-F238E27FC236}">
                    <a16:creationId xmlns:a16="http://schemas.microsoft.com/office/drawing/2014/main" id="{52A2A3EC-5CBE-460F-9D98-23A46353C9CF}"/>
                  </a:ext>
                </a:extLst>
              </p:cNvPr>
              <p:cNvSpPr/>
              <p:nvPr/>
            </p:nvSpPr>
            <p:spPr>
              <a:xfrm>
                <a:off x="6643315" y="4346633"/>
                <a:ext cx="1510748" cy="1325563"/>
              </a:xfrm>
              <a:prstGeom prst="flowChartConnector">
                <a:avLst/>
              </a:prstGeom>
              <a:solidFill>
                <a:srgbClr val="B1292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Graphic 12" descr="Castle scene">
                <a:extLst>
                  <a:ext uri="{FF2B5EF4-FFF2-40B4-BE49-F238E27FC236}">
                    <a16:creationId xmlns:a16="http://schemas.microsoft.com/office/drawing/2014/main" id="{49C8A244-F540-4210-9767-6AE54BF637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032352" y="4665520"/>
                <a:ext cx="732673" cy="732673"/>
              </a:xfrm>
              <a:prstGeom prst="rect">
                <a:avLst/>
              </a:prstGeom>
            </p:spPr>
          </p:pic>
          <p:sp>
            <p:nvSpPr>
              <p:cNvPr id="14" name="Flowchart: Connector 13">
                <a:extLst>
                  <a:ext uri="{FF2B5EF4-FFF2-40B4-BE49-F238E27FC236}">
                    <a16:creationId xmlns:a16="http://schemas.microsoft.com/office/drawing/2014/main" id="{D7257491-BE51-436C-857A-64DC6B625631}"/>
                  </a:ext>
                </a:extLst>
              </p:cNvPr>
              <p:cNvSpPr/>
              <p:nvPr/>
            </p:nvSpPr>
            <p:spPr>
              <a:xfrm>
                <a:off x="7932752" y="4140832"/>
                <a:ext cx="1171491" cy="1091127"/>
              </a:xfrm>
              <a:prstGeom prst="flowChartConnector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Graphic 14" descr="Castle scene">
                <a:extLst>
                  <a:ext uri="{FF2B5EF4-FFF2-40B4-BE49-F238E27FC236}">
                    <a16:creationId xmlns:a16="http://schemas.microsoft.com/office/drawing/2014/main" id="{6FC7F38A-5964-4FE9-B461-0989EC25AF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16950" y="4363972"/>
                <a:ext cx="603094" cy="603094"/>
              </a:xfrm>
              <a:prstGeom prst="rect">
                <a:avLst/>
              </a:prstGeom>
            </p:spPr>
          </p:pic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38702C9C-A1CB-441F-9869-D304CC31A49E}"/>
                  </a:ext>
                </a:extLst>
              </p:cNvPr>
              <p:cNvGrpSpPr/>
              <p:nvPr/>
            </p:nvGrpSpPr>
            <p:grpSpPr>
              <a:xfrm>
                <a:off x="3361831" y="4002738"/>
                <a:ext cx="1510748" cy="1325563"/>
                <a:chOff x="3361831" y="4002738"/>
                <a:chExt cx="1510748" cy="1325563"/>
              </a:xfrm>
              <a:solidFill>
                <a:srgbClr val="B12929"/>
              </a:solidFill>
            </p:grpSpPr>
            <p:sp>
              <p:nvSpPr>
                <p:cNvPr id="16" name="Flowchart: Connector 15">
                  <a:extLst>
                    <a:ext uri="{FF2B5EF4-FFF2-40B4-BE49-F238E27FC236}">
                      <a16:creationId xmlns:a16="http://schemas.microsoft.com/office/drawing/2014/main" id="{82E24B7E-07DE-4EE6-85F4-AC1625735507}"/>
                    </a:ext>
                  </a:extLst>
                </p:cNvPr>
                <p:cNvSpPr/>
                <p:nvPr/>
              </p:nvSpPr>
              <p:spPr>
                <a:xfrm>
                  <a:off x="3361831" y="4002738"/>
                  <a:ext cx="1510748" cy="1325563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7" name="Graphic 16" descr="Castle scene">
                  <a:extLst>
                    <a:ext uri="{FF2B5EF4-FFF2-40B4-BE49-F238E27FC236}">
                      <a16:creationId xmlns:a16="http://schemas.microsoft.com/office/drawing/2014/main" id="{1F03A886-FDD3-44F6-A573-13CCE4510D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58819" y="4297772"/>
                  <a:ext cx="732673" cy="732673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13402D3-16F6-4FB5-9DDC-F730C3455A41}"/>
                  </a:ext>
                </a:extLst>
              </p:cNvPr>
              <p:cNvGrpSpPr/>
              <p:nvPr/>
            </p:nvGrpSpPr>
            <p:grpSpPr>
              <a:xfrm>
                <a:off x="2437328" y="4321625"/>
                <a:ext cx="1130539" cy="975365"/>
                <a:chOff x="892000" y="4341072"/>
                <a:chExt cx="1510748" cy="1325563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18" name="Flowchart: Connector 17">
                  <a:extLst>
                    <a:ext uri="{FF2B5EF4-FFF2-40B4-BE49-F238E27FC236}">
                      <a16:creationId xmlns:a16="http://schemas.microsoft.com/office/drawing/2014/main" id="{286A977F-1EF3-4DB5-BC09-89FAF2F84D3A}"/>
                    </a:ext>
                  </a:extLst>
                </p:cNvPr>
                <p:cNvSpPr/>
                <p:nvPr/>
              </p:nvSpPr>
              <p:spPr>
                <a:xfrm>
                  <a:off x="892000" y="4341072"/>
                  <a:ext cx="1510748" cy="1325563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9" name="Graphic 18" descr="Castle scene">
                  <a:extLst>
                    <a:ext uri="{FF2B5EF4-FFF2-40B4-BE49-F238E27FC236}">
                      <a16:creationId xmlns:a16="http://schemas.microsoft.com/office/drawing/2014/main" id="{19B08D4C-5D57-4FD4-9E23-300301B54D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81037" y="4659959"/>
                  <a:ext cx="732673" cy="732673"/>
                </a:xfrm>
                <a:prstGeom prst="rect">
                  <a:avLst/>
                </a:prstGeom>
              </p:spPr>
            </p:pic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28E33E8-37FA-4992-839F-42EAAB3DF60C}"/>
                  </a:ext>
                </a:extLst>
              </p:cNvPr>
              <p:cNvGrpSpPr/>
              <p:nvPr/>
            </p:nvGrpSpPr>
            <p:grpSpPr>
              <a:xfrm>
                <a:off x="7498614" y="5328301"/>
                <a:ext cx="1130539" cy="975365"/>
                <a:chOff x="892000" y="4341072"/>
                <a:chExt cx="1510748" cy="1325563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21" name="Flowchart: Connector 20">
                  <a:extLst>
                    <a:ext uri="{FF2B5EF4-FFF2-40B4-BE49-F238E27FC236}">
                      <a16:creationId xmlns:a16="http://schemas.microsoft.com/office/drawing/2014/main" id="{80C8A7CE-D526-4AF1-A2FF-8F58916D7F09}"/>
                    </a:ext>
                  </a:extLst>
                </p:cNvPr>
                <p:cNvSpPr/>
                <p:nvPr/>
              </p:nvSpPr>
              <p:spPr>
                <a:xfrm>
                  <a:off x="892000" y="4341072"/>
                  <a:ext cx="1510748" cy="1325563"/>
                </a:xfrm>
                <a:prstGeom prst="flowChartConnector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2" name="Graphic 21" descr="Castle scene">
                  <a:extLst>
                    <a:ext uri="{FF2B5EF4-FFF2-40B4-BE49-F238E27FC236}">
                      <a16:creationId xmlns:a16="http://schemas.microsoft.com/office/drawing/2014/main" id="{BEE0CB8E-2EB8-4189-A32B-DC294F0C8D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81037" y="4659959"/>
                  <a:ext cx="732673" cy="732673"/>
                </a:xfrm>
                <a:prstGeom prst="rect">
                  <a:avLst/>
                </a:prstGeom>
              </p:spPr>
            </p:pic>
          </p:grpSp>
          <p:pic>
            <p:nvPicPr>
              <p:cNvPr id="24" name="Graphic 23" descr="Castle scene">
                <a:extLst>
                  <a:ext uri="{FF2B5EF4-FFF2-40B4-BE49-F238E27FC236}">
                    <a16:creationId xmlns:a16="http://schemas.microsoft.com/office/drawing/2014/main" id="{ACC6B337-2B81-43CC-8137-6AA56186C1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694670" y="4492281"/>
                <a:ext cx="603094" cy="603094"/>
              </a:xfrm>
              <a:prstGeom prst="rect">
                <a:avLst/>
              </a:prstGeom>
            </p:spPr>
          </p:pic>
          <p:pic>
            <p:nvPicPr>
              <p:cNvPr id="25" name="Graphic 24" descr="Castle scene">
                <a:extLst>
                  <a:ext uri="{FF2B5EF4-FFF2-40B4-BE49-F238E27FC236}">
                    <a16:creationId xmlns:a16="http://schemas.microsoft.com/office/drawing/2014/main" id="{772A31B3-DD56-4C69-B32D-3C872B8474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760831" y="5501876"/>
                <a:ext cx="603094" cy="603094"/>
              </a:xfrm>
              <a:prstGeom prst="rect">
                <a:avLst/>
              </a:prstGeom>
            </p:spPr>
          </p:pic>
          <p:pic>
            <p:nvPicPr>
              <p:cNvPr id="26" name="Graphic 25" descr="Castle scene">
                <a:extLst>
                  <a:ext uri="{FF2B5EF4-FFF2-40B4-BE49-F238E27FC236}">
                    <a16:creationId xmlns:a16="http://schemas.microsoft.com/office/drawing/2014/main" id="{F9D7EADE-6DD3-4B1A-AA69-A341635022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758819" y="4264269"/>
                <a:ext cx="732673" cy="732673"/>
              </a:xfrm>
              <a:prstGeom prst="rect">
                <a:avLst/>
              </a:prstGeom>
            </p:spPr>
          </p:pic>
        </p:grpSp>
        <p:pic>
          <p:nvPicPr>
            <p:cNvPr id="29" name="Graphic 28" descr="Horse">
              <a:extLst>
                <a:ext uri="{FF2B5EF4-FFF2-40B4-BE49-F238E27FC236}">
                  <a16:creationId xmlns:a16="http://schemas.microsoft.com/office/drawing/2014/main" id="{EA832C49-2893-4DBF-8050-EEF1F9AEC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294876" y="3877791"/>
              <a:ext cx="629087" cy="629087"/>
            </a:xfrm>
            <a:prstGeom prst="rect">
              <a:avLst/>
            </a:prstGeom>
          </p:spPr>
        </p:pic>
        <p:pic>
          <p:nvPicPr>
            <p:cNvPr id="30" name="Graphic 29" descr="Horse">
              <a:extLst>
                <a:ext uri="{FF2B5EF4-FFF2-40B4-BE49-F238E27FC236}">
                  <a16:creationId xmlns:a16="http://schemas.microsoft.com/office/drawing/2014/main" id="{78561F53-2A21-41E0-9CA4-F71F164BA4D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273419" y="4092574"/>
              <a:ext cx="629087" cy="629087"/>
            </a:xfrm>
            <a:prstGeom prst="rect">
              <a:avLst/>
            </a:prstGeom>
          </p:spPr>
        </p:pic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AEE06D7C-FF46-44A9-AF78-C60F97C28E06}"/>
              </a:ext>
            </a:extLst>
          </p:cNvPr>
          <p:cNvSpPr/>
          <p:nvPr/>
        </p:nvSpPr>
        <p:spPr>
          <a:xfrm>
            <a:off x="0" y="6781800"/>
            <a:ext cx="7762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8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2037</Words>
  <Application>Microsoft Office PowerPoint</Application>
  <PresentationFormat>Widescreen</PresentationFormat>
  <Paragraphs>244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Approximation Algorithms for Dominating Set in Disk Graphs</vt:lpstr>
      <vt:lpstr>PowerPoint Presentation</vt:lpstr>
      <vt:lpstr>מבוא</vt:lpstr>
      <vt:lpstr>PowerPoint Presentation</vt:lpstr>
      <vt:lpstr>תיאור הבעיה</vt:lpstr>
      <vt:lpstr>תיאור הבעיה - הגדרות</vt:lpstr>
      <vt:lpstr>תיאור הבעיה – דוגמאות</vt:lpstr>
      <vt:lpstr>תיאור הבעיה – דוגמאות</vt:lpstr>
      <vt:lpstr>תיאור הבעיה - מוטיבציה</vt:lpstr>
      <vt:lpstr>רקע היסטורי</vt:lpstr>
      <vt:lpstr>חזרה</vt:lpstr>
      <vt:lpstr>תיאור האלגוריתם והוכחתו</vt:lpstr>
      <vt:lpstr>תיאור האלגוריתם והוכחתו – מבנה ההוכחה</vt:lpstr>
      <vt:lpstr>העשרה - דיאגרמת וורונוי</vt:lpstr>
      <vt:lpstr>העשרה - דיאגרמת וורונוי</vt:lpstr>
      <vt:lpstr>העשרה - דיאגרמת וורונוי</vt:lpstr>
      <vt:lpstr>דיאגרמת וורונוי בהקשר המאמר</vt:lpstr>
      <vt:lpstr>דיאגרמת וורונוי בהקשר המאמר</vt:lpstr>
      <vt:lpstr>תיאור האלגוריתם</vt:lpstr>
      <vt:lpstr>הוכחת למה 5</vt:lpstr>
      <vt:lpstr>הוכחת נכונות</vt:lpstr>
      <vt:lpstr>הוכחת טענת עזר</vt:lpstr>
      <vt:lpstr>הוכחת תנאי הלוקליות</vt:lpstr>
      <vt:lpstr>הוכחת תנאי הלוקליות</vt:lpstr>
      <vt:lpstr>הוכחת תנאי הלוקליות</vt:lpstr>
      <vt:lpstr>הוכחת טענת העזר</vt:lpstr>
      <vt:lpstr>שאלות פתוחות</vt:lpstr>
      <vt:lpstr>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 for Dominating Set in Disk Graphs</dc:title>
  <dc:creator>Amit Cohen</dc:creator>
  <cp:lastModifiedBy>Amit Cohen</cp:lastModifiedBy>
  <cp:revision>30</cp:revision>
  <dcterms:created xsi:type="dcterms:W3CDTF">2019-12-28T09:11:00Z</dcterms:created>
  <dcterms:modified xsi:type="dcterms:W3CDTF">2019-12-30T12:07:03Z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t-amcohe@microsoft.com</vt:lpwstr>
  </property>
  <property fmtid="{D5CDD505-2E9C-101B-9397-08002B2CF9AE}" pid="5" name="MSIP_Label_f42aa342-8706-4288-bd11-ebb85995028c_SetDate">
    <vt:lpwstr>2019-12-28T09:13:54.3919768Z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7e451b26-10f0-4988-b72d-27ec0cd8057d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