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8" r:id="rId2"/>
    <p:sldId id="259" r:id="rId3"/>
    <p:sldId id="260" r:id="rId4"/>
    <p:sldId id="261" r:id="rId5"/>
    <p:sldId id="262" r:id="rId6"/>
    <p:sldId id="263" r:id="rId7"/>
    <p:sldId id="265" r:id="rId8"/>
    <p:sldId id="266" r:id="rId9"/>
    <p:sldId id="267" r:id="rId10"/>
    <p:sldId id="268" r:id="rId11"/>
    <p:sldId id="271" r:id="rId12"/>
    <p:sldId id="269" r:id="rId13"/>
    <p:sldId id="270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C36AC2-A23F-45E6-9C2B-9A53496C9788}" type="datetimeFigureOut">
              <a:rPr lang="en-US" smtClean="0"/>
              <a:pPr/>
              <a:t>7/1/2013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6ED482-85D1-4ADB-A712-79B7FBFE74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68513" y="685800"/>
            <a:ext cx="2776537" cy="20828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160061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7C0C-7088-4180-A5BB-BD74F6F54B67}" type="datetimeFigureOut">
              <a:rPr lang="en-US" smtClean="0"/>
              <a:pPr/>
              <a:t>7/1/2013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74BCF-A6AF-4D00-9DDA-F08CB1563C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7C0C-7088-4180-A5BB-BD74F6F54B67}" type="datetimeFigureOut">
              <a:rPr lang="en-US" smtClean="0"/>
              <a:pPr/>
              <a:t>7/1/2013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74BCF-A6AF-4D00-9DDA-F08CB1563C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7C0C-7088-4180-A5BB-BD74F6F54B67}" type="datetimeFigureOut">
              <a:rPr lang="en-US" smtClean="0"/>
              <a:pPr/>
              <a:t>7/1/2013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74BCF-A6AF-4D00-9DDA-F08CB1563C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2728912" y="1239838"/>
            <a:ext cx="6048376" cy="1354217"/>
          </a:xfrm>
          <a:prstGeom prst="rect">
            <a:avLst/>
          </a:prstGeom>
          <a:noFill/>
        </p:spPr>
        <p:txBody>
          <a:bodyPr lIns="0" tIns="0" rIns="0" bIns="0" anchor="b" anchorCtr="0">
            <a:spAutoFit/>
          </a:bodyPr>
          <a:lstStyle>
            <a:lvl1pPr>
              <a:defRPr sz="440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2728914" y="3025775"/>
            <a:ext cx="6048375" cy="36933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bg2"/>
                </a:solidFill>
                <a:latin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0"/>
          </p:nvPr>
        </p:nvSpPr>
        <p:spPr bwMode="gray">
          <a:xfrm>
            <a:off x="0" y="0"/>
            <a:ext cx="2439989" cy="6172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Verdana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1"/>
          </p:nvPr>
        </p:nvSpPr>
        <p:spPr bwMode="gray">
          <a:xfrm>
            <a:off x="2728914" y="4120284"/>
            <a:ext cx="6048375" cy="276999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>
              <a:spcBef>
                <a:spcPts val="0"/>
              </a:spcBef>
              <a:buNone/>
              <a:def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C95DD"/>
              </a:buClr>
              <a:buSzTx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with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66714" y="203200"/>
            <a:ext cx="8410575" cy="920751"/>
          </a:xfrm>
          <a:prstGeom prst="rect">
            <a:avLst/>
          </a:prstGeom>
          <a:noFill/>
        </p:spPr>
        <p:txBody>
          <a:bodyPr lIns="0" tIns="0" rIns="0" bIns="0" anchor="b" anchorCtr="0"/>
          <a:lstStyle>
            <a:lvl1pPr algn="l" defTabSz="914400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lang="en-US" sz="3200" kern="1200" dirty="0">
                <a:solidFill>
                  <a:schemeClr val="tx2"/>
                </a:solidFill>
                <a:latin typeface="Verdana" pitchFamily="34" charset="0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66714" y="1123950"/>
            <a:ext cx="8410575" cy="461625"/>
          </a:xfrm>
          <a:prstGeom prst="rect">
            <a:avLst/>
          </a:prstGeom>
          <a:noFill/>
        </p:spPr>
        <p:txBody>
          <a:bodyPr lIns="0" tIns="0" rIns="0" bIns="0" anchor="t" anchorCtr="0"/>
          <a:lstStyle>
            <a:lvl1pPr marL="0" indent="0">
              <a:spcBef>
                <a:spcPts val="0"/>
              </a:spcBef>
              <a:buNone/>
              <a:tabLst/>
              <a:defRPr sz="2000" b="0">
                <a:solidFill>
                  <a:schemeClr val="bg2"/>
                </a:solidFill>
                <a:latin typeface="Verdana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quarter" idx="10"/>
          </p:nvPr>
        </p:nvSpPr>
        <p:spPr bwMode="gray">
          <a:xfrm>
            <a:off x="366714" y="1873250"/>
            <a:ext cx="8410575" cy="4070349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>
              <a:spcBef>
                <a:spcPts val="1200"/>
              </a:spcBef>
              <a:buClr>
                <a:schemeClr val="tx2"/>
              </a:buClr>
              <a:buFont typeface="Wingdings" pitchFamily="2" charset="2"/>
              <a:buChar char=""/>
              <a:defRPr sz="2400">
                <a:solidFill>
                  <a:schemeClr val="bg2"/>
                </a:solidFill>
                <a:latin typeface="Verdana" pitchFamily="34" charset="0"/>
              </a:defRPr>
            </a:lvl1pPr>
            <a:lvl2pPr>
              <a:spcBef>
                <a:spcPts val="300"/>
              </a:spcBef>
              <a:buClr>
                <a:schemeClr val="tx2"/>
              </a:buClr>
              <a:buFont typeface="Verdana" pitchFamily="34" charset="0"/>
              <a:buChar char="–"/>
              <a:defRPr sz="2000">
                <a:solidFill>
                  <a:schemeClr val="bg2"/>
                </a:solidFill>
                <a:latin typeface="Verdana" pitchFamily="34" charset="0"/>
              </a:defRPr>
            </a:lvl2pPr>
            <a:lvl3pPr>
              <a:spcBef>
                <a:spcPts val="300"/>
              </a:spcBef>
              <a:buClr>
                <a:schemeClr val="tx2"/>
              </a:buClr>
              <a:buFont typeface="Verdana" pitchFamily="34" charset="0"/>
              <a:buChar char="▪"/>
              <a:defRPr sz="1800">
                <a:solidFill>
                  <a:schemeClr val="bg2"/>
                </a:solidFill>
                <a:latin typeface="Verdana" pitchFamily="34" charset="0"/>
              </a:defRPr>
            </a:lvl3pPr>
            <a:lvl4pPr marL="1658938" indent="-287338">
              <a:spcBef>
                <a:spcPts val="300"/>
              </a:spcBef>
              <a:buClr>
                <a:schemeClr val="tx2"/>
              </a:buClr>
              <a:buFont typeface="Verdana" pitchFamily="34" charset="0"/>
              <a:buChar char="—"/>
              <a:defRPr sz="1600">
                <a:solidFill>
                  <a:schemeClr val="bg2"/>
                </a:solidFill>
                <a:latin typeface="Verdana" pitchFamily="34" charset="0"/>
              </a:defRPr>
            </a:lvl4pPr>
            <a:lvl5pPr>
              <a:spcBef>
                <a:spcPts val="300"/>
              </a:spcBef>
              <a:buClr>
                <a:schemeClr val="tx2"/>
              </a:buClr>
              <a:buFont typeface="Verdana" pitchFamily="34" charset="0"/>
              <a:buChar char="»"/>
              <a:defRPr sz="1400">
                <a:solidFill>
                  <a:schemeClr val="bg2"/>
                </a:solidFill>
                <a:latin typeface="Verdan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2728913" y="1331834"/>
            <a:ext cx="6048376" cy="1354217"/>
          </a:xfrm>
          <a:prstGeom prst="rect">
            <a:avLst/>
          </a:prstGeom>
          <a:noFill/>
        </p:spPr>
        <p:txBody>
          <a:bodyPr lIns="0" tIns="0" rIns="0" bIns="0" anchor="b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dirty="0">
                <a:solidFill>
                  <a:schemeClr val="tx2"/>
                </a:solidFill>
                <a:latin typeface="Verdana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0" y="0"/>
            <a:ext cx="2439989" cy="6172200"/>
          </a:xfrm>
          <a:prstGeom prst="rect">
            <a:avLst/>
          </a:prstGeom>
          <a:noFill/>
        </p:spPr>
        <p:txBody>
          <a:bodyPr/>
          <a:lstStyle>
            <a:lvl1pPr marL="0" indent="0">
              <a:buNone/>
              <a:defRPr sz="1600">
                <a:latin typeface="Verdana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66714" y="203200"/>
            <a:ext cx="8410575" cy="920751"/>
          </a:xfrm>
          <a:prstGeom prst="rect">
            <a:avLst/>
          </a:prstGeom>
          <a:noFill/>
        </p:spPr>
        <p:txBody>
          <a:bodyPr lIns="0" tIns="0" rIns="0" bIns="0" anchor="b" anchorCtr="0"/>
          <a:lstStyle>
            <a:lvl1pPr>
              <a:lnSpc>
                <a:spcPts val="3600"/>
              </a:lnSpc>
              <a:defRPr sz="320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 bwMode="gray">
          <a:xfrm>
            <a:off x="366714" y="1432984"/>
            <a:ext cx="8410575" cy="4510616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>
              <a:spcBef>
                <a:spcPts val="1200"/>
              </a:spcBef>
              <a:buClr>
                <a:schemeClr val="tx2"/>
              </a:buClr>
              <a:buFont typeface="Wingdings" pitchFamily="2" charset="2"/>
              <a:buChar char=""/>
              <a:defRPr>
                <a:solidFill>
                  <a:schemeClr val="bg2"/>
                </a:solidFill>
                <a:latin typeface="Verdana" pitchFamily="34" charset="0"/>
              </a:defRPr>
            </a:lvl1pPr>
            <a:lvl2pPr>
              <a:spcBef>
                <a:spcPts val="300"/>
              </a:spcBef>
              <a:buClr>
                <a:schemeClr val="tx2"/>
              </a:buClr>
              <a:buFont typeface="Verdana" pitchFamily="34" charset="0"/>
              <a:buChar char="–"/>
              <a:defRPr>
                <a:solidFill>
                  <a:schemeClr val="bg2"/>
                </a:solidFill>
                <a:latin typeface="Verdana" pitchFamily="34" charset="0"/>
              </a:defRPr>
            </a:lvl2pPr>
            <a:lvl3pPr>
              <a:spcBef>
                <a:spcPts val="300"/>
              </a:spcBef>
              <a:buClr>
                <a:schemeClr val="tx2"/>
              </a:buClr>
              <a:buFont typeface="Verdana" pitchFamily="34" charset="0"/>
              <a:buChar char="▪"/>
              <a:defRPr>
                <a:solidFill>
                  <a:schemeClr val="bg2"/>
                </a:solidFill>
                <a:latin typeface="Verdana" pitchFamily="34" charset="0"/>
              </a:defRPr>
            </a:lvl3pPr>
            <a:lvl4pPr marL="1658938" indent="-287338">
              <a:spcBef>
                <a:spcPts val="300"/>
              </a:spcBef>
              <a:buClr>
                <a:schemeClr val="tx2"/>
              </a:buClr>
              <a:buFont typeface="Verdana" pitchFamily="34" charset="0"/>
              <a:buChar char="—"/>
              <a:defRPr>
                <a:solidFill>
                  <a:schemeClr val="bg2"/>
                </a:solidFill>
                <a:latin typeface="Verdana" pitchFamily="34" charset="0"/>
              </a:defRPr>
            </a:lvl4pPr>
            <a:lvl5pPr>
              <a:spcBef>
                <a:spcPts val="300"/>
              </a:spcBef>
              <a:buClr>
                <a:schemeClr val="tx2"/>
              </a:buClr>
              <a:buFont typeface="Verdana" pitchFamily="34" charset="0"/>
              <a:buChar char="»"/>
              <a:defRPr sz="1600">
                <a:solidFill>
                  <a:schemeClr val="bg2"/>
                </a:solidFill>
                <a:latin typeface="Verdan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7C0C-7088-4180-A5BB-BD74F6F54B67}" type="datetimeFigureOut">
              <a:rPr lang="en-US" smtClean="0"/>
              <a:pPr/>
              <a:t>7/1/2013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74BCF-A6AF-4D00-9DDA-F08CB1563C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7C0C-7088-4180-A5BB-BD74F6F54B67}" type="datetimeFigureOut">
              <a:rPr lang="en-US" smtClean="0"/>
              <a:pPr/>
              <a:t>7/1/2013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74BCF-A6AF-4D00-9DDA-F08CB1563C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7C0C-7088-4180-A5BB-BD74F6F54B67}" type="datetimeFigureOut">
              <a:rPr lang="en-US" smtClean="0"/>
              <a:pPr/>
              <a:t>7/1/2013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74BCF-A6AF-4D00-9DDA-F08CB1563C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7C0C-7088-4180-A5BB-BD74F6F54B67}" type="datetimeFigureOut">
              <a:rPr lang="en-US" smtClean="0"/>
              <a:pPr/>
              <a:t>7/1/2013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74BCF-A6AF-4D00-9DDA-F08CB1563C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7C0C-7088-4180-A5BB-BD74F6F54B67}" type="datetimeFigureOut">
              <a:rPr lang="en-US" smtClean="0"/>
              <a:pPr/>
              <a:t>7/1/2013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74BCF-A6AF-4D00-9DDA-F08CB1563C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7C0C-7088-4180-A5BB-BD74F6F54B67}" type="datetimeFigureOut">
              <a:rPr lang="en-US" smtClean="0"/>
              <a:pPr/>
              <a:t>7/1/2013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74BCF-A6AF-4D00-9DDA-F08CB1563C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7C0C-7088-4180-A5BB-BD74F6F54B67}" type="datetimeFigureOut">
              <a:rPr lang="en-US" smtClean="0"/>
              <a:pPr/>
              <a:t>7/1/2013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74BCF-A6AF-4D00-9DDA-F08CB1563C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7C0C-7088-4180-A5BB-BD74F6F54B67}" type="datetimeFigureOut">
              <a:rPr lang="en-US" smtClean="0"/>
              <a:pPr/>
              <a:t>7/1/2013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74BCF-A6AF-4D00-9DDA-F08CB1563C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A7C0C-7088-4180-A5BB-BD74F6F54B67}" type="datetimeFigureOut">
              <a:rPr lang="en-US" smtClean="0"/>
              <a:pPr/>
              <a:t>7/1/2013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74BCF-A6AF-4D00-9DDA-F08CB1563C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2728912" y="1239838"/>
            <a:ext cx="6048376" cy="1354217"/>
          </a:xfrm>
        </p:spPr>
        <p:txBody>
          <a:bodyPr/>
          <a:lstStyle/>
          <a:p>
            <a:r>
              <a:rPr lang="en-US" smtClean="0"/>
              <a:t>Virtual Point in Time Access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idx="10"/>
          </p:nvPr>
        </p:nvSpPr>
        <p:spPr bwMode="gray"/>
      </p:sp>
      <p:sp>
        <p:nvSpPr>
          <p:cNvPr id="11" name="Content Placeholder 10"/>
          <p:cNvSpPr>
            <a:spLocks noGrp="1"/>
          </p:cNvSpPr>
          <p:nvPr>
            <p:ph sz="quarter" idx="11"/>
          </p:nvPr>
        </p:nvSpPr>
        <p:spPr bwMode="gray">
          <a:xfrm>
            <a:off x="2728914" y="4120284"/>
            <a:ext cx="6048375" cy="553998"/>
          </a:xfrm>
        </p:spPr>
        <p:txBody>
          <a:bodyPr/>
          <a:lstStyle/>
          <a:p>
            <a:pPr lvl="0"/>
            <a:r>
              <a:rPr lang="en-US" dirty="0" smtClean="0">
                <a:solidFill>
                  <a:schemeClr val="tx1"/>
                </a:solidFill>
              </a:rPr>
              <a:t>Assaf Natanzon EMC, Ben </a:t>
            </a:r>
            <a:r>
              <a:rPr lang="en-US" dirty="0" err="1" smtClean="0">
                <a:solidFill>
                  <a:schemeClr val="tx1"/>
                </a:solidFill>
              </a:rPr>
              <a:t>Gurion</a:t>
            </a:r>
            <a:r>
              <a:rPr lang="en-US" dirty="0" smtClean="0">
                <a:solidFill>
                  <a:schemeClr val="tx1"/>
                </a:solidFill>
              </a:rPr>
              <a:t> University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Prof. Eitan Bachmat, Ben </a:t>
            </a:r>
            <a:r>
              <a:rPr lang="en-US" dirty="0" err="1" smtClean="0">
                <a:solidFill>
                  <a:schemeClr val="tx1"/>
                </a:solidFill>
              </a:rPr>
              <a:t>Gurion</a:t>
            </a:r>
            <a:r>
              <a:rPr lang="en-US" dirty="0" smtClean="0">
                <a:solidFill>
                  <a:schemeClr val="tx1"/>
                </a:solidFill>
              </a:rPr>
              <a:t> University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 in time virtual image of the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The system creates a virtual image of the volume at the point in time the user requested.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 storage exposes the data at the same LU as the replica volume.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IOs arriving at the replica volume are redirected at the RPA and data is fetched from the correct location (either the journal or the replica).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55822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5-Phase Distribution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I/O Distribution Process</a:t>
            </a:r>
            <a:endParaRPr lang="en-US" dirty="0"/>
          </a:p>
        </p:txBody>
      </p:sp>
      <p:sp>
        <p:nvSpPr>
          <p:cNvPr id="8" name="Can 7"/>
          <p:cNvSpPr/>
          <p:nvPr/>
        </p:nvSpPr>
        <p:spPr>
          <a:xfrm>
            <a:off x="3886200" y="1905000"/>
            <a:ext cx="1600200" cy="3810000"/>
          </a:xfrm>
          <a:prstGeom prst="can">
            <a:avLst>
              <a:gd name="adj" fmla="val 13096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657600" y="5679757"/>
            <a:ext cx="1947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Replica Volume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457200" y="1881546"/>
            <a:ext cx="2971800" cy="1242655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dirty="0" smtClean="0"/>
              <a:t>Remote RPA</a:t>
            </a:r>
          </a:p>
        </p:txBody>
      </p:sp>
      <p:sp>
        <p:nvSpPr>
          <p:cNvPr id="49" name="Can 48"/>
          <p:cNvSpPr/>
          <p:nvPr/>
        </p:nvSpPr>
        <p:spPr>
          <a:xfrm>
            <a:off x="457200" y="3429000"/>
            <a:ext cx="2971800" cy="2286000"/>
          </a:xfrm>
          <a:prstGeom prst="can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1371600" y="5679757"/>
            <a:ext cx="1019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Journal</a:t>
            </a:r>
          </a:p>
        </p:txBody>
      </p:sp>
      <p:sp>
        <p:nvSpPr>
          <p:cNvPr id="2048" name="Rectangle 2047"/>
          <p:cNvSpPr/>
          <p:nvPr/>
        </p:nvSpPr>
        <p:spPr>
          <a:xfrm>
            <a:off x="571500" y="4191000"/>
            <a:ext cx="2743200" cy="60960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Do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71500" y="4800600"/>
            <a:ext cx="2743200" cy="60960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Undo</a:t>
            </a:r>
            <a:endParaRPr lang="en-US" dirty="0">
              <a:solidFill>
                <a:schemeClr val="accent2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057400" y="4876800"/>
            <a:ext cx="1019175" cy="457200"/>
            <a:chOff x="2028825" y="3200400"/>
            <a:chExt cx="1019175" cy="342900"/>
          </a:xfrm>
        </p:grpSpPr>
        <p:sp>
          <p:nvSpPr>
            <p:cNvPr id="34" name="Rectangle 33"/>
            <p:cNvSpPr/>
            <p:nvPr/>
          </p:nvSpPr>
          <p:spPr>
            <a:xfrm>
              <a:off x="2028825" y="3200400"/>
              <a:ext cx="342900" cy="3429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362200" y="3200400"/>
              <a:ext cx="342900" cy="3429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705100" y="3200400"/>
              <a:ext cx="342900" cy="3429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10"/>
          <p:cNvGrpSpPr/>
          <p:nvPr/>
        </p:nvGrpSpPr>
        <p:grpSpPr>
          <a:xfrm>
            <a:off x="3886200" y="2362201"/>
            <a:ext cx="1600200" cy="3048000"/>
            <a:chOff x="3886200" y="1771651"/>
            <a:chExt cx="1600200" cy="2286000"/>
          </a:xfrm>
        </p:grpSpPr>
        <p:sp>
          <p:nvSpPr>
            <p:cNvPr id="6" name="Flowchart: Stored Data 5"/>
            <p:cNvSpPr/>
            <p:nvPr/>
          </p:nvSpPr>
          <p:spPr>
            <a:xfrm rot="16200000">
              <a:off x="4457700" y="1657350"/>
              <a:ext cx="457200" cy="1600200"/>
            </a:xfrm>
            <a:prstGeom prst="flowChartOnlineStorage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lowchart: Stored Data 40"/>
            <p:cNvSpPr/>
            <p:nvPr/>
          </p:nvSpPr>
          <p:spPr>
            <a:xfrm rot="16200000">
              <a:off x="4457700" y="1200151"/>
              <a:ext cx="457200" cy="1600200"/>
            </a:xfrm>
            <a:prstGeom prst="flowChartOnlineStorage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lowchart: Stored Data 41"/>
            <p:cNvSpPr/>
            <p:nvPr/>
          </p:nvSpPr>
          <p:spPr>
            <a:xfrm rot="16200000">
              <a:off x="4457700" y="2343150"/>
              <a:ext cx="457200" cy="1600200"/>
            </a:xfrm>
            <a:prstGeom prst="flowChartOnlineStorage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lowchart: Stored Data 42"/>
            <p:cNvSpPr/>
            <p:nvPr/>
          </p:nvSpPr>
          <p:spPr>
            <a:xfrm rot="16200000">
              <a:off x="4457700" y="3028951"/>
              <a:ext cx="457200" cy="1600200"/>
            </a:xfrm>
            <a:prstGeom prst="flowChartOnlineStorage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50"/>
          <p:cNvGrpSpPr/>
          <p:nvPr/>
        </p:nvGrpSpPr>
        <p:grpSpPr>
          <a:xfrm>
            <a:off x="685800" y="4876800"/>
            <a:ext cx="1371598" cy="457197"/>
            <a:chOff x="1943100" y="1885950"/>
            <a:chExt cx="1371598" cy="342898"/>
          </a:xfrm>
        </p:grpSpPr>
        <p:sp>
          <p:nvSpPr>
            <p:cNvPr id="53" name="Rectangle 52"/>
            <p:cNvSpPr/>
            <p:nvPr/>
          </p:nvSpPr>
          <p:spPr>
            <a:xfrm>
              <a:off x="1943100" y="1885950"/>
              <a:ext cx="342898" cy="34289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286000" y="1885950"/>
              <a:ext cx="342898" cy="34289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2628898" y="1885950"/>
              <a:ext cx="342898" cy="34289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2971800" y="1885950"/>
              <a:ext cx="342898" cy="34289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26" name="Picture 2" descr="C:\Users\cohens4\AppData\Local\Microsoft\Windows\Temporary Internet Files\Content.IE5\050P3QCO\MC900432614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7501" y="1740053"/>
            <a:ext cx="580911" cy="774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Rounded Rectangle 63"/>
          <p:cNvSpPr/>
          <p:nvPr/>
        </p:nvSpPr>
        <p:spPr>
          <a:xfrm>
            <a:off x="6400800" y="762000"/>
            <a:ext cx="2057400" cy="129540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 host</a:t>
            </a:r>
            <a:endParaRPr lang="en-US" dirty="0"/>
          </a:p>
        </p:txBody>
      </p:sp>
      <p:sp>
        <p:nvSpPr>
          <p:cNvPr id="68" name="Down Arrow 67"/>
          <p:cNvSpPr/>
          <p:nvPr/>
        </p:nvSpPr>
        <p:spPr>
          <a:xfrm flipH="1">
            <a:off x="1752600" y="3429000"/>
            <a:ext cx="609600" cy="1295400"/>
          </a:xfrm>
          <a:prstGeom prst="downArrow">
            <a:avLst/>
          </a:prstGeom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214057" y="4572000"/>
            <a:ext cx="277236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Requested point in time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4267200" y="2133600"/>
            <a:ext cx="811119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splitter</a:t>
            </a:r>
          </a:p>
        </p:txBody>
      </p:sp>
      <p:cxnSp>
        <p:nvCxnSpPr>
          <p:cNvPr id="77" name="Straight Arrow Connector 76"/>
          <p:cNvCxnSpPr/>
          <p:nvPr/>
        </p:nvCxnSpPr>
        <p:spPr>
          <a:xfrm flipH="1">
            <a:off x="5029200" y="1295400"/>
            <a:ext cx="1371600" cy="838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flipH="1">
            <a:off x="2133600" y="2133600"/>
            <a:ext cx="2971800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2133600" y="2743200"/>
            <a:ext cx="457200" cy="1981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2209800" y="2743200"/>
            <a:ext cx="2590800" cy="990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flipV="1">
            <a:off x="2209800" y="2514600"/>
            <a:ext cx="266700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flipV="1">
            <a:off x="4800600" y="1752600"/>
            <a:ext cx="1524000" cy="762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2142184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The system creates a data structure which contains the meta data describing the volume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 structure must answer the following query: Given an offset and a length, where are the relevant blocks located?</a:t>
            </a:r>
          </a:p>
        </p:txBody>
      </p:sp>
    </p:spTree>
    <p:extLst>
      <p:ext uri="{BB962C8B-B14F-4D97-AF65-F5344CB8AC3E}">
        <p14:creationId xmlns:p14="http://schemas.microsoft.com/office/powerpoint/2010/main" xmlns="" val="5055822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the data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We formalize the building of the data structure in a Map/Reduce formulation.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 data structure needs to produce a pointer to the earliest location in the relevant portion of the journal covering the required point in time.</a:t>
            </a:r>
          </a:p>
        </p:txBody>
      </p:sp>
    </p:spTree>
    <p:extLst>
      <p:ext uri="{BB962C8B-B14F-4D97-AF65-F5344CB8AC3E}">
        <p14:creationId xmlns:p14="http://schemas.microsoft.com/office/powerpoint/2010/main" xmlns="" val="5055822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83" y="228601"/>
            <a:ext cx="9146583" cy="57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58"/>
          <p:cNvGrpSpPr/>
          <p:nvPr/>
        </p:nvGrpSpPr>
        <p:grpSpPr>
          <a:xfrm>
            <a:off x="-3429000" y="28117800"/>
            <a:ext cx="13184187" cy="6184900"/>
            <a:chOff x="0" y="27700204"/>
            <a:chExt cx="13184187" cy="6184900"/>
          </a:xfrm>
        </p:grpSpPr>
        <p:sp>
          <p:nvSpPr>
            <p:cNvPr id="460" name="Rectangle 459"/>
            <p:cNvSpPr/>
            <p:nvPr/>
          </p:nvSpPr>
          <p:spPr bwMode="auto">
            <a:xfrm>
              <a:off x="0" y="27700204"/>
              <a:ext cx="13184187" cy="6184900"/>
            </a:xfrm>
            <a:prstGeom prst="rect">
              <a:avLst/>
            </a:prstGeom>
            <a:gradFill rotWithShape="1">
              <a:gsLst>
                <a:gs pos="0">
                  <a:srgbClr val="FFFFFF">
                    <a:tint val="50000"/>
                    <a:satMod val="300000"/>
                  </a:srgbClr>
                </a:gs>
                <a:gs pos="35000">
                  <a:srgbClr val="FFFFFF">
                    <a:tint val="37000"/>
                    <a:satMod val="300000"/>
                  </a:srgbClr>
                </a:gs>
                <a:gs pos="100000">
                  <a:srgbClr val="FFFFFF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FFFFFF">
                  <a:shade val="95000"/>
                  <a:satMod val="105000"/>
                </a:srgbClr>
              </a:solidFill>
              <a:prstDash val="solid"/>
              <a:headEnd type="none" w="med" len="med"/>
              <a:tailEnd type="none" w="med" len="me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/>
            <a:lstStyle/>
            <a:p>
              <a:pPr marL="0" marR="0" lvl="0" indent="0" defTabSz="295275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endParaRPr>
            </a:p>
          </p:txBody>
        </p:sp>
        <p:grpSp>
          <p:nvGrpSpPr>
            <p:cNvPr id="3" name="Group 484"/>
            <p:cNvGrpSpPr>
              <a:grpSpLocks/>
            </p:cNvGrpSpPr>
            <p:nvPr/>
          </p:nvGrpSpPr>
          <p:grpSpPr bwMode="auto">
            <a:xfrm>
              <a:off x="109537" y="27797041"/>
              <a:ext cx="12733338" cy="5895975"/>
              <a:chOff x="924322" y="381589"/>
              <a:chExt cx="8140148" cy="5896003"/>
            </a:xfrm>
          </p:grpSpPr>
          <p:sp>
            <p:nvSpPr>
              <p:cNvPr id="462" name="Rectangle 461"/>
              <p:cNvSpPr/>
              <p:nvPr/>
            </p:nvSpPr>
            <p:spPr>
              <a:xfrm>
                <a:off x="924322" y="3004151"/>
                <a:ext cx="1258420" cy="720728"/>
              </a:xfrm>
              <a:prstGeom prst="rect">
                <a:avLst/>
              </a:prstGeom>
              <a:solidFill>
                <a:srgbClr val="336699"/>
              </a:solidFill>
              <a:ln w="25400" cap="flat" cmpd="sng" algn="ctr">
                <a:solidFill>
                  <a:srgbClr val="A3B2C1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Verdana"/>
                    <a:ea typeface="+mn-ea"/>
                    <a:cs typeface="Arial"/>
                  </a:rPr>
                  <a:t>Undo log</a:t>
                </a:r>
                <a:b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Verdana"/>
                    <a:ea typeface="+mn-ea"/>
                    <a:cs typeface="Arial"/>
                  </a:rPr>
                </a:b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Verdana"/>
                    <a:ea typeface="+mn-ea"/>
                    <a:cs typeface="Arial"/>
                  </a:rPr>
                  <a:t>meta data</a:t>
                </a:r>
              </a:p>
            </p:txBody>
          </p:sp>
          <p:grpSp>
            <p:nvGrpSpPr>
              <p:cNvPr id="4" name="Group 46"/>
              <p:cNvGrpSpPr>
                <a:grpSpLocks/>
              </p:cNvGrpSpPr>
              <p:nvPr/>
            </p:nvGrpSpPr>
            <p:grpSpPr bwMode="auto">
              <a:xfrm>
                <a:off x="2922358" y="951153"/>
                <a:ext cx="1184022" cy="5326439"/>
                <a:chOff x="2362200" y="2438400"/>
                <a:chExt cx="1981200" cy="3048000"/>
              </a:xfrm>
            </p:grpSpPr>
            <p:sp>
              <p:nvSpPr>
                <p:cNvPr id="509" name="Rectangle 508"/>
                <p:cNvSpPr/>
                <p:nvPr/>
              </p:nvSpPr>
              <p:spPr>
                <a:xfrm>
                  <a:off x="2362556" y="4280907"/>
                  <a:ext cx="1980025" cy="152617"/>
                </a:xfrm>
                <a:prstGeom prst="rect">
                  <a:avLst/>
                </a:prstGeom>
                <a:solidFill>
                  <a:srgbClr val="336699"/>
                </a:solidFill>
                <a:ln w="25400" cap="flat" cmpd="sng" algn="ctr">
                  <a:solidFill>
                    <a:srgbClr val="A3B2C1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Verdana"/>
                      <a:ea typeface="+mn-ea"/>
                      <a:cs typeface="Arial"/>
                    </a:rPr>
                    <a:t>Meta data sub log</a:t>
                  </a:r>
                </a:p>
              </p:txBody>
            </p:sp>
            <p:sp>
              <p:nvSpPr>
                <p:cNvPr id="510" name="Rectangle 509"/>
                <p:cNvSpPr/>
                <p:nvPr/>
              </p:nvSpPr>
              <p:spPr>
                <a:xfrm>
                  <a:off x="2362556" y="4017461"/>
                  <a:ext cx="1980025" cy="152617"/>
                </a:xfrm>
                <a:prstGeom prst="rect">
                  <a:avLst/>
                </a:prstGeom>
                <a:solidFill>
                  <a:srgbClr val="336699"/>
                </a:solidFill>
                <a:ln w="25400" cap="flat" cmpd="sng" algn="ctr">
                  <a:solidFill>
                    <a:srgbClr val="A3B2C1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Verdana"/>
                      <a:ea typeface="+mn-ea"/>
                      <a:cs typeface="Arial"/>
                    </a:rPr>
                    <a:t>Meta data sub log</a:t>
                  </a:r>
                </a:p>
              </p:txBody>
            </p:sp>
            <p:sp>
              <p:nvSpPr>
                <p:cNvPr id="511" name="Rectangle 510"/>
                <p:cNvSpPr/>
                <p:nvPr/>
              </p:nvSpPr>
              <p:spPr>
                <a:xfrm>
                  <a:off x="2362556" y="3754015"/>
                  <a:ext cx="1980025" cy="152617"/>
                </a:xfrm>
                <a:prstGeom prst="rect">
                  <a:avLst/>
                </a:prstGeom>
                <a:solidFill>
                  <a:srgbClr val="336699"/>
                </a:solidFill>
                <a:ln w="25400" cap="flat" cmpd="sng" algn="ctr">
                  <a:solidFill>
                    <a:srgbClr val="A3B2C1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Verdana"/>
                      <a:ea typeface="+mn-ea"/>
                      <a:cs typeface="Arial"/>
                    </a:rPr>
                    <a:t>Meta data sub log</a:t>
                  </a:r>
                </a:p>
              </p:txBody>
            </p:sp>
            <p:sp>
              <p:nvSpPr>
                <p:cNvPr id="512" name="Rectangle 511"/>
                <p:cNvSpPr/>
                <p:nvPr/>
              </p:nvSpPr>
              <p:spPr>
                <a:xfrm>
                  <a:off x="2362556" y="3490569"/>
                  <a:ext cx="1980025" cy="152617"/>
                </a:xfrm>
                <a:prstGeom prst="rect">
                  <a:avLst/>
                </a:prstGeom>
                <a:solidFill>
                  <a:srgbClr val="336699"/>
                </a:solidFill>
                <a:ln w="25400" cap="flat" cmpd="sng" algn="ctr">
                  <a:solidFill>
                    <a:srgbClr val="A3B2C1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Verdana"/>
                      <a:ea typeface="+mn-ea"/>
                      <a:cs typeface="Arial"/>
                    </a:rPr>
                    <a:t>Meta data sub log</a:t>
                  </a:r>
                </a:p>
              </p:txBody>
            </p:sp>
            <p:sp>
              <p:nvSpPr>
                <p:cNvPr id="513" name="Rectangle 512"/>
                <p:cNvSpPr/>
                <p:nvPr/>
              </p:nvSpPr>
              <p:spPr>
                <a:xfrm>
                  <a:off x="2362556" y="3228031"/>
                  <a:ext cx="1980025" cy="151709"/>
                </a:xfrm>
                <a:prstGeom prst="rect">
                  <a:avLst/>
                </a:prstGeom>
                <a:solidFill>
                  <a:srgbClr val="336699"/>
                </a:solidFill>
                <a:ln w="25400" cap="flat" cmpd="sng" algn="ctr">
                  <a:solidFill>
                    <a:srgbClr val="A3B2C1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Verdana"/>
                      <a:ea typeface="+mn-ea"/>
                      <a:cs typeface="Arial"/>
                    </a:rPr>
                    <a:t>Meta data sub log</a:t>
                  </a:r>
                </a:p>
              </p:txBody>
            </p:sp>
            <p:sp>
              <p:nvSpPr>
                <p:cNvPr id="514" name="Rectangle 513"/>
                <p:cNvSpPr/>
                <p:nvPr/>
              </p:nvSpPr>
              <p:spPr>
                <a:xfrm>
                  <a:off x="2362556" y="2964585"/>
                  <a:ext cx="1980025" cy="151709"/>
                </a:xfrm>
                <a:prstGeom prst="rect">
                  <a:avLst/>
                </a:prstGeom>
                <a:solidFill>
                  <a:srgbClr val="336699"/>
                </a:solidFill>
                <a:ln w="25400" cap="flat" cmpd="sng" algn="ctr">
                  <a:solidFill>
                    <a:srgbClr val="A3B2C1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Verdana"/>
                      <a:ea typeface="+mn-ea"/>
                      <a:cs typeface="Arial"/>
                    </a:rPr>
                    <a:t>Meta data sub log</a:t>
                  </a:r>
                </a:p>
              </p:txBody>
            </p:sp>
            <p:sp>
              <p:nvSpPr>
                <p:cNvPr id="515" name="Rectangle 514"/>
                <p:cNvSpPr/>
                <p:nvPr/>
              </p:nvSpPr>
              <p:spPr>
                <a:xfrm>
                  <a:off x="2362556" y="2702048"/>
                  <a:ext cx="1980025" cy="151708"/>
                </a:xfrm>
                <a:prstGeom prst="rect">
                  <a:avLst/>
                </a:prstGeom>
                <a:solidFill>
                  <a:srgbClr val="336699"/>
                </a:solidFill>
                <a:ln w="25400" cap="flat" cmpd="sng" algn="ctr">
                  <a:solidFill>
                    <a:srgbClr val="A3B2C1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Verdana"/>
                      <a:ea typeface="+mn-ea"/>
                      <a:cs typeface="Arial"/>
                    </a:rPr>
                    <a:t>Meta data sub log</a:t>
                  </a:r>
                </a:p>
              </p:txBody>
            </p:sp>
            <p:sp>
              <p:nvSpPr>
                <p:cNvPr id="516" name="Rectangle 515"/>
                <p:cNvSpPr/>
                <p:nvPr/>
              </p:nvSpPr>
              <p:spPr>
                <a:xfrm>
                  <a:off x="2362556" y="2438601"/>
                  <a:ext cx="1980025" cy="152617"/>
                </a:xfrm>
                <a:prstGeom prst="rect">
                  <a:avLst/>
                </a:prstGeom>
                <a:solidFill>
                  <a:srgbClr val="336699"/>
                </a:solidFill>
                <a:ln w="25400" cap="flat" cmpd="sng" algn="ctr">
                  <a:solidFill>
                    <a:srgbClr val="A3B2C1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Verdana"/>
                      <a:ea typeface="+mn-ea"/>
                      <a:cs typeface="Arial"/>
                    </a:rPr>
                    <a:t>Meta data sub log</a:t>
                  </a:r>
                </a:p>
              </p:txBody>
            </p:sp>
            <p:sp>
              <p:nvSpPr>
                <p:cNvPr id="517" name="Rectangle 516"/>
                <p:cNvSpPr/>
                <p:nvPr/>
              </p:nvSpPr>
              <p:spPr>
                <a:xfrm>
                  <a:off x="2362556" y="5333783"/>
                  <a:ext cx="1980025" cy="152617"/>
                </a:xfrm>
                <a:prstGeom prst="rect">
                  <a:avLst/>
                </a:prstGeom>
                <a:solidFill>
                  <a:srgbClr val="336699"/>
                </a:solidFill>
                <a:ln w="25400" cap="flat" cmpd="sng" algn="ctr">
                  <a:solidFill>
                    <a:srgbClr val="A3B2C1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Verdana"/>
                      <a:ea typeface="+mn-ea"/>
                      <a:cs typeface="Arial"/>
                    </a:rPr>
                    <a:t>Meta data sub log</a:t>
                  </a:r>
                </a:p>
              </p:txBody>
            </p:sp>
            <p:sp>
              <p:nvSpPr>
                <p:cNvPr id="518" name="Rectangle 517"/>
                <p:cNvSpPr/>
                <p:nvPr/>
              </p:nvSpPr>
              <p:spPr>
                <a:xfrm>
                  <a:off x="2362556" y="5070337"/>
                  <a:ext cx="1980025" cy="152617"/>
                </a:xfrm>
                <a:prstGeom prst="rect">
                  <a:avLst/>
                </a:prstGeom>
                <a:solidFill>
                  <a:srgbClr val="336699"/>
                </a:solidFill>
                <a:ln w="25400" cap="flat" cmpd="sng" algn="ctr">
                  <a:solidFill>
                    <a:srgbClr val="A3B2C1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Verdana"/>
                      <a:ea typeface="+mn-ea"/>
                      <a:cs typeface="Arial"/>
                    </a:rPr>
                    <a:t>Meta data sub log</a:t>
                  </a:r>
                </a:p>
              </p:txBody>
            </p:sp>
            <p:sp>
              <p:nvSpPr>
                <p:cNvPr id="519" name="Rectangle 518"/>
                <p:cNvSpPr/>
                <p:nvPr/>
              </p:nvSpPr>
              <p:spPr>
                <a:xfrm>
                  <a:off x="2362556" y="4807799"/>
                  <a:ext cx="1980025" cy="151708"/>
                </a:xfrm>
                <a:prstGeom prst="rect">
                  <a:avLst/>
                </a:prstGeom>
                <a:solidFill>
                  <a:srgbClr val="336699"/>
                </a:solidFill>
                <a:ln w="25400" cap="flat" cmpd="sng" algn="ctr">
                  <a:solidFill>
                    <a:srgbClr val="A3B2C1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Verdana"/>
                      <a:ea typeface="+mn-ea"/>
                      <a:cs typeface="Arial"/>
                    </a:rPr>
                    <a:t>Meta data sub log</a:t>
                  </a:r>
                </a:p>
              </p:txBody>
            </p:sp>
            <p:sp>
              <p:nvSpPr>
                <p:cNvPr id="520" name="Rectangle 519"/>
                <p:cNvSpPr/>
                <p:nvPr/>
              </p:nvSpPr>
              <p:spPr>
                <a:xfrm>
                  <a:off x="2362556" y="4544353"/>
                  <a:ext cx="1980025" cy="151708"/>
                </a:xfrm>
                <a:prstGeom prst="rect">
                  <a:avLst/>
                </a:prstGeom>
                <a:solidFill>
                  <a:srgbClr val="336699"/>
                </a:solidFill>
                <a:ln w="25400" cap="flat" cmpd="sng" algn="ctr">
                  <a:solidFill>
                    <a:srgbClr val="A3B2C1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Verdana"/>
                      <a:ea typeface="+mn-ea"/>
                      <a:cs typeface="Arial"/>
                    </a:rPr>
                    <a:t>Meta data sub log</a:t>
                  </a:r>
                </a:p>
              </p:txBody>
            </p:sp>
          </p:grpSp>
          <p:grpSp>
            <p:nvGrpSpPr>
              <p:cNvPr id="5" name="Group 66"/>
              <p:cNvGrpSpPr>
                <a:grpSpLocks/>
              </p:cNvGrpSpPr>
              <p:nvPr/>
            </p:nvGrpSpPr>
            <p:grpSpPr bwMode="auto">
              <a:xfrm>
                <a:off x="5438404" y="951142"/>
                <a:ext cx="1258023" cy="5326418"/>
                <a:chOff x="4648200" y="1676400"/>
                <a:chExt cx="1981200" cy="3352800"/>
              </a:xfrm>
            </p:grpSpPr>
            <p:sp>
              <p:nvSpPr>
                <p:cNvPr id="497" name="Rectangle 496"/>
                <p:cNvSpPr/>
                <p:nvPr/>
              </p:nvSpPr>
              <p:spPr>
                <a:xfrm>
                  <a:off x="4648185" y="1676628"/>
                  <a:ext cx="1981824" cy="152890"/>
                </a:xfrm>
                <a:prstGeom prst="rect">
                  <a:avLst/>
                </a:prstGeom>
                <a:solidFill>
                  <a:srgbClr val="336699"/>
                </a:solidFill>
                <a:ln w="25400" cap="flat" cmpd="sng" algn="ctr">
                  <a:solidFill>
                    <a:srgbClr val="A3B2C1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1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Verdana"/>
                      <a:ea typeface="+mn-ea"/>
                      <a:cs typeface="Arial"/>
                    </a:rPr>
                    <a:t>sorted/filtered meta log</a:t>
                  </a:r>
                </a:p>
              </p:txBody>
            </p:sp>
            <p:sp>
              <p:nvSpPr>
                <p:cNvPr id="498" name="Rectangle 497"/>
                <p:cNvSpPr/>
                <p:nvPr/>
              </p:nvSpPr>
              <p:spPr>
                <a:xfrm>
                  <a:off x="4648185" y="1981409"/>
                  <a:ext cx="1981824" cy="151891"/>
                </a:xfrm>
                <a:prstGeom prst="rect">
                  <a:avLst/>
                </a:prstGeom>
                <a:solidFill>
                  <a:srgbClr val="336699"/>
                </a:solidFill>
                <a:ln w="25400" cap="flat" cmpd="sng" algn="ctr">
                  <a:solidFill>
                    <a:srgbClr val="A3B2C1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1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Verdana"/>
                      <a:ea typeface="+mn-ea"/>
                      <a:cs typeface="Arial"/>
                    </a:rPr>
                    <a:t>sorted/filtered meta log</a:t>
                  </a:r>
                </a:p>
              </p:txBody>
            </p:sp>
            <p:sp>
              <p:nvSpPr>
                <p:cNvPr id="499" name="Rectangle 498"/>
                <p:cNvSpPr/>
                <p:nvPr/>
              </p:nvSpPr>
              <p:spPr>
                <a:xfrm>
                  <a:off x="4648185" y="2257211"/>
                  <a:ext cx="1981824" cy="152890"/>
                </a:xfrm>
                <a:prstGeom prst="rect">
                  <a:avLst/>
                </a:prstGeom>
                <a:solidFill>
                  <a:srgbClr val="336699"/>
                </a:solidFill>
                <a:ln w="25400" cap="flat" cmpd="sng" algn="ctr">
                  <a:solidFill>
                    <a:srgbClr val="A3B2C1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1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Verdana"/>
                      <a:ea typeface="+mn-ea"/>
                      <a:cs typeface="Arial"/>
                    </a:rPr>
                    <a:t>sorted/filtered meta log</a:t>
                  </a:r>
                </a:p>
              </p:txBody>
            </p:sp>
            <p:sp>
              <p:nvSpPr>
                <p:cNvPr id="500" name="Rectangle 499"/>
                <p:cNvSpPr/>
                <p:nvPr/>
              </p:nvSpPr>
              <p:spPr>
                <a:xfrm>
                  <a:off x="4648185" y="2549002"/>
                  <a:ext cx="1981824" cy="151891"/>
                </a:xfrm>
                <a:prstGeom prst="rect">
                  <a:avLst/>
                </a:prstGeom>
                <a:solidFill>
                  <a:srgbClr val="336699"/>
                </a:solidFill>
                <a:ln w="25400" cap="flat" cmpd="sng" algn="ctr">
                  <a:solidFill>
                    <a:srgbClr val="A3B2C1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1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Verdana"/>
                      <a:ea typeface="+mn-ea"/>
                      <a:cs typeface="Arial"/>
                    </a:rPr>
                    <a:t>sorted/filtered meta log</a:t>
                  </a:r>
                </a:p>
              </p:txBody>
            </p:sp>
            <p:sp>
              <p:nvSpPr>
                <p:cNvPr id="501" name="Rectangle 500"/>
                <p:cNvSpPr/>
                <p:nvPr/>
              </p:nvSpPr>
              <p:spPr>
                <a:xfrm>
                  <a:off x="4648185" y="2839793"/>
                  <a:ext cx="1981824" cy="151891"/>
                </a:xfrm>
                <a:prstGeom prst="rect">
                  <a:avLst/>
                </a:prstGeom>
                <a:solidFill>
                  <a:srgbClr val="336699"/>
                </a:solidFill>
                <a:ln w="25400" cap="flat" cmpd="sng" algn="ctr">
                  <a:solidFill>
                    <a:srgbClr val="A3B2C1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1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Verdana"/>
                      <a:ea typeface="+mn-ea"/>
                      <a:cs typeface="Arial"/>
                    </a:rPr>
                    <a:t>sorted/filtered meta log</a:t>
                  </a:r>
                </a:p>
              </p:txBody>
            </p:sp>
            <p:sp>
              <p:nvSpPr>
                <p:cNvPr id="502" name="Rectangle 501"/>
                <p:cNvSpPr/>
                <p:nvPr/>
              </p:nvSpPr>
              <p:spPr>
                <a:xfrm>
                  <a:off x="4648185" y="3130584"/>
                  <a:ext cx="1981824" cy="152890"/>
                </a:xfrm>
                <a:prstGeom prst="rect">
                  <a:avLst/>
                </a:prstGeom>
                <a:solidFill>
                  <a:srgbClr val="336699"/>
                </a:solidFill>
                <a:ln w="25400" cap="flat" cmpd="sng" algn="ctr">
                  <a:solidFill>
                    <a:srgbClr val="A3B2C1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1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Verdana"/>
                      <a:ea typeface="+mn-ea"/>
                      <a:cs typeface="Arial"/>
                    </a:rPr>
                    <a:t>sorted/filtered meta log</a:t>
                  </a:r>
                </a:p>
              </p:txBody>
            </p:sp>
            <p:sp>
              <p:nvSpPr>
                <p:cNvPr id="503" name="Rectangle 502"/>
                <p:cNvSpPr/>
                <p:nvPr/>
              </p:nvSpPr>
              <p:spPr>
                <a:xfrm>
                  <a:off x="4648185" y="3421375"/>
                  <a:ext cx="1981824" cy="152890"/>
                </a:xfrm>
                <a:prstGeom prst="rect">
                  <a:avLst/>
                </a:prstGeom>
                <a:solidFill>
                  <a:srgbClr val="336699"/>
                </a:solidFill>
                <a:ln w="25400" cap="flat" cmpd="sng" algn="ctr">
                  <a:solidFill>
                    <a:srgbClr val="A3B2C1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1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Verdana"/>
                      <a:ea typeface="+mn-ea"/>
                      <a:cs typeface="Arial"/>
                    </a:rPr>
                    <a:t>sorted/filtered meta log</a:t>
                  </a:r>
                </a:p>
              </p:txBody>
            </p:sp>
            <p:sp>
              <p:nvSpPr>
                <p:cNvPr id="504" name="Rectangle 503"/>
                <p:cNvSpPr/>
                <p:nvPr/>
              </p:nvSpPr>
              <p:spPr>
                <a:xfrm>
                  <a:off x="4648185" y="3713166"/>
                  <a:ext cx="1981824" cy="151891"/>
                </a:xfrm>
                <a:prstGeom prst="rect">
                  <a:avLst/>
                </a:prstGeom>
                <a:solidFill>
                  <a:srgbClr val="336699"/>
                </a:solidFill>
                <a:ln w="25400" cap="flat" cmpd="sng" algn="ctr">
                  <a:solidFill>
                    <a:srgbClr val="A3B2C1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1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Verdana"/>
                      <a:ea typeface="+mn-ea"/>
                      <a:cs typeface="Arial"/>
                    </a:rPr>
                    <a:t>sorted/filtered meta log</a:t>
                  </a:r>
                </a:p>
              </p:txBody>
            </p:sp>
            <p:sp>
              <p:nvSpPr>
                <p:cNvPr id="505" name="Rectangle 504"/>
                <p:cNvSpPr/>
                <p:nvPr/>
              </p:nvSpPr>
              <p:spPr>
                <a:xfrm>
                  <a:off x="4648185" y="4003957"/>
                  <a:ext cx="1981824" cy="151891"/>
                </a:xfrm>
                <a:prstGeom prst="rect">
                  <a:avLst/>
                </a:prstGeom>
                <a:solidFill>
                  <a:srgbClr val="336699"/>
                </a:solidFill>
                <a:ln w="25400" cap="flat" cmpd="sng" algn="ctr">
                  <a:solidFill>
                    <a:srgbClr val="A3B2C1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1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Verdana"/>
                      <a:ea typeface="+mn-ea"/>
                      <a:cs typeface="Arial"/>
                    </a:rPr>
                    <a:t>sorted/filtered meta log</a:t>
                  </a:r>
                </a:p>
              </p:txBody>
            </p:sp>
            <p:sp>
              <p:nvSpPr>
                <p:cNvPr id="506" name="Rectangle 505"/>
                <p:cNvSpPr/>
                <p:nvPr/>
              </p:nvSpPr>
              <p:spPr>
                <a:xfrm>
                  <a:off x="4648185" y="4294748"/>
                  <a:ext cx="1981824" cy="152890"/>
                </a:xfrm>
                <a:prstGeom prst="rect">
                  <a:avLst/>
                </a:prstGeom>
                <a:solidFill>
                  <a:srgbClr val="336699"/>
                </a:solidFill>
                <a:ln w="25400" cap="flat" cmpd="sng" algn="ctr">
                  <a:solidFill>
                    <a:srgbClr val="A3B2C1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1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Verdana"/>
                      <a:ea typeface="+mn-ea"/>
                      <a:cs typeface="Arial"/>
                    </a:rPr>
                    <a:t>sorted/filtered meta log</a:t>
                  </a:r>
                </a:p>
              </p:txBody>
            </p:sp>
            <p:sp>
              <p:nvSpPr>
                <p:cNvPr id="507" name="Rectangle 506"/>
                <p:cNvSpPr/>
                <p:nvPr/>
              </p:nvSpPr>
              <p:spPr>
                <a:xfrm>
                  <a:off x="4648185" y="4585539"/>
                  <a:ext cx="1981824" cy="152890"/>
                </a:xfrm>
                <a:prstGeom prst="rect">
                  <a:avLst/>
                </a:prstGeom>
                <a:solidFill>
                  <a:srgbClr val="336699"/>
                </a:solidFill>
                <a:ln w="25400" cap="flat" cmpd="sng" algn="ctr">
                  <a:solidFill>
                    <a:srgbClr val="A3B2C1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1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Verdana"/>
                      <a:ea typeface="+mn-ea"/>
                      <a:cs typeface="Arial"/>
                    </a:rPr>
                    <a:t>sorted/filtered meta log</a:t>
                  </a:r>
                </a:p>
              </p:txBody>
            </p:sp>
            <p:sp>
              <p:nvSpPr>
                <p:cNvPr id="508" name="Rectangle 507"/>
                <p:cNvSpPr/>
                <p:nvPr/>
              </p:nvSpPr>
              <p:spPr>
                <a:xfrm>
                  <a:off x="4648185" y="4876330"/>
                  <a:ext cx="1981824" cy="152890"/>
                </a:xfrm>
                <a:prstGeom prst="rect">
                  <a:avLst/>
                </a:prstGeom>
                <a:solidFill>
                  <a:srgbClr val="336699"/>
                </a:solidFill>
                <a:ln w="25400" cap="flat" cmpd="sng" algn="ctr">
                  <a:solidFill>
                    <a:srgbClr val="A3B2C1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1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Verdana"/>
                      <a:ea typeface="+mn-ea"/>
                      <a:cs typeface="Arial"/>
                    </a:rPr>
                    <a:t>sorted/filtered meta log</a:t>
                  </a:r>
                </a:p>
              </p:txBody>
            </p:sp>
          </p:grpSp>
          <p:grpSp>
            <p:nvGrpSpPr>
              <p:cNvPr id="6" name="Group 108"/>
              <p:cNvGrpSpPr>
                <a:grpSpLocks/>
              </p:cNvGrpSpPr>
              <p:nvPr/>
            </p:nvGrpSpPr>
            <p:grpSpPr bwMode="auto">
              <a:xfrm>
                <a:off x="2181728" y="1083784"/>
                <a:ext cx="740843" cy="5060472"/>
                <a:chOff x="1447332" y="1752336"/>
                <a:chExt cx="762943" cy="2895866"/>
              </a:xfrm>
            </p:grpSpPr>
            <p:cxnSp>
              <p:nvCxnSpPr>
                <p:cNvPr id="484" name="Straight Arrow Connector 483"/>
                <p:cNvCxnSpPr/>
                <p:nvPr/>
              </p:nvCxnSpPr>
              <p:spPr>
                <a:xfrm rot="5400000" flipH="1" flipV="1">
                  <a:off x="1447467" y="2894739"/>
                  <a:ext cx="1817" cy="2090"/>
                </a:xfrm>
                <a:prstGeom prst="straightConnector1">
                  <a:avLst/>
                </a:prstGeom>
                <a:noFill/>
                <a:ln w="9525" cap="flat" cmpd="sng" algn="ctr">
                  <a:solidFill>
                    <a:srgbClr val="A3B2C1">
                      <a:shade val="95000"/>
                      <a:satMod val="105000"/>
                    </a:srgbClr>
                  </a:solidFill>
                  <a:prstDash val="solid"/>
                  <a:tailEnd type="arrow"/>
                </a:ln>
                <a:effectLst/>
              </p:spPr>
            </p:cxnSp>
            <p:cxnSp>
              <p:nvCxnSpPr>
                <p:cNvPr id="485" name="Straight Arrow Connector 484"/>
                <p:cNvCxnSpPr>
                  <a:stCxn id="462" idx="3"/>
                  <a:endCxn id="516" idx="1"/>
                </p:cNvCxnSpPr>
                <p:nvPr/>
              </p:nvCxnSpPr>
              <p:spPr>
                <a:xfrm flipV="1">
                  <a:off x="1448375" y="1752040"/>
                  <a:ext cx="761899" cy="1305450"/>
                </a:xfrm>
                <a:prstGeom prst="straightConnector1">
                  <a:avLst/>
                </a:prstGeom>
                <a:noFill/>
                <a:ln w="9525" cap="flat" cmpd="sng" algn="ctr">
                  <a:solidFill>
                    <a:srgbClr val="000000">
                      <a:shade val="95000"/>
                      <a:satMod val="105000"/>
                    </a:srgbClr>
                  </a:solidFill>
                  <a:prstDash val="solid"/>
                  <a:tailEnd type="arrow"/>
                </a:ln>
                <a:effectLst/>
              </p:spPr>
            </p:cxnSp>
            <p:cxnSp>
              <p:nvCxnSpPr>
                <p:cNvPr id="486" name="Straight Arrow Connector 485"/>
                <p:cNvCxnSpPr>
                  <a:stCxn id="462" idx="3"/>
                  <a:endCxn id="515" idx="1"/>
                </p:cNvCxnSpPr>
                <p:nvPr/>
              </p:nvCxnSpPr>
              <p:spPr>
                <a:xfrm flipV="1">
                  <a:off x="1448375" y="2015492"/>
                  <a:ext cx="761899" cy="1041998"/>
                </a:xfrm>
                <a:prstGeom prst="straightConnector1">
                  <a:avLst/>
                </a:prstGeom>
                <a:noFill/>
                <a:ln w="9525" cap="flat" cmpd="sng" algn="ctr">
                  <a:solidFill>
                    <a:srgbClr val="000000">
                      <a:shade val="95000"/>
                      <a:satMod val="105000"/>
                    </a:srgbClr>
                  </a:solidFill>
                  <a:prstDash val="solid"/>
                  <a:tailEnd type="arrow"/>
                </a:ln>
                <a:effectLst/>
              </p:spPr>
            </p:cxnSp>
            <p:cxnSp>
              <p:nvCxnSpPr>
                <p:cNvPr id="487" name="Straight Arrow Connector 486"/>
                <p:cNvCxnSpPr>
                  <a:stCxn id="462" idx="3"/>
                  <a:endCxn id="514" idx="1"/>
                </p:cNvCxnSpPr>
                <p:nvPr/>
              </p:nvCxnSpPr>
              <p:spPr>
                <a:xfrm flipV="1">
                  <a:off x="1448375" y="2278036"/>
                  <a:ext cx="761899" cy="779454"/>
                </a:xfrm>
                <a:prstGeom prst="straightConnector1">
                  <a:avLst/>
                </a:prstGeom>
                <a:noFill/>
                <a:ln w="9525" cap="flat" cmpd="sng" algn="ctr">
                  <a:solidFill>
                    <a:srgbClr val="000000">
                      <a:shade val="95000"/>
                      <a:satMod val="105000"/>
                    </a:srgbClr>
                  </a:solidFill>
                  <a:prstDash val="solid"/>
                  <a:tailEnd type="arrow"/>
                </a:ln>
                <a:effectLst/>
              </p:spPr>
            </p:cxnSp>
            <p:cxnSp>
              <p:nvCxnSpPr>
                <p:cNvPr id="488" name="Straight Arrow Connector 487"/>
                <p:cNvCxnSpPr>
                  <a:stCxn id="462" idx="3"/>
                  <a:endCxn id="513" idx="1"/>
                </p:cNvCxnSpPr>
                <p:nvPr/>
              </p:nvCxnSpPr>
              <p:spPr>
                <a:xfrm flipV="1">
                  <a:off x="1448375" y="2542396"/>
                  <a:ext cx="761899" cy="515094"/>
                </a:xfrm>
                <a:prstGeom prst="straightConnector1">
                  <a:avLst/>
                </a:prstGeom>
                <a:noFill/>
                <a:ln w="9525" cap="flat" cmpd="sng" algn="ctr">
                  <a:solidFill>
                    <a:srgbClr val="000000">
                      <a:shade val="95000"/>
                      <a:satMod val="105000"/>
                    </a:srgbClr>
                  </a:solidFill>
                  <a:prstDash val="solid"/>
                  <a:tailEnd type="arrow"/>
                </a:ln>
                <a:effectLst/>
              </p:spPr>
            </p:cxnSp>
            <p:cxnSp>
              <p:nvCxnSpPr>
                <p:cNvPr id="489" name="Straight Arrow Connector 488"/>
                <p:cNvCxnSpPr>
                  <a:stCxn id="462" idx="3"/>
                  <a:endCxn id="512" idx="1"/>
                </p:cNvCxnSpPr>
                <p:nvPr/>
              </p:nvCxnSpPr>
              <p:spPr>
                <a:xfrm flipV="1">
                  <a:off x="1448375" y="2804939"/>
                  <a:ext cx="761899" cy="252550"/>
                </a:xfrm>
                <a:prstGeom prst="straightConnector1">
                  <a:avLst/>
                </a:prstGeom>
                <a:noFill/>
                <a:ln w="9525" cap="flat" cmpd="sng" algn="ctr">
                  <a:solidFill>
                    <a:srgbClr val="000000">
                      <a:shade val="95000"/>
                      <a:satMod val="105000"/>
                    </a:srgbClr>
                  </a:solidFill>
                  <a:prstDash val="solid"/>
                  <a:tailEnd type="arrow"/>
                </a:ln>
                <a:effectLst/>
              </p:spPr>
            </p:cxnSp>
            <p:cxnSp>
              <p:nvCxnSpPr>
                <p:cNvPr id="490" name="Straight Arrow Connector 489"/>
                <p:cNvCxnSpPr>
                  <a:stCxn id="462" idx="3"/>
                  <a:endCxn id="511" idx="1"/>
                </p:cNvCxnSpPr>
                <p:nvPr/>
              </p:nvCxnSpPr>
              <p:spPr>
                <a:xfrm>
                  <a:off x="1448375" y="3057490"/>
                  <a:ext cx="761899" cy="10901"/>
                </a:xfrm>
                <a:prstGeom prst="straightConnector1">
                  <a:avLst/>
                </a:prstGeom>
                <a:noFill/>
                <a:ln w="9525" cap="flat" cmpd="sng" algn="ctr">
                  <a:solidFill>
                    <a:srgbClr val="000000">
                      <a:shade val="95000"/>
                      <a:satMod val="105000"/>
                    </a:srgbClr>
                  </a:solidFill>
                  <a:prstDash val="solid"/>
                  <a:tailEnd type="arrow"/>
                </a:ln>
                <a:effectLst/>
              </p:spPr>
            </p:cxnSp>
            <p:cxnSp>
              <p:nvCxnSpPr>
                <p:cNvPr id="491" name="Straight Arrow Connector 490"/>
                <p:cNvCxnSpPr>
                  <a:stCxn id="462" idx="3"/>
                  <a:endCxn id="510" idx="1"/>
                </p:cNvCxnSpPr>
                <p:nvPr/>
              </p:nvCxnSpPr>
              <p:spPr>
                <a:xfrm>
                  <a:off x="1448375" y="3057490"/>
                  <a:ext cx="761899" cy="274353"/>
                </a:xfrm>
                <a:prstGeom prst="straightConnector1">
                  <a:avLst/>
                </a:prstGeom>
                <a:noFill/>
                <a:ln w="9525" cap="flat" cmpd="sng" algn="ctr">
                  <a:solidFill>
                    <a:srgbClr val="000000">
                      <a:shade val="95000"/>
                      <a:satMod val="105000"/>
                    </a:srgbClr>
                  </a:solidFill>
                  <a:prstDash val="solid"/>
                  <a:tailEnd type="arrow"/>
                </a:ln>
                <a:effectLst/>
              </p:spPr>
            </p:cxnSp>
            <p:cxnSp>
              <p:nvCxnSpPr>
                <p:cNvPr id="492" name="Straight Arrow Connector 491"/>
                <p:cNvCxnSpPr>
                  <a:stCxn id="462" idx="3"/>
                  <a:endCxn id="509" idx="1"/>
                </p:cNvCxnSpPr>
                <p:nvPr/>
              </p:nvCxnSpPr>
              <p:spPr>
                <a:xfrm>
                  <a:off x="1448375" y="3057490"/>
                  <a:ext cx="761899" cy="537805"/>
                </a:xfrm>
                <a:prstGeom prst="straightConnector1">
                  <a:avLst/>
                </a:prstGeom>
                <a:noFill/>
                <a:ln w="9525" cap="flat" cmpd="sng" algn="ctr">
                  <a:solidFill>
                    <a:srgbClr val="000000">
                      <a:shade val="95000"/>
                      <a:satMod val="105000"/>
                    </a:srgbClr>
                  </a:solidFill>
                  <a:prstDash val="solid"/>
                  <a:tailEnd type="arrow"/>
                </a:ln>
                <a:effectLst/>
              </p:spPr>
            </p:cxnSp>
            <p:cxnSp>
              <p:nvCxnSpPr>
                <p:cNvPr id="493" name="Straight Arrow Connector 492"/>
                <p:cNvCxnSpPr>
                  <a:stCxn id="462" idx="3"/>
                  <a:endCxn id="520" idx="1"/>
                </p:cNvCxnSpPr>
                <p:nvPr/>
              </p:nvCxnSpPr>
              <p:spPr>
                <a:xfrm>
                  <a:off x="1448375" y="3057490"/>
                  <a:ext cx="761899" cy="800348"/>
                </a:xfrm>
                <a:prstGeom prst="straightConnector1">
                  <a:avLst/>
                </a:prstGeom>
                <a:noFill/>
                <a:ln w="9525" cap="flat" cmpd="sng" algn="ctr">
                  <a:solidFill>
                    <a:srgbClr val="000000">
                      <a:shade val="95000"/>
                      <a:satMod val="105000"/>
                    </a:srgbClr>
                  </a:solidFill>
                  <a:prstDash val="solid"/>
                  <a:tailEnd type="arrow"/>
                </a:ln>
                <a:effectLst/>
              </p:spPr>
            </p:cxnSp>
            <p:cxnSp>
              <p:nvCxnSpPr>
                <p:cNvPr id="494" name="Straight Arrow Connector 493"/>
                <p:cNvCxnSpPr>
                  <a:stCxn id="462" idx="3"/>
                  <a:endCxn id="519" idx="1"/>
                </p:cNvCxnSpPr>
                <p:nvPr/>
              </p:nvCxnSpPr>
              <p:spPr>
                <a:xfrm>
                  <a:off x="1448375" y="3057490"/>
                  <a:ext cx="761899" cy="1064709"/>
                </a:xfrm>
                <a:prstGeom prst="straightConnector1">
                  <a:avLst/>
                </a:prstGeom>
                <a:noFill/>
                <a:ln w="9525" cap="flat" cmpd="sng" algn="ctr">
                  <a:solidFill>
                    <a:srgbClr val="000000">
                      <a:shade val="95000"/>
                      <a:satMod val="105000"/>
                    </a:srgbClr>
                  </a:solidFill>
                  <a:prstDash val="solid"/>
                  <a:tailEnd type="arrow"/>
                </a:ln>
                <a:effectLst/>
              </p:spPr>
            </p:cxnSp>
            <p:cxnSp>
              <p:nvCxnSpPr>
                <p:cNvPr id="495" name="Straight Arrow Connector 494"/>
                <p:cNvCxnSpPr>
                  <a:stCxn id="462" idx="3"/>
                  <a:endCxn id="518" idx="1"/>
                </p:cNvCxnSpPr>
                <p:nvPr/>
              </p:nvCxnSpPr>
              <p:spPr>
                <a:xfrm>
                  <a:off x="1448375" y="3057490"/>
                  <a:ext cx="761899" cy="1327252"/>
                </a:xfrm>
                <a:prstGeom prst="straightConnector1">
                  <a:avLst/>
                </a:prstGeom>
                <a:noFill/>
                <a:ln w="9525" cap="flat" cmpd="sng" algn="ctr">
                  <a:solidFill>
                    <a:srgbClr val="000000">
                      <a:shade val="95000"/>
                      <a:satMod val="105000"/>
                    </a:srgbClr>
                  </a:solidFill>
                  <a:prstDash val="solid"/>
                  <a:tailEnd type="arrow"/>
                </a:ln>
                <a:effectLst/>
              </p:spPr>
            </p:cxnSp>
            <p:cxnSp>
              <p:nvCxnSpPr>
                <p:cNvPr id="496" name="Straight Arrow Connector 495"/>
                <p:cNvCxnSpPr>
                  <a:stCxn id="462" idx="3"/>
                  <a:endCxn id="517" idx="1"/>
                </p:cNvCxnSpPr>
                <p:nvPr/>
              </p:nvCxnSpPr>
              <p:spPr>
                <a:xfrm>
                  <a:off x="1448375" y="3057490"/>
                  <a:ext cx="761899" cy="1590704"/>
                </a:xfrm>
                <a:prstGeom prst="straightConnector1">
                  <a:avLst/>
                </a:prstGeom>
                <a:noFill/>
                <a:ln w="9525" cap="flat" cmpd="sng" algn="ctr">
                  <a:solidFill>
                    <a:srgbClr val="000000">
                      <a:shade val="95000"/>
                      <a:satMod val="105000"/>
                    </a:srgbClr>
                  </a:solidFill>
                  <a:prstDash val="solid"/>
                  <a:tailEnd type="arrow"/>
                </a:ln>
                <a:effectLst/>
              </p:spPr>
            </p:cxnSp>
          </p:grpSp>
          <p:sp>
            <p:nvSpPr>
              <p:cNvPr id="466" name="Right Arrow 465"/>
              <p:cNvSpPr/>
              <p:nvPr/>
            </p:nvSpPr>
            <p:spPr>
              <a:xfrm>
                <a:off x="4179975" y="2681888"/>
                <a:ext cx="1184335" cy="1331918"/>
              </a:xfrm>
              <a:prstGeom prst="rightArrow">
                <a:avLst/>
              </a:prstGeom>
              <a:solidFill>
                <a:srgbClr val="336699"/>
              </a:solidFill>
              <a:ln w="25400" cap="flat" cmpd="sng" algn="ctr">
                <a:solidFill>
                  <a:srgbClr val="A3B2C1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/>
                  <a:ea typeface="+mn-ea"/>
                  <a:cs typeface="Arial"/>
                </a:endParaRPr>
              </a:p>
            </p:txBody>
          </p:sp>
          <p:sp>
            <p:nvSpPr>
              <p:cNvPr id="467" name="TextBox 490"/>
              <p:cNvSpPr txBox="1">
                <a:spLocks noChangeArrowheads="1"/>
              </p:cNvSpPr>
              <p:nvPr/>
            </p:nvSpPr>
            <p:spPr bwMode="auto">
              <a:xfrm>
                <a:off x="4129156" y="3145518"/>
                <a:ext cx="1149989" cy="369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</a:rPr>
                  <a:t>Sort and filter</a:t>
                </a:r>
              </a:p>
            </p:txBody>
          </p:sp>
          <p:sp>
            <p:nvSpPr>
              <p:cNvPr id="468" name="Rectangle 467"/>
              <p:cNvSpPr/>
              <p:nvPr/>
            </p:nvSpPr>
            <p:spPr>
              <a:xfrm>
                <a:off x="7806050" y="2948589"/>
                <a:ext cx="1258420" cy="531815"/>
              </a:xfrm>
              <a:prstGeom prst="rect">
                <a:avLst/>
              </a:prstGeom>
              <a:solidFill>
                <a:srgbClr val="336699"/>
              </a:solidFill>
              <a:ln w="25400" cap="flat" cmpd="sng" algn="ctr">
                <a:solidFill>
                  <a:srgbClr val="A3B2C1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Verdana"/>
                    <a:ea typeface="+mn-ea"/>
                    <a:cs typeface="Arial"/>
                  </a:rPr>
                  <a:t>Meta data log</a:t>
                </a:r>
              </a:p>
            </p:txBody>
          </p:sp>
          <p:cxnSp>
            <p:nvCxnSpPr>
              <p:cNvPr id="469" name="Straight Arrow Connector 468"/>
              <p:cNvCxnSpPr>
                <a:stCxn id="497" idx="3"/>
                <a:endCxn id="468" idx="1"/>
              </p:cNvCxnSpPr>
              <p:nvPr/>
            </p:nvCxnSpPr>
            <p:spPr>
              <a:xfrm>
                <a:off x="6696814" y="1072155"/>
                <a:ext cx="1109236" cy="2143135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0000">
                    <a:shade val="95000"/>
                    <a:satMod val="105000"/>
                  </a:srgbClr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470" name="Straight Arrow Connector 469"/>
              <p:cNvCxnSpPr>
                <a:stCxn id="498" idx="3"/>
                <a:endCxn id="468" idx="1"/>
              </p:cNvCxnSpPr>
              <p:nvPr/>
            </p:nvCxnSpPr>
            <p:spPr>
              <a:xfrm>
                <a:off x="6696814" y="1556345"/>
                <a:ext cx="1109236" cy="1658946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0000">
                    <a:shade val="95000"/>
                    <a:satMod val="105000"/>
                  </a:srgbClr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471" name="Straight Arrow Connector 470"/>
              <p:cNvCxnSpPr>
                <a:stCxn id="499" idx="3"/>
              </p:cNvCxnSpPr>
              <p:nvPr/>
            </p:nvCxnSpPr>
            <p:spPr>
              <a:xfrm>
                <a:off x="6696814" y="1996085"/>
                <a:ext cx="1109236" cy="1238256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0000">
                    <a:shade val="95000"/>
                    <a:satMod val="105000"/>
                  </a:srgbClr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472" name="Straight Arrow Connector 471"/>
              <p:cNvCxnSpPr>
                <a:stCxn id="500" idx="3"/>
                <a:endCxn id="468" idx="1"/>
              </p:cNvCxnSpPr>
              <p:nvPr/>
            </p:nvCxnSpPr>
            <p:spPr>
              <a:xfrm>
                <a:off x="6696814" y="2458049"/>
                <a:ext cx="1109236" cy="757242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0000">
                    <a:shade val="95000"/>
                    <a:satMod val="105000"/>
                  </a:srgbClr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473" name="Straight Arrow Connector 472"/>
              <p:cNvCxnSpPr>
                <a:stCxn id="501" idx="3"/>
                <a:endCxn id="468" idx="1"/>
              </p:cNvCxnSpPr>
              <p:nvPr/>
            </p:nvCxnSpPr>
            <p:spPr>
              <a:xfrm>
                <a:off x="6696814" y="2920014"/>
                <a:ext cx="1109236" cy="295276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0000">
                    <a:shade val="95000"/>
                    <a:satMod val="105000"/>
                  </a:srgbClr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474" name="Straight Arrow Connector 473"/>
              <p:cNvCxnSpPr>
                <a:stCxn id="502" idx="3"/>
                <a:endCxn id="468" idx="1"/>
              </p:cNvCxnSpPr>
              <p:nvPr/>
            </p:nvCxnSpPr>
            <p:spPr>
              <a:xfrm flipV="1">
                <a:off x="6696814" y="3215290"/>
                <a:ext cx="1109236" cy="168276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0000">
                    <a:shade val="95000"/>
                    <a:satMod val="105000"/>
                  </a:srgbClr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475" name="Straight Arrow Connector 474"/>
              <p:cNvCxnSpPr>
                <a:stCxn id="503" idx="3"/>
                <a:endCxn id="468" idx="1"/>
              </p:cNvCxnSpPr>
              <p:nvPr/>
            </p:nvCxnSpPr>
            <p:spPr>
              <a:xfrm flipV="1">
                <a:off x="6696814" y="3215290"/>
                <a:ext cx="1109236" cy="63024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0000">
                    <a:shade val="95000"/>
                    <a:satMod val="105000"/>
                  </a:srgbClr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476" name="Straight Arrow Connector 475"/>
              <p:cNvCxnSpPr>
                <a:stCxn id="504" idx="3"/>
                <a:endCxn id="468" idx="1"/>
              </p:cNvCxnSpPr>
              <p:nvPr/>
            </p:nvCxnSpPr>
            <p:spPr>
              <a:xfrm flipV="1">
                <a:off x="6696814" y="3215290"/>
                <a:ext cx="1109236" cy="1092205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0000">
                    <a:shade val="95000"/>
                    <a:satMod val="105000"/>
                  </a:srgbClr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477" name="Straight Arrow Connector 476"/>
              <p:cNvCxnSpPr>
                <a:stCxn id="505" idx="3"/>
                <a:endCxn id="468" idx="1"/>
              </p:cNvCxnSpPr>
              <p:nvPr/>
            </p:nvCxnSpPr>
            <p:spPr>
              <a:xfrm flipV="1">
                <a:off x="6696814" y="3215290"/>
                <a:ext cx="1109236" cy="1554169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0000">
                    <a:shade val="95000"/>
                    <a:satMod val="105000"/>
                  </a:srgbClr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478" name="Straight Arrow Connector 477"/>
              <p:cNvCxnSpPr>
                <a:stCxn id="506" idx="3"/>
                <a:endCxn id="468" idx="1"/>
              </p:cNvCxnSpPr>
              <p:nvPr/>
            </p:nvCxnSpPr>
            <p:spPr>
              <a:xfrm flipV="1">
                <a:off x="6696814" y="3215290"/>
                <a:ext cx="1109236" cy="2016135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0000">
                    <a:shade val="95000"/>
                    <a:satMod val="105000"/>
                  </a:srgbClr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479" name="Straight Arrow Connector 478"/>
              <p:cNvCxnSpPr>
                <a:stCxn id="507" idx="3"/>
                <a:endCxn id="468" idx="1"/>
              </p:cNvCxnSpPr>
              <p:nvPr/>
            </p:nvCxnSpPr>
            <p:spPr>
              <a:xfrm flipV="1">
                <a:off x="6696814" y="3215290"/>
                <a:ext cx="1109236" cy="2479687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0000">
                    <a:shade val="95000"/>
                    <a:satMod val="105000"/>
                  </a:srgbClr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480" name="Straight Arrow Connector 479"/>
              <p:cNvCxnSpPr>
                <a:stCxn id="508" idx="3"/>
                <a:endCxn id="468" idx="1"/>
              </p:cNvCxnSpPr>
              <p:nvPr/>
            </p:nvCxnSpPr>
            <p:spPr>
              <a:xfrm flipV="1">
                <a:off x="6696814" y="3215290"/>
                <a:ext cx="1109236" cy="2941651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0000">
                    <a:shade val="95000"/>
                    <a:satMod val="105000"/>
                  </a:srgbClr>
                </a:solidFill>
                <a:prstDash val="solid"/>
                <a:tailEnd type="arrow"/>
              </a:ln>
              <a:effectLst/>
            </p:spPr>
          </p:cxnSp>
          <p:sp>
            <p:nvSpPr>
              <p:cNvPr id="481" name="TextBox 504"/>
              <p:cNvSpPr txBox="1">
                <a:spLocks noChangeArrowheads="1"/>
              </p:cNvSpPr>
              <p:nvPr/>
            </p:nvSpPr>
            <p:spPr bwMode="auto">
              <a:xfrm>
                <a:off x="1143000" y="381589"/>
                <a:ext cx="2325559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0" marR="0" lvl="0" indent="0" algn="l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Partition/map</a:t>
                </a: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82" name="TextBox 505"/>
              <p:cNvSpPr txBox="1">
                <a:spLocks noChangeArrowheads="1"/>
              </p:cNvSpPr>
              <p:nvPr/>
            </p:nvSpPr>
            <p:spPr bwMode="auto">
              <a:xfrm>
                <a:off x="6844428" y="514750"/>
                <a:ext cx="1308971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Merge</a:t>
                </a: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83" name="TextBox 506"/>
              <p:cNvSpPr txBox="1">
                <a:spLocks noChangeArrowheads="1"/>
              </p:cNvSpPr>
              <p:nvPr/>
            </p:nvSpPr>
            <p:spPr bwMode="auto">
              <a:xfrm>
                <a:off x="4005688" y="401044"/>
                <a:ext cx="1447800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Reduce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</p:grpSp>
      <p:pic>
        <p:nvPicPr>
          <p:cNvPr id="1026" name="Picture 2" descr="C:\Users\natana\Desktop\virtual\virtualimagecreat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581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the data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The data structure as a cache table holding for each offset in the volume an offset to an offset table of pointers.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 stream of pointers each pointer holding offset in the undo log and an offset in the volume matching the undo volume.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55822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3387"/>
            <a:ext cx="6400800" cy="5105413"/>
          </a:xfrm>
        </p:spPr>
        <p:txBody>
          <a:bodyPr/>
          <a:lstStyle/>
          <a:p>
            <a:r>
              <a:rPr lang="en-US" u="sng" dirty="0" smtClean="0"/>
              <a:t> </a:t>
            </a:r>
            <a:endParaRPr lang="en-US" u="sng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324600" y="761997"/>
          <a:ext cx="990600" cy="11741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0600"/>
              </a:tblGrid>
              <a:tr h="365761">
                <a:tc>
                  <a:txBody>
                    <a:bodyPr/>
                    <a:lstStyle/>
                    <a:p>
                      <a:r>
                        <a:rPr lang="en-US" dirty="0" smtClean="0"/>
                        <a:t>Offset0</a:t>
                      </a:r>
                      <a:endParaRPr lang="en-US" dirty="0"/>
                    </a:p>
                  </a:txBody>
                  <a:tcPr/>
                </a:tc>
              </a:tr>
              <a:tr h="4041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Offset1</a:t>
                      </a:r>
                      <a:endParaRPr lang="en-US" dirty="0"/>
                    </a:p>
                  </a:txBody>
                  <a:tcPr/>
                </a:tc>
              </a:tr>
              <a:tr h="4041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Offset2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00200" y="3352801"/>
          <a:ext cx="4400550" cy="381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8650"/>
                <a:gridCol w="628650"/>
                <a:gridCol w="628650"/>
                <a:gridCol w="628650"/>
                <a:gridCol w="628650"/>
                <a:gridCol w="628650"/>
                <a:gridCol w="628650"/>
              </a:tblGrid>
              <a:tr h="381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819400" y="5181599"/>
            <a:ext cx="1034257" cy="369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Undo log</a:t>
            </a:r>
            <a:endParaRPr lang="en-US" u="sng" dirty="0"/>
          </a:p>
        </p:txBody>
      </p: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1524000" y="4658359"/>
          <a:ext cx="5486400" cy="3708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</a:tblGrid>
              <a:tr h="37084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6" name="TextBox 55"/>
          <p:cNvSpPr txBox="1"/>
          <p:nvPr/>
        </p:nvSpPr>
        <p:spPr>
          <a:xfrm>
            <a:off x="5562600" y="2895599"/>
            <a:ext cx="2144626" cy="369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Meta data log device</a:t>
            </a:r>
            <a:endParaRPr lang="en-US" u="sng" dirty="0"/>
          </a:p>
        </p:txBody>
      </p:sp>
      <p:cxnSp>
        <p:nvCxnSpPr>
          <p:cNvPr id="78" name="Straight Arrow Connector 77"/>
          <p:cNvCxnSpPr/>
          <p:nvPr/>
        </p:nvCxnSpPr>
        <p:spPr>
          <a:xfrm flipH="1">
            <a:off x="4724400" y="1676400"/>
            <a:ext cx="1600200" cy="1676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H="1">
            <a:off x="3429000" y="1371600"/>
            <a:ext cx="2895603" cy="1981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flipH="1">
            <a:off x="2286000" y="914400"/>
            <a:ext cx="4038600" cy="2438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>
            <a:off x="1981200" y="3733800"/>
            <a:ext cx="990600" cy="914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>
            <a:off x="2514600" y="3733800"/>
            <a:ext cx="2514600" cy="914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>
            <a:off x="3124200" y="3733800"/>
            <a:ext cx="304800" cy="914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flipH="1">
            <a:off x="1676400" y="3733800"/>
            <a:ext cx="2133600" cy="914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>
            <a:off x="4343400" y="3733800"/>
            <a:ext cx="1295400" cy="914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>
            <a:off x="5029200" y="3733800"/>
            <a:ext cx="1676400" cy="914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 flipH="1">
            <a:off x="2286000" y="3733800"/>
            <a:ext cx="3352800" cy="914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4800600" y="609599"/>
            <a:ext cx="1336007" cy="369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Access table</a:t>
            </a:r>
            <a:endParaRPr lang="en-US" u="sng" dirty="0"/>
          </a:p>
        </p:txBody>
      </p:sp>
      <p:sp>
        <p:nvSpPr>
          <p:cNvPr id="84" name="Rectangle 83"/>
          <p:cNvSpPr/>
          <p:nvPr/>
        </p:nvSpPr>
        <p:spPr bwMode="auto">
          <a:xfrm>
            <a:off x="941388" y="27913013"/>
            <a:ext cx="13184187" cy="61849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defTabSz="2952750">
              <a:defRPr/>
            </a:pPr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" name="Group 484"/>
          <p:cNvGrpSpPr>
            <a:grpSpLocks/>
          </p:cNvGrpSpPr>
          <p:nvPr/>
        </p:nvGrpSpPr>
        <p:grpSpPr bwMode="auto">
          <a:xfrm>
            <a:off x="1050925" y="28009850"/>
            <a:ext cx="12733338" cy="5895975"/>
            <a:chOff x="924322" y="381589"/>
            <a:chExt cx="8140148" cy="5896003"/>
          </a:xfrm>
        </p:grpSpPr>
        <p:sp>
          <p:nvSpPr>
            <p:cNvPr id="87" name="Rectangle 86"/>
            <p:cNvSpPr/>
            <p:nvPr/>
          </p:nvSpPr>
          <p:spPr>
            <a:xfrm>
              <a:off x="924322" y="3004151"/>
              <a:ext cx="1258420" cy="720728"/>
            </a:xfrm>
            <a:prstGeom prst="rect">
              <a:avLst/>
            </a:prstGeom>
            <a:solidFill>
              <a:srgbClr val="3366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800" dirty="0"/>
                <a:t>Undo log</a:t>
              </a:r>
              <a:br>
                <a:rPr lang="en-US" sz="1800" dirty="0"/>
              </a:br>
              <a:r>
                <a:rPr lang="en-US" sz="1800" dirty="0"/>
                <a:t>meta data</a:t>
              </a:r>
            </a:p>
          </p:txBody>
        </p:sp>
        <p:grpSp>
          <p:nvGrpSpPr>
            <p:cNvPr id="6" name="Group 46"/>
            <p:cNvGrpSpPr>
              <a:grpSpLocks/>
            </p:cNvGrpSpPr>
            <p:nvPr/>
          </p:nvGrpSpPr>
          <p:grpSpPr bwMode="auto">
            <a:xfrm>
              <a:off x="2922358" y="951153"/>
              <a:ext cx="1184022" cy="5326439"/>
              <a:chOff x="2362200" y="2438400"/>
              <a:chExt cx="1981200" cy="3048000"/>
            </a:xfrm>
          </p:grpSpPr>
          <p:sp>
            <p:nvSpPr>
              <p:cNvPr id="142" name="Rectangle 141"/>
              <p:cNvSpPr/>
              <p:nvPr/>
            </p:nvSpPr>
            <p:spPr>
              <a:xfrm>
                <a:off x="2362556" y="4280907"/>
                <a:ext cx="1980025" cy="152617"/>
              </a:xfrm>
              <a:prstGeom prst="rect">
                <a:avLst/>
              </a:prstGeom>
              <a:solidFill>
                <a:srgbClr val="3366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Meta data sub log</a:t>
                </a:r>
              </a:p>
            </p:txBody>
          </p:sp>
          <p:sp>
            <p:nvSpPr>
              <p:cNvPr id="143" name="Rectangle 142"/>
              <p:cNvSpPr/>
              <p:nvPr/>
            </p:nvSpPr>
            <p:spPr>
              <a:xfrm>
                <a:off x="2362556" y="4017461"/>
                <a:ext cx="1980025" cy="152617"/>
              </a:xfrm>
              <a:prstGeom prst="rect">
                <a:avLst/>
              </a:prstGeom>
              <a:solidFill>
                <a:srgbClr val="3366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Meta data sub log</a:t>
                </a:r>
              </a:p>
            </p:txBody>
          </p:sp>
          <p:sp>
            <p:nvSpPr>
              <p:cNvPr id="144" name="Rectangle 143"/>
              <p:cNvSpPr/>
              <p:nvPr/>
            </p:nvSpPr>
            <p:spPr>
              <a:xfrm>
                <a:off x="2362556" y="3754015"/>
                <a:ext cx="1980025" cy="152617"/>
              </a:xfrm>
              <a:prstGeom prst="rect">
                <a:avLst/>
              </a:prstGeom>
              <a:solidFill>
                <a:srgbClr val="3366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Meta data sub log</a:t>
                </a:r>
              </a:p>
            </p:txBody>
          </p:sp>
          <p:sp>
            <p:nvSpPr>
              <p:cNvPr id="145" name="Rectangle 144"/>
              <p:cNvSpPr/>
              <p:nvPr/>
            </p:nvSpPr>
            <p:spPr>
              <a:xfrm>
                <a:off x="2362556" y="3490569"/>
                <a:ext cx="1980025" cy="152617"/>
              </a:xfrm>
              <a:prstGeom prst="rect">
                <a:avLst/>
              </a:prstGeom>
              <a:solidFill>
                <a:srgbClr val="3366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Meta data sub log</a:t>
                </a:r>
              </a:p>
            </p:txBody>
          </p:sp>
          <p:sp>
            <p:nvSpPr>
              <p:cNvPr id="146" name="Rectangle 145"/>
              <p:cNvSpPr/>
              <p:nvPr/>
            </p:nvSpPr>
            <p:spPr>
              <a:xfrm>
                <a:off x="2362556" y="3228031"/>
                <a:ext cx="1980025" cy="151709"/>
              </a:xfrm>
              <a:prstGeom prst="rect">
                <a:avLst/>
              </a:prstGeom>
              <a:solidFill>
                <a:srgbClr val="3366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Meta data sub log</a:t>
                </a:r>
              </a:p>
            </p:txBody>
          </p:sp>
          <p:sp>
            <p:nvSpPr>
              <p:cNvPr id="147" name="Rectangle 146"/>
              <p:cNvSpPr/>
              <p:nvPr/>
            </p:nvSpPr>
            <p:spPr>
              <a:xfrm>
                <a:off x="2362556" y="2964585"/>
                <a:ext cx="1980025" cy="151709"/>
              </a:xfrm>
              <a:prstGeom prst="rect">
                <a:avLst/>
              </a:prstGeom>
              <a:solidFill>
                <a:srgbClr val="3366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Meta data sub log</a:t>
                </a:r>
              </a:p>
            </p:txBody>
          </p:sp>
          <p:sp>
            <p:nvSpPr>
              <p:cNvPr id="148" name="Rectangle 147"/>
              <p:cNvSpPr/>
              <p:nvPr/>
            </p:nvSpPr>
            <p:spPr>
              <a:xfrm>
                <a:off x="2362556" y="2702048"/>
                <a:ext cx="1980025" cy="151708"/>
              </a:xfrm>
              <a:prstGeom prst="rect">
                <a:avLst/>
              </a:prstGeom>
              <a:solidFill>
                <a:srgbClr val="3366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Meta data sub log</a:t>
                </a:r>
              </a:p>
            </p:txBody>
          </p:sp>
          <p:sp>
            <p:nvSpPr>
              <p:cNvPr id="149" name="Rectangle 148"/>
              <p:cNvSpPr/>
              <p:nvPr/>
            </p:nvSpPr>
            <p:spPr>
              <a:xfrm>
                <a:off x="2362556" y="2438601"/>
                <a:ext cx="1980025" cy="152617"/>
              </a:xfrm>
              <a:prstGeom prst="rect">
                <a:avLst/>
              </a:prstGeom>
              <a:solidFill>
                <a:srgbClr val="3366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Meta data sub log</a:t>
                </a:r>
              </a:p>
            </p:txBody>
          </p:sp>
          <p:sp>
            <p:nvSpPr>
              <p:cNvPr id="150" name="Rectangle 149"/>
              <p:cNvSpPr/>
              <p:nvPr/>
            </p:nvSpPr>
            <p:spPr>
              <a:xfrm>
                <a:off x="2362556" y="5333783"/>
                <a:ext cx="1980025" cy="152617"/>
              </a:xfrm>
              <a:prstGeom prst="rect">
                <a:avLst/>
              </a:prstGeom>
              <a:solidFill>
                <a:srgbClr val="3366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Meta data sub log</a:t>
                </a:r>
              </a:p>
            </p:txBody>
          </p:sp>
          <p:sp>
            <p:nvSpPr>
              <p:cNvPr id="151" name="Rectangle 150"/>
              <p:cNvSpPr/>
              <p:nvPr/>
            </p:nvSpPr>
            <p:spPr>
              <a:xfrm>
                <a:off x="2362556" y="5070337"/>
                <a:ext cx="1980025" cy="152617"/>
              </a:xfrm>
              <a:prstGeom prst="rect">
                <a:avLst/>
              </a:prstGeom>
              <a:solidFill>
                <a:srgbClr val="3366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Meta data sub log</a:t>
                </a:r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2362556" y="4807799"/>
                <a:ext cx="1980025" cy="151708"/>
              </a:xfrm>
              <a:prstGeom prst="rect">
                <a:avLst/>
              </a:prstGeom>
              <a:solidFill>
                <a:srgbClr val="3366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Meta data sub log</a:t>
                </a:r>
              </a:p>
            </p:txBody>
          </p:sp>
          <p:sp>
            <p:nvSpPr>
              <p:cNvPr id="153" name="Rectangle 152"/>
              <p:cNvSpPr/>
              <p:nvPr/>
            </p:nvSpPr>
            <p:spPr>
              <a:xfrm>
                <a:off x="2362556" y="4544353"/>
                <a:ext cx="1980025" cy="151708"/>
              </a:xfrm>
              <a:prstGeom prst="rect">
                <a:avLst/>
              </a:prstGeom>
              <a:solidFill>
                <a:srgbClr val="3366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Meta data sub log</a:t>
                </a:r>
              </a:p>
            </p:txBody>
          </p:sp>
        </p:grpSp>
        <p:grpSp>
          <p:nvGrpSpPr>
            <p:cNvPr id="8" name="Group 66"/>
            <p:cNvGrpSpPr>
              <a:grpSpLocks/>
            </p:cNvGrpSpPr>
            <p:nvPr/>
          </p:nvGrpSpPr>
          <p:grpSpPr bwMode="auto">
            <a:xfrm>
              <a:off x="5438404" y="951142"/>
              <a:ext cx="1258023" cy="5326418"/>
              <a:chOff x="4648200" y="1676400"/>
              <a:chExt cx="1981200" cy="3352800"/>
            </a:xfrm>
          </p:grpSpPr>
          <p:sp>
            <p:nvSpPr>
              <p:cNvPr id="130" name="Rectangle 129"/>
              <p:cNvSpPr/>
              <p:nvPr/>
            </p:nvSpPr>
            <p:spPr>
              <a:xfrm>
                <a:off x="4648185" y="1676628"/>
                <a:ext cx="1981824" cy="152890"/>
              </a:xfrm>
              <a:prstGeom prst="rect">
                <a:avLst/>
              </a:prstGeom>
              <a:solidFill>
                <a:srgbClr val="3366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100" dirty="0"/>
                  <a:t>sorted/filtered meta log</a:t>
                </a:r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4648185" y="1981409"/>
                <a:ext cx="1981824" cy="151891"/>
              </a:xfrm>
              <a:prstGeom prst="rect">
                <a:avLst/>
              </a:prstGeom>
              <a:solidFill>
                <a:srgbClr val="3366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100" dirty="0"/>
                  <a:t>sorted/filtered meta log</a:t>
                </a:r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4648185" y="2257211"/>
                <a:ext cx="1981824" cy="152890"/>
              </a:xfrm>
              <a:prstGeom prst="rect">
                <a:avLst/>
              </a:prstGeom>
              <a:solidFill>
                <a:srgbClr val="3366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100" dirty="0"/>
                  <a:t>sorted/filtered meta log</a:t>
                </a:r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4648185" y="2549002"/>
                <a:ext cx="1981824" cy="151891"/>
              </a:xfrm>
              <a:prstGeom prst="rect">
                <a:avLst/>
              </a:prstGeom>
              <a:solidFill>
                <a:srgbClr val="3366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100" dirty="0"/>
                  <a:t>sorted/filtered meta log</a:t>
                </a:r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4648185" y="2839793"/>
                <a:ext cx="1981824" cy="151891"/>
              </a:xfrm>
              <a:prstGeom prst="rect">
                <a:avLst/>
              </a:prstGeom>
              <a:solidFill>
                <a:srgbClr val="3366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100" dirty="0"/>
                  <a:t>sorted/filtered meta log</a:t>
                </a:r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4648185" y="3130584"/>
                <a:ext cx="1981824" cy="152890"/>
              </a:xfrm>
              <a:prstGeom prst="rect">
                <a:avLst/>
              </a:prstGeom>
              <a:solidFill>
                <a:srgbClr val="3366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100" dirty="0"/>
                  <a:t>sorted/filtered meta log</a:t>
                </a:r>
              </a:p>
            </p:txBody>
          </p:sp>
          <p:sp>
            <p:nvSpPr>
              <p:cNvPr id="136" name="Rectangle 135"/>
              <p:cNvSpPr/>
              <p:nvPr/>
            </p:nvSpPr>
            <p:spPr>
              <a:xfrm>
                <a:off x="4648185" y="3421375"/>
                <a:ext cx="1981824" cy="152890"/>
              </a:xfrm>
              <a:prstGeom prst="rect">
                <a:avLst/>
              </a:prstGeom>
              <a:solidFill>
                <a:srgbClr val="3366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100" dirty="0"/>
                  <a:t>sorted/filtered meta log</a:t>
                </a:r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4648185" y="3713166"/>
                <a:ext cx="1981824" cy="151891"/>
              </a:xfrm>
              <a:prstGeom prst="rect">
                <a:avLst/>
              </a:prstGeom>
              <a:solidFill>
                <a:srgbClr val="3366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100" dirty="0"/>
                  <a:t>sorted/filtered meta log</a:t>
                </a:r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4648185" y="4003957"/>
                <a:ext cx="1981824" cy="151891"/>
              </a:xfrm>
              <a:prstGeom prst="rect">
                <a:avLst/>
              </a:prstGeom>
              <a:solidFill>
                <a:srgbClr val="3366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100" dirty="0"/>
                  <a:t>sorted/filtered meta log</a:t>
                </a:r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4648185" y="4294748"/>
                <a:ext cx="1981824" cy="152890"/>
              </a:xfrm>
              <a:prstGeom prst="rect">
                <a:avLst/>
              </a:prstGeom>
              <a:solidFill>
                <a:srgbClr val="3366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100" dirty="0"/>
                  <a:t>sorted/filtered meta log</a:t>
                </a:r>
              </a:p>
            </p:txBody>
          </p:sp>
          <p:sp>
            <p:nvSpPr>
              <p:cNvPr id="140" name="Rectangle 139"/>
              <p:cNvSpPr/>
              <p:nvPr/>
            </p:nvSpPr>
            <p:spPr>
              <a:xfrm>
                <a:off x="4648185" y="4585539"/>
                <a:ext cx="1981824" cy="152890"/>
              </a:xfrm>
              <a:prstGeom prst="rect">
                <a:avLst/>
              </a:prstGeom>
              <a:solidFill>
                <a:srgbClr val="3366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100" dirty="0"/>
                  <a:t>sorted/filtered meta log</a:t>
                </a: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4648185" y="4876330"/>
                <a:ext cx="1981824" cy="152890"/>
              </a:xfrm>
              <a:prstGeom prst="rect">
                <a:avLst/>
              </a:prstGeom>
              <a:solidFill>
                <a:srgbClr val="3366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100" dirty="0"/>
                  <a:t>sorted/filtered meta log</a:t>
                </a:r>
              </a:p>
            </p:txBody>
          </p:sp>
        </p:grpSp>
        <p:grpSp>
          <p:nvGrpSpPr>
            <p:cNvPr id="9" name="Group 108"/>
            <p:cNvGrpSpPr>
              <a:grpSpLocks/>
            </p:cNvGrpSpPr>
            <p:nvPr/>
          </p:nvGrpSpPr>
          <p:grpSpPr bwMode="auto">
            <a:xfrm>
              <a:off x="2181728" y="1083784"/>
              <a:ext cx="740843" cy="5060472"/>
              <a:chOff x="1447332" y="1752336"/>
              <a:chExt cx="762943" cy="2895866"/>
            </a:xfrm>
          </p:grpSpPr>
          <p:cxnSp>
            <p:nvCxnSpPr>
              <p:cNvPr id="116" name="Straight Arrow Connector 115"/>
              <p:cNvCxnSpPr/>
              <p:nvPr/>
            </p:nvCxnSpPr>
            <p:spPr>
              <a:xfrm rot="5400000" flipH="1" flipV="1">
                <a:off x="1447467" y="2894739"/>
                <a:ext cx="1817" cy="209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Arrow Connector 117"/>
              <p:cNvCxnSpPr>
                <a:stCxn id="87" idx="3"/>
                <a:endCxn id="149" idx="1"/>
              </p:cNvCxnSpPr>
              <p:nvPr/>
            </p:nvCxnSpPr>
            <p:spPr>
              <a:xfrm flipV="1">
                <a:off x="1448375" y="1752040"/>
                <a:ext cx="761899" cy="130545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9" name="Straight Arrow Connector 118"/>
              <p:cNvCxnSpPr>
                <a:stCxn id="87" idx="3"/>
                <a:endCxn id="148" idx="1"/>
              </p:cNvCxnSpPr>
              <p:nvPr/>
            </p:nvCxnSpPr>
            <p:spPr>
              <a:xfrm flipV="1">
                <a:off x="1448375" y="2015492"/>
                <a:ext cx="761899" cy="104199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0" name="Straight Arrow Connector 119"/>
              <p:cNvCxnSpPr>
                <a:stCxn id="87" idx="3"/>
                <a:endCxn id="147" idx="1"/>
              </p:cNvCxnSpPr>
              <p:nvPr/>
            </p:nvCxnSpPr>
            <p:spPr>
              <a:xfrm flipV="1">
                <a:off x="1448375" y="2278036"/>
                <a:ext cx="761899" cy="77945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1" name="Straight Arrow Connector 120"/>
              <p:cNvCxnSpPr>
                <a:stCxn id="87" idx="3"/>
                <a:endCxn id="146" idx="1"/>
              </p:cNvCxnSpPr>
              <p:nvPr/>
            </p:nvCxnSpPr>
            <p:spPr>
              <a:xfrm flipV="1">
                <a:off x="1448375" y="2542396"/>
                <a:ext cx="761899" cy="51509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2" name="Straight Arrow Connector 121"/>
              <p:cNvCxnSpPr>
                <a:stCxn id="87" idx="3"/>
                <a:endCxn id="145" idx="1"/>
              </p:cNvCxnSpPr>
              <p:nvPr/>
            </p:nvCxnSpPr>
            <p:spPr>
              <a:xfrm flipV="1">
                <a:off x="1448375" y="2804939"/>
                <a:ext cx="761899" cy="25255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3" name="Straight Arrow Connector 122"/>
              <p:cNvCxnSpPr>
                <a:stCxn id="87" idx="3"/>
                <a:endCxn id="144" idx="1"/>
              </p:cNvCxnSpPr>
              <p:nvPr/>
            </p:nvCxnSpPr>
            <p:spPr>
              <a:xfrm>
                <a:off x="1448375" y="3057490"/>
                <a:ext cx="761899" cy="1090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4" name="Straight Arrow Connector 123"/>
              <p:cNvCxnSpPr>
                <a:stCxn id="87" idx="3"/>
                <a:endCxn id="143" idx="1"/>
              </p:cNvCxnSpPr>
              <p:nvPr/>
            </p:nvCxnSpPr>
            <p:spPr>
              <a:xfrm>
                <a:off x="1448375" y="3057490"/>
                <a:ext cx="761899" cy="27435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5" name="Straight Arrow Connector 124"/>
              <p:cNvCxnSpPr>
                <a:stCxn id="87" idx="3"/>
                <a:endCxn id="142" idx="1"/>
              </p:cNvCxnSpPr>
              <p:nvPr/>
            </p:nvCxnSpPr>
            <p:spPr>
              <a:xfrm>
                <a:off x="1448375" y="3057490"/>
                <a:ext cx="761899" cy="53780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6" name="Straight Arrow Connector 125"/>
              <p:cNvCxnSpPr>
                <a:stCxn id="87" idx="3"/>
                <a:endCxn id="153" idx="1"/>
              </p:cNvCxnSpPr>
              <p:nvPr/>
            </p:nvCxnSpPr>
            <p:spPr>
              <a:xfrm>
                <a:off x="1448375" y="3057490"/>
                <a:ext cx="761899" cy="80034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7" name="Straight Arrow Connector 126"/>
              <p:cNvCxnSpPr>
                <a:stCxn id="87" idx="3"/>
                <a:endCxn id="152" idx="1"/>
              </p:cNvCxnSpPr>
              <p:nvPr/>
            </p:nvCxnSpPr>
            <p:spPr>
              <a:xfrm>
                <a:off x="1448375" y="3057490"/>
                <a:ext cx="761899" cy="106470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8" name="Straight Arrow Connector 127"/>
              <p:cNvCxnSpPr>
                <a:stCxn id="87" idx="3"/>
                <a:endCxn id="151" idx="1"/>
              </p:cNvCxnSpPr>
              <p:nvPr/>
            </p:nvCxnSpPr>
            <p:spPr>
              <a:xfrm>
                <a:off x="1448375" y="3057490"/>
                <a:ext cx="761899" cy="132725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9" name="Straight Arrow Connector 128"/>
              <p:cNvCxnSpPr>
                <a:stCxn id="87" idx="3"/>
                <a:endCxn id="150" idx="1"/>
              </p:cNvCxnSpPr>
              <p:nvPr/>
            </p:nvCxnSpPr>
            <p:spPr>
              <a:xfrm>
                <a:off x="1448375" y="3057490"/>
                <a:ext cx="761899" cy="159070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91" name="Right Arrow 90"/>
            <p:cNvSpPr/>
            <p:nvPr/>
          </p:nvSpPr>
          <p:spPr>
            <a:xfrm>
              <a:off x="4179975" y="2681888"/>
              <a:ext cx="1184335" cy="1331918"/>
            </a:xfrm>
            <a:prstGeom prst="rightArrow">
              <a:avLst/>
            </a:prstGeom>
            <a:solidFill>
              <a:srgbClr val="3366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800"/>
            </a:p>
          </p:txBody>
        </p:sp>
        <p:sp>
          <p:nvSpPr>
            <p:cNvPr id="92" name="TextBox 490"/>
            <p:cNvSpPr txBox="1">
              <a:spLocks noChangeArrowheads="1"/>
            </p:cNvSpPr>
            <p:nvPr/>
          </p:nvSpPr>
          <p:spPr bwMode="auto">
            <a:xfrm>
              <a:off x="4129156" y="3145518"/>
              <a:ext cx="1149989" cy="369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bg1"/>
                  </a:solidFill>
                </a:rPr>
                <a:t>Sort and filter</a:t>
              </a: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7806050" y="2948589"/>
              <a:ext cx="1258420" cy="531815"/>
            </a:xfrm>
            <a:prstGeom prst="rect">
              <a:avLst/>
            </a:prstGeom>
            <a:solidFill>
              <a:srgbClr val="3366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800" dirty="0"/>
                <a:t>Meta data log</a:t>
              </a:r>
            </a:p>
          </p:txBody>
        </p:sp>
        <p:cxnSp>
          <p:nvCxnSpPr>
            <p:cNvPr id="94" name="Straight Arrow Connector 93"/>
            <p:cNvCxnSpPr>
              <a:stCxn id="130" idx="3"/>
              <a:endCxn id="93" idx="1"/>
            </p:cNvCxnSpPr>
            <p:nvPr/>
          </p:nvCxnSpPr>
          <p:spPr>
            <a:xfrm>
              <a:off x="6696814" y="1072155"/>
              <a:ext cx="1109236" cy="214313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Straight Arrow Connector 95"/>
            <p:cNvCxnSpPr>
              <a:stCxn id="131" idx="3"/>
              <a:endCxn id="93" idx="1"/>
            </p:cNvCxnSpPr>
            <p:nvPr/>
          </p:nvCxnSpPr>
          <p:spPr>
            <a:xfrm>
              <a:off x="6696814" y="1556345"/>
              <a:ext cx="1109236" cy="165894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7" name="Straight Arrow Connector 96"/>
            <p:cNvCxnSpPr>
              <a:stCxn id="132" idx="3"/>
            </p:cNvCxnSpPr>
            <p:nvPr/>
          </p:nvCxnSpPr>
          <p:spPr>
            <a:xfrm>
              <a:off x="6696814" y="1996085"/>
              <a:ext cx="1109236" cy="123825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9" name="Straight Arrow Connector 98"/>
            <p:cNvCxnSpPr>
              <a:stCxn id="133" idx="3"/>
              <a:endCxn id="93" idx="1"/>
            </p:cNvCxnSpPr>
            <p:nvPr/>
          </p:nvCxnSpPr>
          <p:spPr>
            <a:xfrm>
              <a:off x="6696814" y="2458049"/>
              <a:ext cx="1109236" cy="75724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0" name="Straight Arrow Connector 99"/>
            <p:cNvCxnSpPr>
              <a:stCxn id="134" idx="3"/>
              <a:endCxn id="93" idx="1"/>
            </p:cNvCxnSpPr>
            <p:nvPr/>
          </p:nvCxnSpPr>
          <p:spPr>
            <a:xfrm>
              <a:off x="6696814" y="2920014"/>
              <a:ext cx="1109236" cy="2952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Straight Arrow Connector 101"/>
            <p:cNvCxnSpPr>
              <a:stCxn id="135" idx="3"/>
              <a:endCxn id="93" idx="1"/>
            </p:cNvCxnSpPr>
            <p:nvPr/>
          </p:nvCxnSpPr>
          <p:spPr>
            <a:xfrm flipV="1">
              <a:off x="6696814" y="3215290"/>
              <a:ext cx="1109236" cy="1682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3" name="Straight Arrow Connector 102"/>
            <p:cNvCxnSpPr>
              <a:stCxn id="136" idx="3"/>
              <a:endCxn id="93" idx="1"/>
            </p:cNvCxnSpPr>
            <p:nvPr/>
          </p:nvCxnSpPr>
          <p:spPr>
            <a:xfrm flipV="1">
              <a:off x="6696814" y="3215290"/>
              <a:ext cx="1109236" cy="6302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5" name="Straight Arrow Connector 104"/>
            <p:cNvCxnSpPr>
              <a:stCxn id="137" idx="3"/>
              <a:endCxn id="93" idx="1"/>
            </p:cNvCxnSpPr>
            <p:nvPr/>
          </p:nvCxnSpPr>
          <p:spPr>
            <a:xfrm flipV="1">
              <a:off x="6696814" y="3215290"/>
              <a:ext cx="1109236" cy="109220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6" name="Straight Arrow Connector 105"/>
            <p:cNvCxnSpPr>
              <a:stCxn id="138" idx="3"/>
              <a:endCxn id="93" idx="1"/>
            </p:cNvCxnSpPr>
            <p:nvPr/>
          </p:nvCxnSpPr>
          <p:spPr>
            <a:xfrm flipV="1">
              <a:off x="6696814" y="3215290"/>
              <a:ext cx="1109236" cy="155416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8" name="Straight Arrow Connector 107"/>
            <p:cNvCxnSpPr>
              <a:stCxn id="139" idx="3"/>
              <a:endCxn id="93" idx="1"/>
            </p:cNvCxnSpPr>
            <p:nvPr/>
          </p:nvCxnSpPr>
          <p:spPr>
            <a:xfrm flipV="1">
              <a:off x="6696814" y="3215290"/>
              <a:ext cx="1109236" cy="201613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9" name="Straight Arrow Connector 108"/>
            <p:cNvCxnSpPr>
              <a:stCxn id="140" idx="3"/>
              <a:endCxn id="93" idx="1"/>
            </p:cNvCxnSpPr>
            <p:nvPr/>
          </p:nvCxnSpPr>
          <p:spPr>
            <a:xfrm flipV="1">
              <a:off x="6696814" y="3215290"/>
              <a:ext cx="1109236" cy="247968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1" name="Straight Arrow Connector 110"/>
            <p:cNvCxnSpPr>
              <a:stCxn id="141" idx="3"/>
              <a:endCxn id="93" idx="1"/>
            </p:cNvCxnSpPr>
            <p:nvPr/>
          </p:nvCxnSpPr>
          <p:spPr>
            <a:xfrm flipV="1">
              <a:off x="6696814" y="3215290"/>
              <a:ext cx="1109236" cy="294165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2" name="TextBox 504"/>
            <p:cNvSpPr txBox="1">
              <a:spLocks noChangeArrowheads="1"/>
            </p:cNvSpPr>
            <p:nvPr/>
          </p:nvSpPr>
          <p:spPr bwMode="auto">
            <a:xfrm>
              <a:off x="1143000" y="381589"/>
              <a:ext cx="2325559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US" sz="2800" b="1"/>
                <a:t>Partition/map</a:t>
              </a:r>
            </a:p>
            <a:p>
              <a:endParaRPr lang="en-US" sz="800"/>
            </a:p>
          </p:txBody>
        </p:sp>
        <p:sp>
          <p:nvSpPr>
            <p:cNvPr id="114" name="TextBox 505"/>
            <p:cNvSpPr txBox="1">
              <a:spLocks noChangeArrowheads="1"/>
            </p:cNvSpPr>
            <p:nvPr/>
          </p:nvSpPr>
          <p:spPr bwMode="auto">
            <a:xfrm>
              <a:off x="6844428" y="514750"/>
              <a:ext cx="1308971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/>
                <a:t>Merge</a:t>
              </a:r>
            </a:p>
            <a:p>
              <a:endParaRPr lang="en-US" sz="800"/>
            </a:p>
          </p:txBody>
        </p:sp>
        <p:sp>
          <p:nvSpPr>
            <p:cNvPr id="115" name="TextBox 506"/>
            <p:cNvSpPr txBox="1">
              <a:spLocks noChangeArrowheads="1"/>
            </p:cNvSpPr>
            <p:nvPr/>
          </p:nvSpPr>
          <p:spPr bwMode="auto">
            <a:xfrm>
              <a:off x="4005688" y="401044"/>
              <a:ext cx="14478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800" b="1"/>
                <a:t>Reduce</a:t>
              </a:r>
            </a:p>
            <a:p>
              <a:pPr algn="ctr"/>
              <a:endParaRPr lang="en-US" sz="8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1981200"/>
            <a:ext cx="6048376" cy="677108"/>
          </a:xfrm>
        </p:spPr>
        <p:txBody>
          <a:bodyPr/>
          <a:lstStyle/>
          <a:p>
            <a:r>
              <a:rPr lang="en-US" dirty="0" smtClean="0"/>
              <a:t>Performance analysis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941388" y="27913013"/>
            <a:ext cx="13184187" cy="61849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defTabSz="2952750">
              <a:defRPr/>
            </a:pPr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3" name="Group 484"/>
          <p:cNvGrpSpPr>
            <a:grpSpLocks/>
          </p:cNvGrpSpPr>
          <p:nvPr/>
        </p:nvGrpSpPr>
        <p:grpSpPr bwMode="auto">
          <a:xfrm>
            <a:off x="1050925" y="28009850"/>
            <a:ext cx="12733338" cy="5895975"/>
            <a:chOff x="924322" y="381589"/>
            <a:chExt cx="8140148" cy="5896003"/>
          </a:xfrm>
        </p:grpSpPr>
        <p:sp>
          <p:nvSpPr>
            <p:cNvPr id="6" name="Rectangle 5"/>
            <p:cNvSpPr/>
            <p:nvPr/>
          </p:nvSpPr>
          <p:spPr>
            <a:xfrm>
              <a:off x="924322" y="3004151"/>
              <a:ext cx="1258420" cy="720728"/>
            </a:xfrm>
            <a:prstGeom prst="rect">
              <a:avLst/>
            </a:prstGeom>
            <a:solidFill>
              <a:srgbClr val="3366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800" dirty="0"/>
                <a:t>Undo log</a:t>
              </a:r>
              <a:br>
                <a:rPr lang="en-US" sz="1800" dirty="0"/>
              </a:br>
              <a:r>
                <a:rPr lang="en-US" sz="1800" dirty="0"/>
                <a:t>meta data</a:t>
              </a:r>
            </a:p>
          </p:txBody>
        </p:sp>
        <p:grpSp>
          <p:nvGrpSpPr>
            <p:cNvPr id="5" name="Group 46"/>
            <p:cNvGrpSpPr>
              <a:grpSpLocks/>
            </p:cNvGrpSpPr>
            <p:nvPr/>
          </p:nvGrpSpPr>
          <p:grpSpPr bwMode="auto">
            <a:xfrm>
              <a:off x="2922358" y="951153"/>
              <a:ext cx="1184022" cy="5326439"/>
              <a:chOff x="2362200" y="2438400"/>
              <a:chExt cx="1981200" cy="3048000"/>
            </a:xfrm>
          </p:grpSpPr>
          <p:sp>
            <p:nvSpPr>
              <p:cNvPr id="53" name="Rectangle 52"/>
              <p:cNvSpPr/>
              <p:nvPr/>
            </p:nvSpPr>
            <p:spPr>
              <a:xfrm>
                <a:off x="2362556" y="4280907"/>
                <a:ext cx="1980025" cy="152617"/>
              </a:xfrm>
              <a:prstGeom prst="rect">
                <a:avLst/>
              </a:prstGeom>
              <a:solidFill>
                <a:srgbClr val="3366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Meta data sub log</a:t>
                </a:r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2362556" y="4017461"/>
                <a:ext cx="1980025" cy="152617"/>
              </a:xfrm>
              <a:prstGeom prst="rect">
                <a:avLst/>
              </a:prstGeom>
              <a:solidFill>
                <a:srgbClr val="3366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Meta data sub log</a:t>
                </a:r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2362556" y="3754015"/>
                <a:ext cx="1980025" cy="152617"/>
              </a:xfrm>
              <a:prstGeom prst="rect">
                <a:avLst/>
              </a:prstGeom>
              <a:solidFill>
                <a:srgbClr val="3366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Meta data sub log</a:t>
                </a:r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2362556" y="3490569"/>
                <a:ext cx="1980025" cy="152617"/>
              </a:xfrm>
              <a:prstGeom prst="rect">
                <a:avLst/>
              </a:prstGeom>
              <a:solidFill>
                <a:srgbClr val="3366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Meta data sub log</a:t>
                </a: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2362556" y="3228031"/>
                <a:ext cx="1980025" cy="151709"/>
              </a:xfrm>
              <a:prstGeom prst="rect">
                <a:avLst/>
              </a:prstGeom>
              <a:solidFill>
                <a:srgbClr val="3366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Meta data sub log</a:t>
                </a: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2362556" y="2964585"/>
                <a:ext cx="1980025" cy="151709"/>
              </a:xfrm>
              <a:prstGeom prst="rect">
                <a:avLst/>
              </a:prstGeom>
              <a:solidFill>
                <a:srgbClr val="3366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Meta data sub log</a:t>
                </a: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2362556" y="2702048"/>
                <a:ext cx="1980025" cy="151708"/>
              </a:xfrm>
              <a:prstGeom prst="rect">
                <a:avLst/>
              </a:prstGeom>
              <a:solidFill>
                <a:srgbClr val="3366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Meta data sub log</a:t>
                </a:r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2362556" y="2438601"/>
                <a:ext cx="1980025" cy="152617"/>
              </a:xfrm>
              <a:prstGeom prst="rect">
                <a:avLst/>
              </a:prstGeom>
              <a:solidFill>
                <a:srgbClr val="3366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Meta data sub log</a:t>
                </a:r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2362556" y="5333783"/>
                <a:ext cx="1980025" cy="152617"/>
              </a:xfrm>
              <a:prstGeom prst="rect">
                <a:avLst/>
              </a:prstGeom>
              <a:solidFill>
                <a:srgbClr val="3366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Meta data sub log</a:t>
                </a: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2362556" y="5070337"/>
                <a:ext cx="1980025" cy="152617"/>
              </a:xfrm>
              <a:prstGeom prst="rect">
                <a:avLst/>
              </a:prstGeom>
              <a:solidFill>
                <a:srgbClr val="3366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Meta data sub log</a:t>
                </a:r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2362556" y="4807799"/>
                <a:ext cx="1980025" cy="151708"/>
              </a:xfrm>
              <a:prstGeom prst="rect">
                <a:avLst/>
              </a:prstGeom>
              <a:solidFill>
                <a:srgbClr val="3366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Meta data sub log</a:t>
                </a: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2362556" y="4544353"/>
                <a:ext cx="1980025" cy="151708"/>
              </a:xfrm>
              <a:prstGeom prst="rect">
                <a:avLst/>
              </a:prstGeom>
              <a:solidFill>
                <a:srgbClr val="3366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Meta data sub log</a:t>
                </a:r>
              </a:p>
            </p:txBody>
          </p:sp>
        </p:grpSp>
        <p:grpSp>
          <p:nvGrpSpPr>
            <p:cNvPr id="7" name="Group 66"/>
            <p:cNvGrpSpPr>
              <a:grpSpLocks/>
            </p:cNvGrpSpPr>
            <p:nvPr/>
          </p:nvGrpSpPr>
          <p:grpSpPr bwMode="auto">
            <a:xfrm>
              <a:off x="5438404" y="951142"/>
              <a:ext cx="1258023" cy="5326418"/>
              <a:chOff x="4648200" y="1676400"/>
              <a:chExt cx="1981200" cy="3352800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4648185" y="1676628"/>
                <a:ext cx="1981824" cy="152890"/>
              </a:xfrm>
              <a:prstGeom prst="rect">
                <a:avLst/>
              </a:prstGeom>
              <a:solidFill>
                <a:srgbClr val="3366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100" dirty="0"/>
                  <a:t>sorted/filtered meta log</a:t>
                </a:r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4648185" y="1981409"/>
                <a:ext cx="1981824" cy="151891"/>
              </a:xfrm>
              <a:prstGeom prst="rect">
                <a:avLst/>
              </a:prstGeom>
              <a:solidFill>
                <a:srgbClr val="3366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100" dirty="0"/>
                  <a:t>sorted/filtered meta log</a:t>
                </a:r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4648185" y="2257211"/>
                <a:ext cx="1981824" cy="152890"/>
              </a:xfrm>
              <a:prstGeom prst="rect">
                <a:avLst/>
              </a:prstGeom>
              <a:solidFill>
                <a:srgbClr val="3366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100" dirty="0"/>
                  <a:t>sorted/filtered meta log</a:t>
                </a:r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4648185" y="2549002"/>
                <a:ext cx="1981824" cy="151891"/>
              </a:xfrm>
              <a:prstGeom prst="rect">
                <a:avLst/>
              </a:prstGeom>
              <a:solidFill>
                <a:srgbClr val="3366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100" dirty="0"/>
                  <a:t>sorted/filtered meta log</a:t>
                </a: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4648185" y="2839793"/>
                <a:ext cx="1981824" cy="151891"/>
              </a:xfrm>
              <a:prstGeom prst="rect">
                <a:avLst/>
              </a:prstGeom>
              <a:solidFill>
                <a:srgbClr val="3366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100" dirty="0"/>
                  <a:t>sorted/filtered meta log</a:t>
                </a:r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4648185" y="3130584"/>
                <a:ext cx="1981824" cy="152890"/>
              </a:xfrm>
              <a:prstGeom prst="rect">
                <a:avLst/>
              </a:prstGeom>
              <a:solidFill>
                <a:srgbClr val="3366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100" dirty="0"/>
                  <a:t>sorted/filtered meta log</a:t>
                </a:r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4648185" y="3421375"/>
                <a:ext cx="1981824" cy="152890"/>
              </a:xfrm>
              <a:prstGeom prst="rect">
                <a:avLst/>
              </a:prstGeom>
              <a:solidFill>
                <a:srgbClr val="3366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100" dirty="0"/>
                  <a:t>sorted/filtered meta log</a:t>
                </a:r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4648185" y="3713166"/>
                <a:ext cx="1981824" cy="151891"/>
              </a:xfrm>
              <a:prstGeom prst="rect">
                <a:avLst/>
              </a:prstGeom>
              <a:solidFill>
                <a:srgbClr val="3366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100" dirty="0"/>
                  <a:t>sorted/filtered meta log</a:t>
                </a:r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4648185" y="4003957"/>
                <a:ext cx="1981824" cy="151891"/>
              </a:xfrm>
              <a:prstGeom prst="rect">
                <a:avLst/>
              </a:prstGeom>
              <a:solidFill>
                <a:srgbClr val="3366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100" dirty="0"/>
                  <a:t>sorted/filtered meta log</a:t>
                </a: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4648185" y="4294748"/>
                <a:ext cx="1981824" cy="152890"/>
              </a:xfrm>
              <a:prstGeom prst="rect">
                <a:avLst/>
              </a:prstGeom>
              <a:solidFill>
                <a:srgbClr val="3366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100" dirty="0"/>
                  <a:t>sorted/filtered meta log</a:t>
                </a: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4648185" y="4585539"/>
                <a:ext cx="1981824" cy="152890"/>
              </a:xfrm>
              <a:prstGeom prst="rect">
                <a:avLst/>
              </a:prstGeom>
              <a:solidFill>
                <a:srgbClr val="3366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100" dirty="0"/>
                  <a:t>sorted/filtered meta log</a:t>
                </a: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4648185" y="4876330"/>
                <a:ext cx="1981824" cy="152890"/>
              </a:xfrm>
              <a:prstGeom prst="rect">
                <a:avLst/>
              </a:prstGeom>
              <a:solidFill>
                <a:srgbClr val="3366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100" dirty="0"/>
                  <a:t>sorted/filtered meta log</a:t>
                </a:r>
              </a:p>
            </p:txBody>
          </p:sp>
        </p:grpSp>
        <p:grpSp>
          <p:nvGrpSpPr>
            <p:cNvPr id="8" name="Group 108"/>
            <p:cNvGrpSpPr>
              <a:grpSpLocks/>
            </p:cNvGrpSpPr>
            <p:nvPr/>
          </p:nvGrpSpPr>
          <p:grpSpPr bwMode="auto">
            <a:xfrm>
              <a:off x="2181728" y="1083784"/>
              <a:ext cx="740843" cy="5060472"/>
              <a:chOff x="1447332" y="1752336"/>
              <a:chExt cx="762943" cy="2895866"/>
            </a:xfrm>
          </p:grpSpPr>
          <p:cxnSp>
            <p:nvCxnSpPr>
              <p:cNvPr id="28" name="Straight Arrow Connector 27"/>
              <p:cNvCxnSpPr/>
              <p:nvPr/>
            </p:nvCxnSpPr>
            <p:spPr>
              <a:xfrm rot="5400000" flipH="1" flipV="1">
                <a:off x="1447467" y="2894739"/>
                <a:ext cx="1817" cy="209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/>
              <p:cNvCxnSpPr>
                <a:stCxn id="6" idx="3"/>
                <a:endCxn id="60" idx="1"/>
              </p:cNvCxnSpPr>
              <p:nvPr/>
            </p:nvCxnSpPr>
            <p:spPr>
              <a:xfrm flipV="1">
                <a:off x="1448375" y="1752040"/>
                <a:ext cx="761899" cy="130545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/>
              <p:cNvCxnSpPr>
                <a:stCxn id="6" idx="3"/>
                <a:endCxn id="59" idx="1"/>
              </p:cNvCxnSpPr>
              <p:nvPr/>
            </p:nvCxnSpPr>
            <p:spPr>
              <a:xfrm flipV="1">
                <a:off x="1448375" y="2015492"/>
                <a:ext cx="761899" cy="104199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/>
              <p:cNvCxnSpPr>
                <a:stCxn id="6" idx="3"/>
                <a:endCxn id="58" idx="1"/>
              </p:cNvCxnSpPr>
              <p:nvPr/>
            </p:nvCxnSpPr>
            <p:spPr>
              <a:xfrm flipV="1">
                <a:off x="1448375" y="2278036"/>
                <a:ext cx="761899" cy="77945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/>
              <p:cNvCxnSpPr>
                <a:stCxn id="6" idx="3"/>
                <a:endCxn id="57" idx="1"/>
              </p:cNvCxnSpPr>
              <p:nvPr/>
            </p:nvCxnSpPr>
            <p:spPr>
              <a:xfrm flipV="1">
                <a:off x="1448375" y="2542396"/>
                <a:ext cx="761899" cy="51509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Straight Arrow Connector 32"/>
              <p:cNvCxnSpPr>
                <a:stCxn id="6" idx="3"/>
                <a:endCxn id="56" idx="1"/>
              </p:cNvCxnSpPr>
              <p:nvPr/>
            </p:nvCxnSpPr>
            <p:spPr>
              <a:xfrm flipV="1">
                <a:off x="1448375" y="2804939"/>
                <a:ext cx="761899" cy="25255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Straight Arrow Connector 33"/>
              <p:cNvCxnSpPr>
                <a:stCxn id="6" idx="3"/>
                <a:endCxn id="55" idx="1"/>
              </p:cNvCxnSpPr>
              <p:nvPr/>
            </p:nvCxnSpPr>
            <p:spPr>
              <a:xfrm>
                <a:off x="1448375" y="3057490"/>
                <a:ext cx="761899" cy="1090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Straight Arrow Connector 34"/>
              <p:cNvCxnSpPr>
                <a:stCxn id="6" idx="3"/>
                <a:endCxn id="54" idx="1"/>
              </p:cNvCxnSpPr>
              <p:nvPr/>
            </p:nvCxnSpPr>
            <p:spPr>
              <a:xfrm>
                <a:off x="1448375" y="3057490"/>
                <a:ext cx="761899" cy="27435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/>
              <p:cNvCxnSpPr>
                <a:stCxn id="6" idx="3"/>
                <a:endCxn id="53" idx="1"/>
              </p:cNvCxnSpPr>
              <p:nvPr/>
            </p:nvCxnSpPr>
            <p:spPr>
              <a:xfrm>
                <a:off x="1448375" y="3057490"/>
                <a:ext cx="761899" cy="53780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/>
              <p:cNvCxnSpPr>
                <a:stCxn id="6" idx="3"/>
                <a:endCxn id="64" idx="1"/>
              </p:cNvCxnSpPr>
              <p:nvPr/>
            </p:nvCxnSpPr>
            <p:spPr>
              <a:xfrm>
                <a:off x="1448375" y="3057490"/>
                <a:ext cx="761899" cy="80034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/>
              <p:cNvCxnSpPr>
                <a:stCxn id="6" idx="3"/>
                <a:endCxn id="63" idx="1"/>
              </p:cNvCxnSpPr>
              <p:nvPr/>
            </p:nvCxnSpPr>
            <p:spPr>
              <a:xfrm>
                <a:off x="1448375" y="3057490"/>
                <a:ext cx="761899" cy="106470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Straight Arrow Connector 38"/>
              <p:cNvCxnSpPr>
                <a:stCxn id="6" idx="3"/>
                <a:endCxn id="62" idx="1"/>
              </p:cNvCxnSpPr>
              <p:nvPr/>
            </p:nvCxnSpPr>
            <p:spPr>
              <a:xfrm>
                <a:off x="1448375" y="3057490"/>
                <a:ext cx="761899" cy="132725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Straight Arrow Connector 39"/>
              <p:cNvCxnSpPr>
                <a:stCxn id="6" idx="3"/>
                <a:endCxn id="61" idx="1"/>
              </p:cNvCxnSpPr>
              <p:nvPr/>
            </p:nvCxnSpPr>
            <p:spPr>
              <a:xfrm>
                <a:off x="1448375" y="3057490"/>
                <a:ext cx="761899" cy="159070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0" name="Right Arrow 9"/>
            <p:cNvSpPr/>
            <p:nvPr/>
          </p:nvSpPr>
          <p:spPr>
            <a:xfrm>
              <a:off x="4179975" y="2681888"/>
              <a:ext cx="1184335" cy="1331918"/>
            </a:xfrm>
            <a:prstGeom prst="rightArrow">
              <a:avLst/>
            </a:prstGeom>
            <a:solidFill>
              <a:srgbClr val="3366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800"/>
            </a:p>
          </p:txBody>
        </p:sp>
        <p:sp>
          <p:nvSpPr>
            <p:cNvPr id="11" name="TextBox 490"/>
            <p:cNvSpPr txBox="1">
              <a:spLocks noChangeArrowheads="1"/>
            </p:cNvSpPr>
            <p:nvPr/>
          </p:nvSpPr>
          <p:spPr bwMode="auto">
            <a:xfrm>
              <a:off x="4129156" y="3145518"/>
              <a:ext cx="1149989" cy="369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bg1"/>
                  </a:solidFill>
                </a:rPr>
                <a:t>Sort and filter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806050" y="2948589"/>
              <a:ext cx="1258420" cy="531815"/>
            </a:xfrm>
            <a:prstGeom prst="rect">
              <a:avLst/>
            </a:prstGeom>
            <a:solidFill>
              <a:srgbClr val="3366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800" dirty="0"/>
                <a:t>Meta data log</a:t>
              </a:r>
            </a:p>
          </p:txBody>
        </p:sp>
        <p:cxnSp>
          <p:nvCxnSpPr>
            <p:cNvPr id="13" name="Straight Arrow Connector 12"/>
            <p:cNvCxnSpPr>
              <a:stCxn id="41" idx="3"/>
              <a:endCxn id="12" idx="1"/>
            </p:cNvCxnSpPr>
            <p:nvPr/>
          </p:nvCxnSpPr>
          <p:spPr>
            <a:xfrm>
              <a:off x="6696814" y="1072155"/>
              <a:ext cx="1109236" cy="214313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42" idx="3"/>
              <a:endCxn id="12" idx="1"/>
            </p:cNvCxnSpPr>
            <p:nvPr/>
          </p:nvCxnSpPr>
          <p:spPr>
            <a:xfrm>
              <a:off x="6696814" y="1556345"/>
              <a:ext cx="1109236" cy="165894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43" idx="3"/>
            </p:cNvCxnSpPr>
            <p:nvPr/>
          </p:nvCxnSpPr>
          <p:spPr>
            <a:xfrm>
              <a:off x="6696814" y="1996085"/>
              <a:ext cx="1109236" cy="123825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44" idx="3"/>
              <a:endCxn id="12" idx="1"/>
            </p:cNvCxnSpPr>
            <p:nvPr/>
          </p:nvCxnSpPr>
          <p:spPr>
            <a:xfrm>
              <a:off x="6696814" y="2458049"/>
              <a:ext cx="1109236" cy="75724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45" idx="3"/>
              <a:endCxn id="12" idx="1"/>
            </p:cNvCxnSpPr>
            <p:nvPr/>
          </p:nvCxnSpPr>
          <p:spPr>
            <a:xfrm>
              <a:off x="6696814" y="2920014"/>
              <a:ext cx="1109236" cy="2952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46" idx="3"/>
              <a:endCxn id="12" idx="1"/>
            </p:cNvCxnSpPr>
            <p:nvPr/>
          </p:nvCxnSpPr>
          <p:spPr>
            <a:xfrm flipV="1">
              <a:off x="6696814" y="3215290"/>
              <a:ext cx="1109236" cy="1682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47" idx="3"/>
              <a:endCxn id="12" idx="1"/>
            </p:cNvCxnSpPr>
            <p:nvPr/>
          </p:nvCxnSpPr>
          <p:spPr>
            <a:xfrm flipV="1">
              <a:off x="6696814" y="3215290"/>
              <a:ext cx="1109236" cy="6302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48" idx="3"/>
              <a:endCxn id="12" idx="1"/>
            </p:cNvCxnSpPr>
            <p:nvPr/>
          </p:nvCxnSpPr>
          <p:spPr>
            <a:xfrm flipV="1">
              <a:off x="6696814" y="3215290"/>
              <a:ext cx="1109236" cy="109220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49" idx="3"/>
              <a:endCxn id="12" idx="1"/>
            </p:cNvCxnSpPr>
            <p:nvPr/>
          </p:nvCxnSpPr>
          <p:spPr>
            <a:xfrm flipV="1">
              <a:off x="6696814" y="3215290"/>
              <a:ext cx="1109236" cy="155416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50" idx="3"/>
              <a:endCxn id="12" idx="1"/>
            </p:cNvCxnSpPr>
            <p:nvPr/>
          </p:nvCxnSpPr>
          <p:spPr>
            <a:xfrm flipV="1">
              <a:off x="6696814" y="3215290"/>
              <a:ext cx="1109236" cy="201613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51" idx="3"/>
              <a:endCxn id="12" idx="1"/>
            </p:cNvCxnSpPr>
            <p:nvPr/>
          </p:nvCxnSpPr>
          <p:spPr>
            <a:xfrm flipV="1">
              <a:off x="6696814" y="3215290"/>
              <a:ext cx="1109236" cy="247968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52" idx="3"/>
              <a:endCxn id="12" idx="1"/>
            </p:cNvCxnSpPr>
            <p:nvPr/>
          </p:nvCxnSpPr>
          <p:spPr>
            <a:xfrm flipV="1">
              <a:off x="6696814" y="3215290"/>
              <a:ext cx="1109236" cy="294165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TextBox 504"/>
            <p:cNvSpPr txBox="1">
              <a:spLocks noChangeArrowheads="1"/>
            </p:cNvSpPr>
            <p:nvPr/>
          </p:nvSpPr>
          <p:spPr bwMode="auto">
            <a:xfrm>
              <a:off x="1143000" y="381589"/>
              <a:ext cx="2325559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US" sz="2800" b="1"/>
                <a:t>Partition/map</a:t>
              </a:r>
            </a:p>
            <a:p>
              <a:endParaRPr lang="en-US" sz="800"/>
            </a:p>
          </p:txBody>
        </p:sp>
        <p:sp>
          <p:nvSpPr>
            <p:cNvPr id="26" name="TextBox 505"/>
            <p:cNvSpPr txBox="1">
              <a:spLocks noChangeArrowheads="1"/>
            </p:cNvSpPr>
            <p:nvPr/>
          </p:nvSpPr>
          <p:spPr bwMode="auto">
            <a:xfrm>
              <a:off x="6844428" y="514750"/>
              <a:ext cx="1308971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/>
                <a:t>Merge</a:t>
              </a:r>
            </a:p>
            <a:p>
              <a:endParaRPr lang="en-US" sz="800"/>
            </a:p>
          </p:txBody>
        </p:sp>
        <p:sp>
          <p:nvSpPr>
            <p:cNvPr id="27" name="TextBox 506"/>
            <p:cNvSpPr txBox="1">
              <a:spLocks noChangeArrowheads="1"/>
            </p:cNvSpPr>
            <p:nvPr/>
          </p:nvSpPr>
          <p:spPr bwMode="auto">
            <a:xfrm>
              <a:off x="4005688" y="401044"/>
              <a:ext cx="14478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800" b="1"/>
                <a:t>Reduce</a:t>
              </a:r>
            </a:p>
            <a:p>
              <a:pPr algn="ctr"/>
              <a:endParaRPr lang="en-US" sz="800"/>
            </a:p>
          </p:txBody>
        </p:sp>
      </p:grpSp>
    </p:spTree>
    <p:extLst>
      <p:ext uri="{BB962C8B-B14F-4D97-AF65-F5344CB8AC3E}">
        <p14:creationId xmlns="" xmlns:p14="http://schemas.microsoft.com/office/powerpoint/2010/main" val="25252853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RecoverPoint GEN4 data protection appliances, 8192MB of RAM, 2 quad core CPU , </a:t>
            </a:r>
            <a:r>
              <a:rPr lang="en-US" sz="2400" dirty="0" err="1" smtClean="0">
                <a:solidFill>
                  <a:schemeClr val="tx1"/>
                </a:solidFill>
              </a:rPr>
              <a:t>QLogic</a:t>
            </a:r>
            <a:r>
              <a:rPr lang="en-US" sz="2400" dirty="0" smtClean="0">
                <a:solidFill>
                  <a:schemeClr val="tx1"/>
                </a:solidFill>
              </a:rPr>
              <a:t> QLE2564 quad-port PCIe-to-8Gbps </a:t>
            </a:r>
            <a:r>
              <a:rPr lang="en-US" sz="2400" dirty="0" err="1" smtClean="0">
                <a:solidFill>
                  <a:schemeClr val="tx1"/>
                </a:solidFill>
              </a:rPr>
              <a:t>Fibre</a:t>
            </a:r>
            <a:r>
              <a:rPr lang="en-US" sz="2400" dirty="0" smtClean="0">
                <a:solidFill>
                  <a:schemeClr val="tx1"/>
                </a:solidFill>
              </a:rPr>
              <a:t> Channel Adapter. </a:t>
            </a:r>
          </a:p>
          <a:p>
            <a:r>
              <a:rPr lang="en-US" sz="2400" dirty="0" err="1" smtClean="0">
                <a:solidFill>
                  <a:schemeClr val="tx1"/>
                </a:solidFill>
              </a:rPr>
              <a:t>CLARiiON</a:t>
            </a:r>
            <a:r>
              <a:rPr lang="en-US" sz="2400" dirty="0" smtClean="0">
                <a:solidFill>
                  <a:schemeClr val="tx1"/>
                </a:solidFill>
              </a:rPr>
              <a:t> CX4-480 storage array , 30 </a:t>
            </a:r>
            <a:r>
              <a:rPr lang="en-US" sz="2400" dirty="0" err="1" smtClean="0">
                <a:solidFill>
                  <a:schemeClr val="tx1"/>
                </a:solidFill>
              </a:rPr>
              <a:t>Fibre</a:t>
            </a:r>
            <a:r>
              <a:rPr lang="en-US" sz="2400" dirty="0" smtClean="0">
                <a:solidFill>
                  <a:schemeClr val="tx1"/>
                </a:solidFill>
              </a:rPr>
              <a:t> Channel attached disks, 6 separate RAID5, 4+1 RAID groups. 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1 consistency group replicating 12 volume on 4 separate RAID5 4+1 groups, 3 volumes per raid group.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The journal was striped over </a:t>
            </a:r>
            <a:r>
              <a:rPr lang="en-US" sz="2400" dirty="0" err="1" smtClean="0">
                <a:solidFill>
                  <a:schemeClr val="tx1"/>
                </a:solidFill>
              </a:rPr>
              <a:t>over</a:t>
            </a:r>
            <a:r>
              <a:rPr lang="en-US" sz="2400" dirty="0" smtClean="0">
                <a:solidFill>
                  <a:schemeClr val="tx1"/>
                </a:solidFill>
              </a:rPr>
              <a:t> two separate RAID groups.</a:t>
            </a:r>
          </a:p>
        </p:txBody>
      </p:sp>
    </p:spTree>
    <p:extLst>
      <p:ext uri="{BB962C8B-B14F-4D97-AF65-F5344CB8AC3E}">
        <p14:creationId xmlns:p14="http://schemas.microsoft.com/office/powerpoint/2010/main" xmlns="" val="5055822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Motivation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Background on RecoverPoint replication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Virtual Image access algorithm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Performance analysis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Q&amp;A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975955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Customer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We collected data from over 500 customer applications from 20 different customers from multiple industries.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The data was collected only for replicated applications, and includes write statistics at per second granularity.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We also included special graphs for the 5 top performance applications.</a:t>
            </a:r>
          </a:p>
        </p:txBody>
      </p:sp>
    </p:spTree>
    <p:extLst>
      <p:ext uri="{BB962C8B-B14F-4D97-AF65-F5344CB8AC3E}">
        <p14:creationId xmlns:p14="http://schemas.microsoft.com/office/powerpoint/2010/main" xmlns="" val="5055822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0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8458200" cy="1354217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19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19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28913" y="2008943"/>
            <a:ext cx="6048376" cy="677108"/>
          </a:xfrm>
        </p:spPr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="" xmlns:p14="http://schemas.microsoft.com/office/powerpoint/2010/main" val="25252853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for any point in time recovery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</a:rPr>
              <a:t>Fine granular restore of single object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Binary search for a good version of an object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DR testing of point in time of the storage.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55822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28913" y="1331834"/>
            <a:ext cx="6048376" cy="1354217"/>
          </a:xfrm>
        </p:spPr>
        <p:txBody>
          <a:bodyPr/>
          <a:lstStyle/>
          <a:p>
            <a:r>
              <a:rPr lang="en-US" dirty="0" smtClean="0"/>
              <a:t>RecoverPoint Architecture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="" xmlns:p14="http://schemas.microsoft.com/office/powerpoint/2010/main" val="25252853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5134" y="1066800"/>
            <a:ext cx="8243889" cy="677108"/>
          </a:xfrm>
        </p:spPr>
        <p:txBody>
          <a:bodyPr/>
          <a:lstStyle/>
          <a:p>
            <a:pPr algn="ctr"/>
            <a:r>
              <a:rPr lang="en-US" dirty="0" smtClean="0"/>
              <a:t>Basic deployment</a:t>
            </a:r>
            <a:endParaRPr lang="en-US" dirty="0"/>
          </a:p>
        </p:txBody>
      </p:sp>
      <p:grpSp>
        <p:nvGrpSpPr>
          <p:cNvPr id="3" name="Group 3"/>
          <p:cNvGrpSpPr/>
          <p:nvPr/>
        </p:nvGrpSpPr>
        <p:grpSpPr>
          <a:xfrm>
            <a:off x="751111" y="1752600"/>
            <a:ext cx="7852243" cy="4081023"/>
            <a:chOff x="926255" y="2819038"/>
            <a:chExt cx="6665764" cy="2200038"/>
          </a:xfrm>
        </p:grpSpPr>
        <p:cxnSp>
          <p:nvCxnSpPr>
            <p:cNvPr id="5" name="Straight Connector 4"/>
            <p:cNvCxnSpPr>
              <a:endCxn id="45" idx="2"/>
            </p:cNvCxnSpPr>
            <p:nvPr/>
          </p:nvCxnSpPr>
          <p:spPr bwMode="auto">
            <a:xfrm flipH="1">
              <a:off x="6746689" y="3440962"/>
              <a:ext cx="162911" cy="468368"/>
            </a:xfrm>
            <a:prstGeom prst="line">
              <a:avLst/>
            </a:prstGeom>
            <a:ln w="190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>
              <a:endCxn id="45" idx="2"/>
            </p:cNvCxnSpPr>
            <p:nvPr/>
          </p:nvCxnSpPr>
          <p:spPr bwMode="auto">
            <a:xfrm>
              <a:off x="6565676" y="3440962"/>
              <a:ext cx="181012" cy="468368"/>
            </a:xfrm>
            <a:prstGeom prst="line">
              <a:avLst/>
            </a:prstGeom>
            <a:ln w="190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AutoShape 153"/>
            <p:cNvSpPr>
              <a:spLocks noChangeArrowheads="1"/>
            </p:cNvSpPr>
            <p:nvPr/>
          </p:nvSpPr>
          <p:spPr bwMode="gray">
            <a:xfrm>
              <a:off x="1389819" y="2819038"/>
              <a:ext cx="424511" cy="99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00"/>
                  </a:solidFill>
                  <a:latin typeface="MetaMediumLF-Roman" charset="0"/>
                </a:rPr>
                <a:t>Servers</a:t>
              </a:r>
            </a:p>
          </p:txBody>
        </p:sp>
        <p:sp>
          <p:nvSpPr>
            <p:cNvPr id="9" name="AutoShape 153"/>
            <p:cNvSpPr>
              <a:spLocks noChangeArrowheads="1"/>
            </p:cNvSpPr>
            <p:nvPr/>
          </p:nvSpPr>
          <p:spPr bwMode="gray">
            <a:xfrm>
              <a:off x="6607958" y="2821532"/>
              <a:ext cx="424511" cy="99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00"/>
                  </a:solidFill>
                  <a:latin typeface="MetaMediumLF-Roman" charset="0"/>
                </a:rPr>
                <a:t>Servers</a:t>
              </a:r>
            </a:p>
          </p:txBody>
        </p:sp>
        <p:pic>
          <p:nvPicPr>
            <p:cNvPr id="10" name="Picture 78" descr="server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926255" y="3004608"/>
              <a:ext cx="294226" cy="435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78" descr="server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1270400" y="3004608"/>
              <a:ext cx="294226" cy="435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78" descr="server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1614542" y="3004608"/>
              <a:ext cx="294226" cy="435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78" descr="server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1939774" y="3004608"/>
              <a:ext cx="294226" cy="435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78" descr="server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6151676" y="3004608"/>
              <a:ext cx="294226" cy="435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78" descr="server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6495818" y="3004608"/>
              <a:ext cx="294226" cy="435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78" descr="server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6839963" y="3004608"/>
              <a:ext cx="294226" cy="435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78" descr="server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7165195" y="3004608"/>
              <a:ext cx="294226" cy="435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" name="Line 48"/>
            <p:cNvSpPr>
              <a:spLocks noChangeShapeType="1"/>
            </p:cNvSpPr>
            <p:nvPr/>
          </p:nvSpPr>
          <p:spPr bwMode="gray">
            <a:xfrm>
              <a:off x="1595265" y="3815671"/>
              <a:ext cx="4935967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9" name="Line 49"/>
            <p:cNvSpPr>
              <a:spLocks noChangeShapeType="1"/>
            </p:cNvSpPr>
            <p:nvPr/>
          </p:nvSpPr>
          <p:spPr bwMode="gray">
            <a:xfrm>
              <a:off x="1595265" y="3850219"/>
              <a:ext cx="4935967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pic>
          <p:nvPicPr>
            <p:cNvPr id="20" name="Picture 79" descr="clouds_111-161-21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574648" y="3594967"/>
              <a:ext cx="1266799" cy="4759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" name="Text Box 41"/>
            <p:cNvSpPr txBox="1">
              <a:spLocks noChangeArrowheads="1"/>
            </p:cNvSpPr>
            <p:nvPr/>
          </p:nvSpPr>
          <p:spPr bwMode="gray">
            <a:xfrm>
              <a:off x="3943983" y="3841584"/>
              <a:ext cx="39818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9pPr>
            </a:lstStyle>
            <a:p>
              <a:pPr algn="ctr" eaLnBrk="1" hangingPunct="1"/>
              <a:r>
                <a:rPr lang="en-US" sz="900" dirty="0" smtClean="0">
                  <a:latin typeface="MetaMediumLF-Roman" charset="0"/>
                  <a:cs typeface="Arial Unicode MS" charset="0"/>
                </a:rPr>
                <a:t>FC/WAN</a:t>
              </a:r>
              <a:endParaRPr lang="en-US" sz="900" dirty="0">
                <a:latin typeface="MetaMediumLF-Roman" charset="0"/>
                <a:cs typeface="Arial Unicode MS" charset="0"/>
              </a:endParaRPr>
            </a:p>
          </p:txBody>
        </p:sp>
        <p:cxnSp>
          <p:nvCxnSpPr>
            <p:cNvPr id="22" name="Straight Connector 21"/>
            <p:cNvCxnSpPr>
              <a:endCxn id="31" idx="2"/>
            </p:cNvCxnSpPr>
            <p:nvPr/>
          </p:nvCxnSpPr>
          <p:spPr bwMode="auto">
            <a:xfrm flipH="1">
              <a:off x="1544848" y="3440962"/>
              <a:ext cx="486471" cy="468368"/>
            </a:xfrm>
            <a:prstGeom prst="line">
              <a:avLst/>
            </a:prstGeom>
            <a:ln w="190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endCxn id="31" idx="2"/>
            </p:cNvCxnSpPr>
            <p:nvPr/>
          </p:nvCxnSpPr>
          <p:spPr bwMode="auto">
            <a:xfrm flipH="1">
              <a:off x="1544848" y="3440962"/>
              <a:ext cx="160649" cy="468368"/>
            </a:xfrm>
            <a:prstGeom prst="line">
              <a:avLst/>
            </a:prstGeom>
            <a:ln w="190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34" idx="0"/>
              <a:endCxn id="32" idx="2"/>
            </p:cNvCxnSpPr>
            <p:nvPr/>
          </p:nvCxnSpPr>
          <p:spPr bwMode="auto">
            <a:xfrm rot="5400000" flipH="1" flipV="1">
              <a:off x="1280117" y="3977211"/>
              <a:ext cx="260206" cy="278306"/>
            </a:xfrm>
            <a:prstGeom prst="line">
              <a:avLst/>
            </a:prstGeom>
            <a:ln w="190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endCxn id="32" idx="2"/>
            </p:cNvCxnSpPr>
            <p:nvPr/>
          </p:nvCxnSpPr>
          <p:spPr bwMode="auto">
            <a:xfrm rot="16200000" flipV="1">
              <a:off x="1635354" y="3900279"/>
              <a:ext cx="260206" cy="432167"/>
            </a:xfrm>
            <a:prstGeom prst="line">
              <a:avLst/>
            </a:prstGeom>
            <a:ln w="190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 Box 35"/>
            <p:cNvSpPr txBox="1">
              <a:spLocks noChangeArrowheads="1"/>
            </p:cNvSpPr>
            <p:nvPr/>
          </p:nvSpPr>
          <p:spPr bwMode="gray">
            <a:xfrm>
              <a:off x="2624329" y="3919829"/>
              <a:ext cx="615076" cy="89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9pPr>
            </a:lstStyle>
            <a:p>
              <a:pPr algn="ctr" eaLnBrk="1" hangingPunct="1">
                <a:lnSpc>
                  <a:spcPts val="1400"/>
                </a:lnSpc>
              </a:pPr>
              <a:r>
                <a:rPr lang="en-US" sz="1000" dirty="0" err="1">
                  <a:solidFill>
                    <a:schemeClr val="tx2"/>
                  </a:solidFill>
                  <a:latin typeface="MetaMediumLF-Roman" charset="0"/>
                  <a:ea typeface="PMingLiU" charset="0"/>
                  <a:cs typeface="PMingLiU" charset="0"/>
                </a:rPr>
                <a:t>RecoverPoint</a:t>
              </a:r>
              <a:endParaRPr lang="en-US" sz="1000" dirty="0">
                <a:solidFill>
                  <a:schemeClr val="tx2"/>
                </a:solidFill>
                <a:latin typeface="MetaMediumLF-Roman" charset="0"/>
                <a:ea typeface="PMingLiU" charset="0"/>
                <a:cs typeface="PMingLiU" charset="0"/>
              </a:endParaRPr>
            </a:p>
          </p:txBody>
        </p:sp>
        <p:sp>
          <p:nvSpPr>
            <p:cNvPr id="27" name="Rectangle 228"/>
            <p:cNvSpPr>
              <a:spLocks noChangeArrowheads="1"/>
            </p:cNvSpPr>
            <p:nvPr/>
          </p:nvSpPr>
          <p:spPr bwMode="gray">
            <a:xfrm>
              <a:off x="1197273" y="4728717"/>
              <a:ext cx="911185" cy="967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1200" dirty="0">
                  <a:solidFill>
                    <a:srgbClr val="000000"/>
                  </a:solidFill>
                  <a:latin typeface="MetaMediumLF-Roman" charset="0"/>
                </a:rPr>
                <a:t>Production</a:t>
              </a:r>
              <a:r>
                <a:rPr lang="en-US" sz="700" dirty="0">
                  <a:latin typeface="MetaMediumLF-Roman" charset="0"/>
                  <a:ea typeface="PMingLiU" charset="0"/>
                  <a:cs typeface="PMingLiU" charset="0"/>
                </a:rPr>
                <a:t> </a:t>
              </a:r>
              <a:r>
                <a:rPr lang="en-US" sz="1200" dirty="0">
                  <a:solidFill>
                    <a:srgbClr val="000000"/>
                  </a:solidFill>
                  <a:latin typeface="MetaMediumLF-Roman" charset="0"/>
                </a:rPr>
                <a:t>LUNs</a:t>
              </a:r>
            </a:p>
          </p:txBody>
        </p:sp>
        <p:cxnSp>
          <p:nvCxnSpPr>
            <p:cNvPr id="28" name="Straight Connector 27"/>
            <p:cNvCxnSpPr>
              <a:endCxn id="31" idx="2"/>
            </p:cNvCxnSpPr>
            <p:nvPr/>
          </p:nvCxnSpPr>
          <p:spPr bwMode="auto">
            <a:xfrm>
              <a:off x="1017651" y="3440962"/>
              <a:ext cx="527197" cy="468368"/>
            </a:xfrm>
            <a:prstGeom prst="line">
              <a:avLst/>
            </a:prstGeom>
            <a:ln w="190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endCxn id="31" idx="2"/>
            </p:cNvCxnSpPr>
            <p:nvPr/>
          </p:nvCxnSpPr>
          <p:spPr bwMode="auto">
            <a:xfrm>
              <a:off x="1361574" y="3440962"/>
              <a:ext cx="183274" cy="468368"/>
            </a:xfrm>
            <a:prstGeom prst="line">
              <a:avLst/>
            </a:prstGeom>
            <a:ln w="190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0" name="Picture 79" descr="clouds_111-161-21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961866" y="3594967"/>
              <a:ext cx="1266799" cy="4759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" name="Text Box 41"/>
            <p:cNvSpPr txBox="1">
              <a:spLocks noChangeArrowheads="1"/>
            </p:cNvSpPr>
            <p:nvPr/>
          </p:nvSpPr>
          <p:spPr bwMode="gray">
            <a:xfrm>
              <a:off x="1398810" y="3712215"/>
              <a:ext cx="291659" cy="197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9pPr>
            </a:lstStyle>
            <a:p>
              <a:pPr algn="ctr" eaLnBrk="1" hangingPunct="1"/>
              <a:r>
                <a:rPr lang="en-US" sz="900">
                  <a:latin typeface="MetaMediumLF-Roman" charset="0"/>
                  <a:cs typeface="Arial Unicode MS" charset="0"/>
                </a:rPr>
                <a:t>SAN</a:t>
              </a:r>
            </a:p>
          </p:txBody>
        </p:sp>
        <p:pic>
          <p:nvPicPr>
            <p:cNvPr id="32" name="Picture 384" descr="switch2.pn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1179" y="3892285"/>
              <a:ext cx="517347" cy="94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" name="Picture 385" descr="RecoverPoint-gen4-96dpi.png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8355" y="3760997"/>
              <a:ext cx="987024" cy="1438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" name="Picture 386" descr="disc EMC.png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3397" y="4245825"/>
              <a:ext cx="533882" cy="472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" name="Text Box 35"/>
            <p:cNvSpPr txBox="1">
              <a:spLocks noChangeArrowheads="1"/>
            </p:cNvSpPr>
            <p:nvPr/>
          </p:nvSpPr>
          <p:spPr bwMode="gray">
            <a:xfrm>
              <a:off x="5177302" y="3919829"/>
              <a:ext cx="615076" cy="89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9pPr>
            </a:lstStyle>
            <a:p>
              <a:pPr algn="ctr" eaLnBrk="1" hangingPunct="1">
                <a:lnSpc>
                  <a:spcPts val="1400"/>
                </a:lnSpc>
              </a:pPr>
              <a:r>
                <a:rPr lang="en-US" sz="1000" dirty="0" err="1">
                  <a:solidFill>
                    <a:schemeClr val="tx2"/>
                  </a:solidFill>
                  <a:latin typeface="MetaMediumLF-Roman" charset="0"/>
                  <a:ea typeface="PMingLiU" charset="0"/>
                  <a:cs typeface="PMingLiU" charset="0"/>
                </a:rPr>
                <a:t>RecoverPoint</a:t>
              </a:r>
              <a:endParaRPr lang="en-US" sz="1000" dirty="0">
                <a:solidFill>
                  <a:schemeClr val="tx2"/>
                </a:solidFill>
                <a:latin typeface="MetaMediumLF-Roman" charset="0"/>
                <a:ea typeface="PMingLiU" charset="0"/>
                <a:cs typeface="PMingLiU" charset="0"/>
              </a:endParaRPr>
            </a:p>
          </p:txBody>
        </p:sp>
        <p:pic>
          <p:nvPicPr>
            <p:cNvPr id="36" name="Picture 388" descr="RecoverPoint-gen4-96dpi.png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1327" y="3760997"/>
              <a:ext cx="987024" cy="1438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37" name="Straight Connector 36"/>
            <p:cNvCxnSpPr>
              <a:endCxn id="45" idx="2"/>
            </p:cNvCxnSpPr>
            <p:nvPr/>
          </p:nvCxnSpPr>
          <p:spPr bwMode="auto">
            <a:xfrm flipH="1">
              <a:off x="6746689" y="3440962"/>
              <a:ext cx="488733" cy="468368"/>
            </a:xfrm>
            <a:prstGeom prst="line">
              <a:avLst/>
            </a:prstGeom>
            <a:ln w="190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endCxn id="45" idx="2"/>
            </p:cNvCxnSpPr>
            <p:nvPr/>
          </p:nvCxnSpPr>
          <p:spPr bwMode="auto">
            <a:xfrm>
              <a:off x="6221753" y="3440962"/>
              <a:ext cx="524936" cy="468368"/>
            </a:xfrm>
            <a:prstGeom prst="line">
              <a:avLst/>
            </a:prstGeom>
            <a:ln w="190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 bwMode="auto">
            <a:xfrm rot="16200000" flipV="1">
              <a:off x="6985397" y="3767915"/>
              <a:ext cx="314510" cy="642593"/>
            </a:xfrm>
            <a:prstGeom prst="line">
              <a:avLst/>
            </a:prstGeom>
            <a:ln w="190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47" idx="0"/>
              <a:endCxn id="46" idx="2"/>
            </p:cNvCxnSpPr>
            <p:nvPr/>
          </p:nvCxnSpPr>
          <p:spPr bwMode="auto">
            <a:xfrm rot="5400000" flipH="1" flipV="1">
              <a:off x="6345068" y="3767914"/>
              <a:ext cx="262468" cy="699159"/>
            </a:xfrm>
            <a:prstGeom prst="line">
              <a:avLst/>
            </a:prstGeom>
            <a:ln w="190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endCxn id="46" idx="2"/>
            </p:cNvCxnSpPr>
            <p:nvPr/>
          </p:nvCxnSpPr>
          <p:spPr bwMode="auto">
            <a:xfrm rot="5400000" flipH="1" flipV="1">
              <a:off x="6692385" y="4115231"/>
              <a:ext cx="262468" cy="4525"/>
            </a:xfrm>
            <a:prstGeom prst="line">
              <a:avLst/>
            </a:prstGeom>
            <a:ln w="190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 Box 34"/>
            <p:cNvSpPr txBox="1">
              <a:spLocks noChangeArrowheads="1"/>
            </p:cNvSpPr>
            <p:nvPr/>
          </p:nvSpPr>
          <p:spPr bwMode="gray">
            <a:xfrm>
              <a:off x="6704637" y="4728717"/>
              <a:ext cx="870903" cy="2903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9pPr>
            </a:lstStyle>
            <a:p>
              <a:pPr algn="ctr" eaLnBrk="1" hangingPunct="1">
                <a:lnSpc>
                  <a:spcPts val="1400"/>
                </a:lnSpc>
              </a:pPr>
              <a:r>
                <a:rPr lang="en-US" sz="1200" dirty="0">
                  <a:solidFill>
                    <a:srgbClr val="000000"/>
                  </a:solidFill>
                  <a:latin typeface="MetaMediumLF-Roman" charset="0"/>
                  <a:ea typeface="+mn-ea"/>
                  <a:cs typeface="+mn-cs"/>
                </a:rPr>
                <a:t>Disaster recovery replicas </a:t>
              </a:r>
            </a:p>
          </p:txBody>
        </p:sp>
        <p:sp>
          <p:nvSpPr>
            <p:cNvPr id="43" name="Rectangle 228"/>
            <p:cNvSpPr>
              <a:spLocks noChangeArrowheads="1"/>
            </p:cNvSpPr>
            <p:nvPr/>
          </p:nvSpPr>
          <p:spPr bwMode="gray">
            <a:xfrm>
              <a:off x="5888909" y="4728717"/>
              <a:ext cx="475025" cy="2903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1200" dirty="0">
                  <a:solidFill>
                    <a:srgbClr val="000000"/>
                  </a:solidFill>
                  <a:latin typeface="MetaMediumLF-Roman" charset="0"/>
                </a:rPr>
                <a:t>Disaster</a:t>
              </a:r>
              <a:br>
                <a:rPr lang="en-US" sz="1200" dirty="0">
                  <a:solidFill>
                    <a:srgbClr val="000000"/>
                  </a:solidFill>
                  <a:latin typeface="MetaMediumLF-Roman" charset="0"/>
                </a:rPr>
              </a:br>
              <a:r>
                <a:rPr lang="en-US" sz="1200" dirty="0">
                  <a:solidFill>
                    <a:srgbClr val="000000"/>
                  </a:solidFill>
                  <a:latin typeface="MetaMediumLF-Roman" charset="0"/>
                </a:rPr>
                <a:t>recovery</a:t>
              </a:r>
              <a:br>
                <a:rPr lang="en-US" sz="1200" dirty="0">
                  <a:solidFill>
                    <a:srgbClr val="000000"/>
                  </a:solidFill>
                  <a:latin typeface="MetaMediumLF-Roman" charset="0"/>
                </a:rPr>
              </a:br>
              <a:r>
                <a:rPr lang="en-US" sz="1200" dirty="0">
                  <a:solidFill>
                    <a:srgbClr val="000000"/>
                  </a:solidFill>
                  <a:latin typeface="MetaMediumLF-Roman" charset="0"/>
                </a:rPr>
                <a:t>journal</a:t>
              </a:r>
            </a:p>
          </p:txBody>
        </p:sp>
        <p:pic>
          <p:nvPicPr>
            <p:cNvPr id="44" name="Picture 79" descr="clouds_111-161-21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6187262" y="3594967"/>
              <a:ext cx="1266799" cy="4759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5" name="Text Box 41"/>
            <p:cNvSpPr txBox="1">
              <a:spLocks noChangeArrowheads="1"/>
            </p:cNvSpPr>
            <p:nvPr/>
          </p:nvSpPr>
          <p:spPr bwMode="gray">
            <a:xfrm>
              <a:off x="6601786" y="3712215"/>
              <a:ext cx="291659" cy="197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9pPr>
            </a:lstStyle>
            <a:p>
              <a:pPr algn="ctr" eaLnBrk="1" hangingPunct="1"/>
              <a:r>
                <a:rPr lang="en-US" sz="900">
                  <a:latin typeface="MetaMediumLF-Roman" charset="0"/>
                  <a:cs typeface="Arial Unicode MS" charset="0"/>
                </a:rPr>
                <a:t>SAN</a:t>
              </a:r>
            </a:p>
          </p:txBody>
        </p:sp>
        <p:pic>
          <p:nvPicPr>
            <p:cNvPr id="46" name="Picture 398" descr="switch2.pn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67615" y="3892285"/>
              <a:ext cx="517347" cy="94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7" name="Picture 399" descr="disc CDP.png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59823" y="4249780"/>
              <a:ext cx="533194" cy="4349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9" name="Text Box 30"/>
            <p:cNvSpPr txBox="1">
              <a:spLocks noChangeArrowheads="1"/>
            </p:cNvSpPr>
            <p:nvPr/>
          </p:nvSpPr>
          <p:spPr bwMode="gray">
            <a:xfrm>
              <a:off x="7336130" y="4418831"/>
              <a:ext cx="255889" cy="2424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9pPr>
            </a:lstStyle>
            <a:p>
              <a:pPr algn="ctr" eaLnBrk="1" hangingPunct="1">
                <a:lnSpc>
                  <a:spcPts val="1400"/>
                </a:lnSpc>
              </a:pPr>
              <a:r>
                <a:rPr lang="en-US" sz="800">
                  <a:solidFill>
                    <a:schemeClr val="bg1"/>
                  </a:solidFill>
                  <a:latin typeface="MetaMediumLF-Roman" charset="0"/>
                  <a:ea typeface="PMingLiU" charset="0"/>
                  <a:cs typeface="PMingLiU" charset="0"/>
                </a:rPr>
                <a:t>LUN</a:t>
              </a:r>
            </a:p>
          </p:txBody>
        </p:sp>
        <p:sp>
          <p:nvSpPr>
            <p:cNvPr id="51" name="Text Box 30"/>
            <p:cNvSpPr txBox="1">
              <a:spLocks noChangeArrowheads="1"/>
            </p:cNvSpPr>
            <p:nvPr/>
          </p:nvSpPr>
          <p:spPr bwMode="gray">
            <a:xfrm>
              <a:off x="6692884" y="4418831"/>
              <a:ext cx="255889" cy="2424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9pPr>
            </a:lstStyle>
            <a:p>
              <a:pPr algn="ctr" eaLnBrk="1" hangingPunct="1">
                <a:lnSpc>
                  <a:spcPts val="1400"/>
                </a:lnSpc>
              </a:pPr>
              <a:r>
                <a:rPr lang="en-US" sz="800">
                  <a:solidFill>
                    <a:schemeClr val="bg1"/>
                  </a:solidFill>
                  <a:latin typeface="MetaMediumLF-Roman" charset="0"/>
                  <a:ea typeface="PMingLiU" charset="0"/>
                  <a:cs typeface="PMingLiU" charset="0"/>
                </a:rPr>
                <a:t>LUN</a:t>
              </a:r>
            </a:p>
          </p:txBody>
        </p:sp>
        <p:sp>
          <p:nvSpPr>
            <p:cNvPr id="53" name="Text Box 30"/>
            <p:cNvSpPr txBox="1">
              <a:spLocks noChangeArrowheads="1"/>
            </p:cNvSpPr>
            <p:nvPr/>
          </p:nvSpPr>
          <p:spPr bwMode="gray">
            <a:xfrm>
              <a:off x="1905039" y="4414879"/>
              <a:ext cx="255889" cy="2424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9pPr>
            </a:lstStyle>
            <a:p>
              <a:pPr algn="ctr" eaLnBrk="1" hangingPunct="1">
                <a:lnSpc>
                  <a:spcPts val="1400"/>
                </a:lnSpc>
              </a:pPr>
              <a:r>
                <a:rPr lang="en-US" sz="800" dirty="0">
                  <a:solidFill>
                    <a:schemeClr val="bg1"/>
                  </a:solidFill>
                  <a:latin typeface="MetaMediumLF-Roman" charset="0"/>
                  <a:ea typeface="PMingLiU" charset="0"/>
                  <a:cs typeface="PMingLiU" charset="0"/>
                </a:rPr>
                <a:t>LUN</a:t>
              </a:r>
            </a:p>
          </p:txBody>
        </p:sp>
      </p:grpSp>
      <p:pic>
        <p:nvPicPr>
          <p:cNvPr id="54" name="Picture 386" descr="disc EMC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5208" y="4371954"/>
            <a:ext cx="628911" cy="876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386" descr="disc EMC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9057" y="4399258"/>
            <a:ext cx="628911" cy="876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" name="Picture 386" descr="disc EMC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8032" y="4396996"/>
            <a:ext cx="628911" cy="876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9146477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Splitter 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648200" y="1447800"/>
            <a:ext cx="4129089" cy="44958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3" name="Content Placeholder 3"/>
          <p:cNvSpPr txBox="1">
            <a:spLocks/>
          </p:cNvSpPr>
          <p:nvPr/>
        </p:nvSpPr>
        <p:spPr bwMode="gray">
          <a:xfrm>
            <a:off x="4267200" y="1873250"/>
            <a:ext cx="4510089" cy="4070349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/>
          <a:p>
            <a:pPr marL="228600" lvl="0" indent="-228600">
              <a:spcBef>
                <a:spcPts val="1200"/>
              </a:spcBef>
              <a:buClr>
                <a:schemeClr val="tx2"/>
              </a:buClr>
              <a:buFont typeface="Wingdings" pitchFamily="2" charset="2"/>
              <a:buChar char=""/>
              <a:defRPr/>
            </a:pPr>
            <a:r>
              <a:rPr lang="en-US" sz="2800" dirty="0">
                <a:latin typeface="Verdana" pitchFamily="34" charset="0"/>
              </a:rPr>
              <a:t>Splitter can </a:t>
            </a:r>
            <a:r>
              <a:rPr lang="en-US" sz="2800" dirty="0" smtClean="0">
                <a:latin typeface="Verdana" pitchFamily="34" charset="0"/>
              </a:rPr>
              <a:t>be</a:t>
            </a:r>
          </a:p>
          <a:p>
            <a:pPr marL="685800" lvl="1" indent="-228600">
              <a:spcBef>
                <a:spcPts val="1200"/>
              </a:spcBef>
              <a:buClr>
                <a:schemeClr val="tx2"/>
              </a:buClr>
              <a:buFont typeface="Wingdings" pitchFamily="2" charset="2"/>
              <a:buChar char=""/>
              <a:defRPr/>
            </a:pPr>
            <a:r>
              <a:rPr lang="en-US" sz="2400" dirty="0" smtClean="0">
                <a:solidFill>
                  <a:schemeClr val="accent6"/>
                </a:solidFill>
                <a:latin typeface="Verdana" pitchFamily="34" charset="0"/>
              </a:rPr>
              <a:t>Array-based</a:t>
            </a:r>
          </a:p>
          <a:p>
            <a:pPr marL="685800" lvl="1" indent="-228600">
              <a:spcBef>
                <a:spcPts val="1200"/>
              </a:spcBef>
              <a:buClr>
                <a:schemeClr val="tx2"/>
              </a:buClr>
              <a:buFont typeface="Wingdings" pitchFamily="2" charset="2"/>
              <a:buChar char=""/>
              <a:defRPr/>
            </a:pPr>
            <a:r>
              <a:rPr lang="en-US" sz="2400" dirty="0" smtClean="0">
                <a:solidFill>
                  <a:schemeClr val="accent2"/>
                </a:solidFill>
                <a:latin typeface="Verdana" pitchFamily="34" charset="0"/>
              </a:rPr>
              <a:t>Fabric-based</a:t>
            </a:r>
          </a:p>
          <a:p>
            <a:pPr marL="685800" lvl="1" indent="-228600">
              <a:spcBef>
                <a:spcPts val="1200"/>
              </a:spcBef>
              <a:buClr>
                <a:schemeClr val="tx2"/>
              </a:buClr>
              <a:buFont typeface="Wingdings" pitchFamily="2" charset="2"/>
              <a:buChar char=""/>
              <a:defRPr/>
            </a:pPr>
            <a:r>
              <a:rPr lang="en-US" sz="2400" dirty="0" smtClean="0">
                <a:solidFill>
                  <a:schemeClr val="accent5"/>
                </a:solidFill>
                <a:latin typeface="Verdana" pitchFamily="34" charset="0"/>
              </a:rPr>
              <a:t>Host-based</a:t>
            </a:r>
            <a:endParaRPr lang="en-US" sz="2400" dirty="0">
              <a:solidFill>
                <a:schemeClr val="accent5"/>
              </a:solidFill>
              <a:latin typeface="Verdana" pitchFamily="34" charset="0"/>
            </a:endParaRPr>
          </a:p>
          <a:p>
            <a:pPr marL="228600" indent="-228600">
              <a:spcBef>
                <a:spcPts val="1200"/>
              </a:spcBef>
              <a:buClr>
                <a:schemeClr val="tx2"/>
              </a:buClr>
              <a:buFont typeface="Wingdings" pitchFamily="2" charset="2"/>
              <a:buChar char=""/>
              <a:defRPr/>
            </a:pPr>
            <a:endParaRPr lang="en-US" sz="2800" dirty="0" smtClean="0">
              <a:solidFill>
                <a:schemeClr val="accent6"/>
              </a:solidFill>
              <a:latin typeface="Verdana" pitchFamily="34" charset="0"/>
            </a:endParaRPr>
          </a:p>
        </p:txBody>
      </p:sp>
      <p:grpSp>
        <p:nvGrpSpPr>
          <p:cNvPr id="4" name="Group 27"/>
          <p:cNvGrpSpPr/>
          <p:nvPr/>
        </p:nvGrpSpPr>
        <p:grpSpPr>
          <a:xfrm>
            <a:off x="152400" y="1219200"/>
            <a:ext cx="3942764" cy="4724400"/>
            <a:chOff x="152400" y="1219200"/>
            <a:chExt cx="3942764" cy="4724400"/>
          </a:xfrm>
        </p:grpSpPr>
        <p:grpSp>
          <p:nvGrpSpPr>
            <p:cNvPr id="5" name="Group 56"/>
            <p:cNvGrpSpPr/>
            <p:nvPr/>
          </p:nvGrpSpPr>
          <p:grpSpPr>
            <a:xfrm>
              <a:off x="304800" y="1371600"/>
              <a:ext cx="3790364" cy="4419600"/>
              <a:chOff x="457201" y="1371600"/>
              <a:chExt cx="3790364" cy="4419600"/>
            </a:xfrm>
          </p:grpSpPr>
          <p:grpSp>
            <p:nvGrpSpPr>
              <p:cNvPr id="6" name="Group 10"/>
              <p:cNvGrpSpPr>
                <a:grpSpLocks/>
              </p:cNvGrpSpPr>
              <p:nvPr/>
            </p:nvGrpSpPr>
            <p:grpSpPr bwMode="auto">
              <a:xfrm>
                <a:off x="1524000" y="1371600"/>
                <a:ext cx="990600" cy="1276350"/>
                <a:chOff x="432" y="960"/>
                <a:chExt cx="570" cy="1140"/>
              </a:xfrm>
            </p:grpSpPr>
            <p:sp>
              <p:nvSpPr>
                <p:cNvPr id="31" name="tower"/>
                <p:cNvSpPr>
                  <a:spLocks noEditPoints="1" noChangeArrowheads="1"/>
                </p:cNvSpPr>
                <p:nvPr/>
              </p:nvSpPr>
              <p:spPr bwMode="auto">
                <a:xfrm>
                  <a:off x="432" y="960"/>
                  <a:ext cx="570" cy="1140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w 21600"/>
                    <a:gd name="T13" fmla="*/ 0 h 21600"/>
                    <a:gd name="T14" fmla="*/ 0 w 21600"/>
                    <a:gd name="T15" fmla="*/ 0 h 21600"/>
                    <a:gd name="T16" fmla="*/ 0 w 21600"/>
                    <a:gd name="T17" fmla="*/ 0 h 21600"/>
                    <a:gd name="T18" fmla="*/ 0 w 21600"/>
                    <a:gd name="T19" fmla="*/ 0 h 2160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455 w 21600"/>
                    <a:gd name="T31" fmla="*/ 22547 h 21600"/>
                    <a:gd name="T32" fmla="*/ 21486 w 21600"/>
                    <a:gd name="T33" fmla="*/ 27000 h 21600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1600" h="21600" extrusionOk="0">
                      <a:moveTo>
                        <a:pt x="0" y="2184"/>
                      </a:moveTo>
                      <a:lnTo>
                        <a:pt x="6664" y="0"/>
                      </a:lnTo>
                      <a:lnTo>
                        <a:pt x="10800" y="0"/>
                      </a:lnTo>
                      <a:lnTo>
                        <a:pt x="21600" y="0"/>
                      </a:lnTo>
                      <a:lnTo>
                        <a:pt x="21600" y="11649"/>
                      </a:lnTo>
                      <a:lnTo>
                        <a:pt x="21600" y="19416"/>
                      </a:lnTo>
                      <a:lnTo>
                        <a:pt x="15166" y="21600"/>
                      </a:lnTo>
                      <a:lnTo>
                        <a:pt x="10570" y="21600"/>
                      </a:lnTo>
                      <a:lnTo>
                        <a:pt x="0" y="21600"/>
                      </a:lnTo>
                      <a:lnTo>
                        <a:pt x="0" y="11528"/>
                      </a:lnTo>
                      <a:lnTo>
                        <a:pt x="0" y="2184"/>
                      </a:lnTo>
                      <a:close/>
                    </a:path>
                    <a:path w="21600" h="21600" extrusionOk="0">
                      <a:moveTo>
                        <a:pt x="0" y="2184"/>
                      </a:moveTo>
                      <a:lnTo>
                        <a:pt x="0" y="2184"/>
                      </a:lnTo>
                      <a:lnTo>
                        <a:pt x="14706" y="2184"/>
                      </a:lnTo>
                      <a:lnTo>
                        <a:pt x="21600" y="0"/>
                      </a:lnTo>
                      <a:moveTo>
                        <a:pt x="0" y="2184"/>
                      </a:moveTo>
                      <a:lnTo>
                        <a:pt x="14706" y="2184"/>
                      </a:lnTo>
                      <a:lnTo>
                        <a:pt x="14706" y="5339"/>
                      </a:lnTo>
                      <a:lnTo>
                        <a:pt x="14706" y="17474"/>
                      </a:lnTo>
                      <a:lnTo>
                        <a:pt x="14706" y="21600"/>
                      </a:lnTo>
                      <a:moveTo>
                        <a:pt x="1149" y="3034"/>
                      </a:moveTo>
                      <a:lnTo>
                        <a:pt x="13328" y="3034"/>
                      </a:lnTo>
                      <a:lnTo>
                        <a:pt x="13328" y="3519"/>
                      </a:lnTo>
                      <a:lnTo>
                        <a:pt x="1149" y="3519"/>
                      </a:lnTo>
                      <a:lnTo>
                        <a:pt x="1149" y="3034"/>
                      </a:lnTo>
                      <a:moveTo>
                        <a:pt x="1149" y="4490"/>
                      </a:moveTo>
                      <a:lnTo>
                        <a:pt x="13328" y="4490"/>
                      </a:lnTo>
                      <a:lnTo>
                        <a:pt x="13328" y="4854"/>
                      </a:lnTo>
                      <a:lnTo>
                        <a:pt x="1149" y="4854"/>
                      </a:lnTo>
                      <a:lnTo>
                        <a:pt x="1149" y="4490"/>
                      </a:lnTo>
                      <a:moveTo>
                        <a:pt x="1149" y="5946"/>
                      </a:moveTo>
                      <a:lnTo>
                        <a:pt x="13328" y="5946"/>
                      </a:lnTo>
                      <a:lnTo>
                        <a:pt x="13328" y="6310"/>
                      </a:lnTo>
                      <a:lnTo>
                        <a:pt x="1149" y="6310"/>
                      </a:lnTo>
                      <a:lnTo>
                        <a:pt x="1149" y="5946"/>
                      </a:lnTo>
                    </a:path>
                  </a:pathLst>
                </a:custGeom>
                <a:solidFill>
                  <a:srgbClr val="FFFFCC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480" y="1728"/>
                  <a:ext cx="288" cy="154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600"/>
                    <a:t>Host</a:t>
                  </a:r>
                </a:p>
              </p:txBody>
            </p:sp>
          </p:grpSp>
          <p:grpSp>
            <p:nvGrpSpPr>
              <p:cNvPr id="7" name="Group 7"/>
              <p:cNvGrpSpPr>
                <a:grpSpLocks/>
              </p:cNvGrpSpPr>
              <p:nvPr/>
            </p:nvGrpSpPr>
            <p:grpSpPr bwMode="auto">
              <a:xfrm>
                <a:off x="2742615" y="4572000"/>
                <a:ext cx="1504950" cy="838200"/>
                <a:chOff x="2515" y="2112"/>
                <a:chExt cx="1140" cy="576"/>
              </a:xfrm>
            </p:grpSpPr>
            <p:sp>
              <p:nvSpPr>
                <p:cNvPr id="36" name="modem"/>
                <p:cNvSpPr>
                  <a:spLocks noEditPoints="1" noChangeArrowheads="1"/>
                </p:cNvSpPr>
                <p:nvPr/>
              </p:nvSpPr>
              <p:spPr bwMode="auto">
                <a:xfrm>
                  <a:off x="2515" y="2112"/>
                  <a:ext cx="1140" cy="57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w 21600"/>
                    <a:gd name="T13" fmla="*/ 0 h 21600"/>
                    <a:gd name="T14" fmla="*/ 0 w 21600"/>
                    <a:gd name="T15" fmla="*/ 0 h 21600"/>
                    <a:gd name="T16" fmla="*/ 0 w 21600"/>
                    <a:gd name="T17" fmla="*/ 0 h 21600"/>
                    <a:gd name="T18" fmla="*/ 0 w 21600"/>
                    <a:gd name="T19" fmla="*/ 0 h 2160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398 w 21600"/>
                    <a:gd name="T31" fmla="*/ 22388 h 21600"/>
                    <a:gd name="T32" fmla="*/ 21202 w 21600"/>
                    <a:gd name="T33" fmla="*/ 30000 h 21600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1600" h="21600" extrusionOk="0">
                      <a:moveTo>
                        <a:pt x="0" y="5152"/>
                      </a:moveTo>
                      <a:lnTo>
                        <a:pt x="2941" y="0"/>
                      </a:lnTo>
                      <a:lnTo>
                        <a:pt x="18625" y="0"/>
                      </a:lnTo>
                      <a:lnTo>
                        <a:pt x="21600" y="5152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lnTo>
                        <a:pt x="0" y="5152"/>
                      </a:lnTo>
                      <a:close/>
                    </a:path>
                    <a:path w="21600" h="21600" extrusionOk="0">
                      <a:moveTo>
                        <a:pt x="0" y="5251"/>
                      </a:moveTo>
                      <a:lnTo>
                        <a:pt x="21600" y="5251"/>
                      </a:lnTo>
                      <a:moveTo>
                        <a:pt x="1961" y="11791"/>
                      </a:moveTo>
                      <a:lnTo>
                        <a:pt x="1961" y="14268"/>
                      </a:lnTo>
                      <a:lnTo>
                        <a:pt x="2806" y="14268"/>
                      </a:lnTo>
                      <a:lnTo>
                        <a:pt x="2806" y="11791"/>
                      </a:lnTo>
                      <a:lnTo>
                        <a:pt x="1961" y="11791"/>
                      </a:lnTo>
                      <a:close/>
                    </a:path>
                    <a:path w="21600" h="21600" extrusionOk="0">
                      <a:moveTo>
                        <a:pt x="3685" y="11791"/>
                      </a:moveTo>
                      <a:lnTo>
                        <a:pt x="3685" y="14268"/>
                      </a:lnTo>
                      <a:lnTo>
                        <a:pt x="4530" y="14268"/>
                      </a:lnTo>
                      <a:lnTo>
                        <a:pt x="4530" y="11791"/>
                      </a:lnTo>
                      <a:lnTo>
                        <a:pt x="3685" y="11791"/>
                      </a:lnTo>
                      <a:close/>
                    </a:path>
                    <a:path w="21600" h="21600" extrusionOk="0">
                      <a:moveTo>
                        <a:pt x="5408" y="11791"/>
                      </a:moveTo>
                      <a:lnTo>
                        <a:pt x="5408" y="14268"/>
                      </a:lnTo>
                      <a:lnTo>
                        <a:pt x="6254" y="14268"/>
                      </a:lnTo>
                      <a:lnTo>
                        <a:pt x="6254" y="11791"/>
                      </a:lnTo>
                      <a:lnTo>
                        <a:pt x="5408" y="11791"/>
                      </a:lnTo>
                      <a:close/>
                    </a:path>
                    <a:path w="21600" h="21600" extrusionOk="0">
                      <a:moveTo>
                        <a:pt x="7132" y="11791"/>
                      </a:moveTo>
                      <a:lnTo>
                        <a:pt x="7132" y="14268"/>
                      </a:lnTo>
                      <a:lnTo>
                        <a:pt x="7977" y="14268"/>
                      </a:lnTo>
                      <a:lnTo>
                        <a:pt x="7977" y="11791"/>
                      </a:lnTo>
                      <a:lnTo>
                        <a:pt x="7132" y="11791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3024" y="2400"/>
                  <a:ext cx="432" cy="173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800" dirty="0"/>
                    <a:t>RPA</a:t>
                  </a:r>
                </a:p>
              </p:txBody>
            </p:sp>
          </p:grpSp>
          <p:grpSp>
            <p:nvGrpSpPr>
              <p:cNvPr id="8" name="Group 27"/>
              <p:cNvGrpSpPr>
                <a:grpSpLocks/>
              </p:cNvGrpSpPr>
              <p:nvPr/>
            </p:nvGrpSpPr>
            <p:grpSpPr bwMode="auto">
              <a:xfrm>
                <a:off x="457201" y="4191000"/>
                <a:ext cx="990600" cy="1600200"/>
                <a:chOff x="240" y="960"/>
                <a:chExt cx="816" cy="1200"/>
              </a:xfrm>
            </p:grpSpPr>
            <p:sp>
              <p:nvSpPr>
                <p:cNvPr id="39" name="AutoShape 28"/>
                <p:cNvSpPr>
                  <a:spLocks noChangeArrowheads="1"/>
                </p:cNvSpPr>
                <p:nvPr/>
              </p:nvSpPr>
              <p:spPr bwMode="auto">
                <a:xfrm>
                  <a:off x="240" y="960"/>
                  <a:ext cx="816" cy="1200"/>
                </a:xfrm>
                <a:prstGeom prst="can">
                  <a:avLst>
                    <a:gd name="adj" fmla="val 27222"/>
                  </a:avLst>
                </a:prstGeom>
                <a:solidFill>
                  <a:schemeClr val="accent3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40" name="AutoShape 29"/>
                <p:cNvSpPr>
                  <a:spLocks noChangeArrowheads="1"/>
                </p:cNvSpPr>
                <p:nvPr/>
              </p:nvSpPr>
              <p:spPr bwMode="auto">
                <a:xfrm>
                  <a:off x="240" y="1440"/>
                  <a:ext cx="816" cy="384"/>
                </a:xfrm>
                <a:prstGeom prst="can">
                  <a:avLst>
                    <a:gd name="adj" fmla="val 25000"/>
                  </a:avLst>
                </a:prstGeom>
                <a:gradFill rotWithShape="1">
                  <a:gsLst>
                    <a:gs pos="0">
                      <a:srgbClr val="FFCC99">
                        <a:alpha val="46999"/>
                      </a:srgbClr>
                    </a:gs>
                    <a:gs pos="100000">
                      <a:srgbClr val="765E47">
                        <a:alpha val="35999"/>
                      </a:srgbClr>
                    </a:gs>
                  </a:gsLst>
                  <a:lin ang="27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41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344" y="1586"/>
                  <a:ext cx="675" cy="148"/>
                </a:xfrm>
                <a:prstGeom prst="rect">
                  <a:avLst/>
                </a:prstGeom>
                <a:noFill/>
                <a:ln w="38100" algn="ctr">
                  <a:noFill/>
                  <a:miter lim="800000"/>
                  <a:headEnd/>
                  <a:tailEnd/>
                </a:ln>
              </p:spPr>
              <p:txBody>
                <a:bodyPr wrap="square" lIns="0" tIns="0" rIns="0" bIns="0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400" dirty="0" smtClean="0"/>
                    <a:t>Storage</a:t>
                  </a:r>
                  <a:endParaRPr lang="en-US" sz="1400" dirty="0"/>
                </a:p>
              </p:txBody>
            </p:sp>
          </p:grpSp>
          <p:sp>
            <p:nvSpPr>
              <p:cNvPr id="42" name="TextBox 41"/>
              <p:cNvSpPr txBox="1"/>
              <p:nvPr/>
            </p:nvSpPr>
            <p:spPr>
              <a:xfrm>
                <a:off x="1295400" y="3304401"/>
                <a:ext cx="1219200" cy="27699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dirty="0" smtClean="0"/>
                  <a:t>Splitter</a:t>
                </a:r>
              </a:p>
            </p:txBody>
          </p:sp>
          <p:cxnSp>
            <p:nvCxnSpPr>
              <p:cNvPr id="44" name="Straight Arrow Connector 43"/>
              <p:cNvCxnSpPr/>
              <p:nvPr/>
            </p:nvCxnSpPr>
            <p:spPr>
              <a:xfrm>
                <a:off x="2133600" y="2667000"/>
                <a:ext cx="0" cy="609600"/>
              </a:xfrm>
              <a:prstGeom prst="straightConnector1">
                <a:avLst/>
              </a:prstGeom>
              <a:ln w="19050">
                <a:solidFill>
                  <a:schemeClr val="bg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Arrow Connector 45"/>
              <p:cNvCxnSpPr/>
              <p:nvPr/>
            </p:nvCxnSpPr>
            <p:spPr>
              <a:xfrm>
                <a:off x="2514600" y="3581400"/>
                <a:ext cx="838200" cy="990600"/>
              </a:xfrm>
              <a:prstGeom prst="straightConnector1">
                <a:avLst/>
              </a:prstGeom>
              <a:ln w="19050">
                <a:solidFill>
                  <a:schemeClr val="bg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Arrow Connector 49"/>
              <p:cNvCxnSpPr/>
              <p:nvPr/>
            </p:nvCxnSpPr>
            <p:spPr>
              <a:xfrm flipH="1" flipV="1">
                <a:off x="2133600" y="3581400"/>
                <a:ext cx="838200" cy="990600"/>
              </a:xfrm>
              <a:prstGeom prst="straightConnector1">
                <a:avLst/>
              </a:prstGeom>
              <a:ln w="19050">
                <a:solidFill>
                  <a:schemeClr val="bg2"/>
                </a:solidFill>
                <a:prstDash val="sys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Arrow Connector 50"/>
              <p:cNvCxnSpPr/>
              <p:nvPr/>
            </p:nvCxnSpPr>
            <p:spPr>
              <a:xfrm flipH="1">
                <a:off x="1295400" y="3581400"/>
                <a:ext cx="533400" cy="685800"/>
              </a:xfrm>
              <a:prstGeom prst="straightConnector1">
                <a:avLst/>
              </a:prstGeom>
              <a:ln w="19050">
                <a:solidFill>
                  <a:schemeClr val="bg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Arrow Connector 52"/>
              <p:cNvCxnSpPr/>
              <p:nvPr/>
            </p:nvCxnSpPr>
            <p:spPr>
              <a:xfrm flipV="1">
                <a:off x="990600" y="3581400"/>
                <a:ext cx="457200" cy="609600"/>
              </a:xfrm>
              <a:prstGeom prst="straightConnector1">
                <a:avLst/>
              </a:prstGeom>
              <a:ln w="19050">
                <a:solidFill>
                  <a:schemeClr val="bg2"/>
                </a:solidFill>
                <a:prstDash val="sys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Arrow Connector 54"/>
              <p:cNvCxnSpPr/>
              <p:nvPr/>
            </p:nvCxnSpPr>
            <p:spPr>
              <a:xfrm flipV="1">
                <a:off x="1828800" y="2667000"/>
                <a:ext cx="0" cy="609600"/>
              </a:xfrm>
              <a:prstGeom prst="straightConnector1">
                <a:avLst/>
              </a:prstGeom>
              <a:ln w="19050">
                <a:solidFill>
                  <a:schemeClr val="bg2"/>
                </a:solidFill>
                <a:prstDash val="sys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" name="Rectangle 23"/>
            <p:cNvSpPr/>
            <p:nvPr/>
          </p:nvSpPr>
          <p:spPr>
            <a:xfrm>
              <a:off x="152400" y="3124200"/>
              <a:ext cx="2286000" cy="2819400"/>
            </a:xfrm>
            <a:prstGeom prst="rect">
              <a:avLst/>
            </a:prstGeom>
            <a:noFill/>
            <a:ln w="47625" cap="flat" cmpd="sng">
              <a:solidFill>
                <a:schemeClr val="accent6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990600" y="1219200"/>
              <a:ext cx="1600200" cy="2819400"/>
            </a:xfrm>
            <a:prstGeom prst="rect">
              <a:avLst/>
            </a:prstGeom>
            <a:noFill/>
            <a:ln w="47625" cap="flat" cmpd="sng">
              <a:solidFill>
                <a:schemeClr val="accent5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143000" y="3276600"/>
              <a:ext cx="1219200" cy="304800"/>
            </a:xfrm>
            <a:prstGeom prst="rect">
              <a:avLst/>
            </a:prstGeom>
            <a:noFill/>
            <a:ln w="47625" cap="flat" cmpd="sng">
              <a:solidFill>
                <a:schemeClr val="accent2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13913415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5-Phase Distribution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 management process</a:t>
            </a:r>
            <a:endParaRPr lang="en-US" dirty="0"/>
          </a:p>
        </p:txBody>
      </p:sp>
      <p:sp>
        <p:nvSpPr>
          <p:cNvPr id="8" name="Can 7"/>
          <p:cNvSpPr/>
          <p:nvPr/>
        </p:nvSpPr>
        <p:spPr>
          <a:xfrm>
            <a:off x="3886200" y="1905000"/>
            <a:ext cx="1600200" cy="3810000"/>
          </a:xfrm>
          <a:prstGeom prst="can">
            <a:avLst>
              <a:gd name="adj" fmla="val 13096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657600" y="5679757"/>
            <a:ext cx="1947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Replica Volume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457200" y="1881546"/>
            <a:ext cx="2971800" cy="1242655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dirty="0" smtClean="0"/>
              <a:t>Remote RPA</a:t>
            </a:r>
          </a:p>
        </p:txBody>
      </p:sp>
      <p:sp>
        <p:nvSpPr>
          <p:cNvPr id="24" name="Isosceles Triangle 23"/>
          <p:cNvSpPr/>
          <p:nvPr/>
        </p:nvSpPr>
        <p:spPr>
          <a:xfrm flipV="1">
            <a:off x="6515100" y="990600"/>
            <a:ext cx="2514600" cy="433744"/>
          </a:xfrm>
          <a:prstGeom prst="triangl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6515100" y="228600"/>
            <a:ext cx="2514600" cy="914400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Write Do</a:t>
            </a:r>
            <a:endParaRPr lang="en-US" dirty="0"/>
          </a:p>
        </p:txBody>
      </p:sp>
      <p:grpSp>
        <p:nvGrpSpPr>
          <p:cNvPr id="3" name="Group 4"/>
          <p:cNvGrpSpPr/>
          <p:nvPr/>
        </p:nvGrpSpPr>
        <p:grpSpPr>
          <a:xfrm>
            <a:off x="6515100" y="1424346"/>
            <a:ext cx="2514600" cy="1219199"/>
            <a:chOff x="6515100" y="1068259"/>
            <a:chExt cx="2514600" cy="914399"/>
          </a:xfrm>
        </p:grpSpPr>
        <p:sp>
          <p:nvSpPr>
            <p:cNvPr id="36" name="Isosceles Triangle 35"/>
            <p:cNvSpPr/>
            <p:nvPr/>
          </p:nvSpPr>
          <p:spPr>
            <a:xfrm flipV="1">
              <a:off x="6515100" y="1657350"/>
              <a:ext cx="2514600" cy="325308"/>
            </a:xfrm>
            <a:prstGeom prst="triangle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6515100" y="1068259"/>
              <a:ext cx="2514600" cy="685800"/>
            </a:xfrm>
            <a:prstGeom prst="roundRect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Read Do</a:t>
              </a:r>
              <a:endParaRPr lang="en-US" dirty="0"/>
            </a:p>
          </p:txBody>
        </p:sp>
      </p:grpSp>
      <p:grpSp>
        <p:nvGrpSpPr>
          <p:cNvPr id="5" name="Group 6"/>
          <p:cNvGrpSpPr/>
          <p:nvPr/>
        </p:nvGrpSpPr>
        <p:grpSpPr>
          <a:xfrm>
            <a:off x="6515100" y="2667000"/>
            <a:ext cx="2514600" cy="1195744"/>
            <a:chOff x="6515100" y="2000250"/>
            <a:chExt cx="2514600" cy="896808"/>
          </a:xfrm>
        </p:grpSpPr>
        <p:sp>
          <p:nvSpPr>
            <p:cNvPr id="37" name="Isosceles Triangle 36"/>
            <p:cNvSpPr/>
            <p:nvPr/>
          </p:nvSpPr>
          <p:spPr>
            <a:xfrm flipV="1">
              <a:off x="6515100" y="2571750"/>
              <a:ext cx="2514600" cy="325308"/>
            </a:xfrm>
            <a:prstGeom prst="triangle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6515100" y="2000250"/>
              <a:ext cx="2514600" cy="685800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Read Undo</a:t>
              </a:r>
              <a:endParaRPr lang="en-US" dirty="0"/>
            </a:p>
          </p:txBody>
        </p:sp>
      </p:grpSp>
      <p:grpSp>
        <p:nvGrpSpPr>
          <p:cNvPr id="7" name="Group 14"/>
          <p:cNvGrpSpPr/>
          <p:nvPr/>
        </p:nvGrpSpPr>
        <p:grpSpPr>
          <a:xfrm>
            <a:off x="6515100" y="3886200"/>
            <a:ext cx="2514600" cy="1195744"/>
            <a:chOff x="6515100" y="2914650"/>
            <a:chExt cx="2514600" cy="896808"/>
          </a:xfrm>
        </p:grpSpPr>
        <p:sp>
          <p:nvSpPr>
            <p:cNvPr id="38" name="Isosceles Triangle 37"/>
            <p:cNvSpPr/>
            <p:nvPr/>
          </p:nvSpPr>
          <p:spPr>
            <a:xfrm flipV="1">
              <a:off x="6515100" y="3486150"/>
              <a:ext cx="2514600" cy="325308"/>
            </a:xfrm>
            <a:prstGeom prst="triangle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6515100" y="2914650"/>
              <a:ext cx="2514600" cy="685800"/>
            </a:xfrm>
            <a:prstGeom prst="roundRect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Write Undo</a:t>
              </a:r>
              <a:endParaRPr lang="en-US" dirty="0"/>
            </a:p>
          </p:txBody>
        </p:sp>
      </p:grpSp>
      <p:sp>
        <p:nvSpPr>
          <p:cNvPr id="33" name="Rounded Rectangle 32"/>
          <p:cNvSpPr/>
          <p:nvPr/>
        </p:nvSpPr>
        <p:spPr>
          <a:xfrm>
            <a:off x="6515100" y="5105400"/>
            <a:ext cx="2514600" cy="914400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Write Do</a:t>
            </a:r>
            <a:endParaRPr lang="en-US" dirty="0"/>
          </a:p>
        </p:txBody>
      </p:sp>
      <p:sp>
        <p:nvSpPr>
          <p:cNvPr id="49" name="Can 48"/>
          <p:cNvSpPr/>
          <p:nvPr/>
        </p:nvSpPr>
        <p:spPr>
          <a:xfrm>
            <a:off x="457200" y="3429000"/>
            <a:ext cx="2971800" cy="2286000"/>
          </a:xfrm>
          <a:prstGeom prst="can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1371600" y="5679757"/>
            <a:ext cx="1019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Journal</a:t>
            </a:r>
          </a:p>
        </p:txBody>
      </p:sp>
      <p:sp>
        <p:nvSpPr>
          <p:cNvPr id="2048" name="Rectangle 2047"/>
          <p:cNvSpPr/>
          <p:nvPr/>
        </p:nvSpPr>
        <p:spPr>
          <a:xfrm>
            <a:off x="571500" y="4191000"/>
            <a:ext cx="2743200" cy="60960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Do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71500" y="4800600"/>
            <a:ext cx="2743200" cy="60960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Undo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053" name="Right Arrow 2052"/>
          <p:cNvSpPr/>
          <p:nvPr/>
        </p:nvSpPr>
        <p:spPr>
          <a:xfrm>
            <a:off x="-114300" y="2057400"/>
            <a:ext cx="457200" cy="762000"/>
          </a:xfrm>
          <a:prstGeom prst="rightArrow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571500" y="2514600"/>
            <a:ext cx="342900" cy="4572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914400" y="2514600"/>
            <a:ext cx="342900" cy="4572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2" name="Rectangle 2051"/>
          <p:cNvSpPr/>
          <p:nvPr/>
        </p:nvSpPr>
        <p:spPr>
          <a:xfrm>
            <a:off x="1257300" y="2514600"/>
            <a:ext cx="342900" cy="4572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1600200" y="2514600"/>
            <a:ext cx="342900" cy="4572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4" name="Down Arrow 2053"/>
          <p:cNvSpPr/>
          <p:nvPr/>
        </p:nvSpPr>
        <p:spPr>
          <a:xfrm>
            <a:off x="1000126" y="2971800"/>
            <a:ext cx="485775" cy="1066800"/>
          </a:xfrm>
          <a:prstGeom prst="downArrow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657225" y="4267200"/>
            <a:ext cx="342900" cy="4572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1000125" y="4267200"/>
            <a:ext cx="342900" cy="4572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1343025" y="4267200"/>
            <a:ext cx="342900" cy="4572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1685925" y="4267200"/>
            <a:ext cx="342900" cy="4572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2"/>
          <p:cNvGrpSpPr/>
          <p:nvPr/>
        </p:nvGrpSpPr>
        <p:grpSpPr>
          <a:xfrm>
            <a:off x="2028826" y="4267200"/>
            <a:ext cx="1019175" cy="457200"/>
            <a:chOff x="2028825" y="3200400"/>
            <a:chExt cx="1019175" cy="342900"/>
          </a:xfrm>
        </p:grpSpPr>
        <p:sp>
          <p:nvSpPr>
            <p:cNvPr id="34" name="Rectangle 33"/>
            <p:cNvSpPr/>
            <p:nvPr/>
          </p:nvSpPr>
          <p:spPr>
            <a:xfrm>
              <a:off x="2028825" y="3200400"/>
              <a:ext cx="342900" cy="3429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362200" y="3200400"/>
              <a:ext cx="342900" cy="3429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705100" y="3200400"/>
              <a:ext cx="342900" cy="3429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Down Arrow 39"/>
          <p:cNvSpPr/>
          <p:nvPr/>
        </p:nvSpPr>
        <p:spPr>
          <a:xfrm flipV="1">
            <a:off x="1100138" y="3200400"/>
            <a:ext cx="485775" cy="1066800"/>
          </a:xfrm>
          <a:prstGeom prst="downArrow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3886200" y="2362201"/>
            <a:ext cx="1600200" cy="3048000"/>
            <a:chOff x="3886200" y="1771651"/>
            <a:chExt cx="1600200" cy="2286000"/>
          </a:xfrm>
        </p:grpSpPr>
        <p:sp>
          <p:nvSpPr>
            <p:cNvPr id="6" name="Flowchart: Stored Data 5"/>
            <p:cNvSpPr/>
            <p:nvPr/>
          </p:nvSpPr>
          <p:spPr>
            <a:xfrm rot="16200000">
              <a:off x="4457700" y="1657350"/>
              <a:ext cx="457200" cy="1600200"/>
            </a:xfrm>
            <a:prstGeom prst="flowChartOnlineStorage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lowchart: Stored Data 40"/>
            <p:cNvSpPr/>
            <p:nvPr/>
          </p:nvSpPr>
          <p:spPr>
            <a:xfrm rot="16200000">
              <a:off x="4457700" y="1200151"/>
              <a:ext cx="457200" cy="1600200"/>
            </a:xfrm>
            <a:prstGeom prst="flowChartOnlineStorage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lowchart: Stored Data 41"/>
            <p:cNvSpPr/>
            <p:nvPr/>
          </p:nvSpPr>
          <p:spPr>
            <a:xfrm rot="16200000">
              <a:off x="4457700" y="2343150"/>
              <a:ext cx="457200" cy="1600200"/>
            </a:xfrm>
            <a:prstGeom prst="flowChartOnlineStorage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lowchart: Stored Data 42"/>
            <p:cNvSpPr/>
            <p:nvPr/>
          </p:nvSpPr>
          <p:spPr>
            <a:xfrm rot="16200000">
              <a:off x="4457700" y="3028951"/>
              <a:ext cx="457200" cy="1600200"/>
            </a:xfrm>
            <a:prstGeom prst="flowChartOnlineStorage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Left Arrow 11"/>
          <p:cNvSpPr/>
          <p:nvPr/>
        </p:nvSpPr>
        <p:spPr>
          <a:xfrm>
            <a:off x="3429000" y="2362199"/>
            <a:ext cx="457200" cy="609599"/>
          </a:xfrm>
          <a:prstGeom prst="leftArrow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943100" y="2514600"/>
            <a:ext cx="1371598" cy="457197"/>
            <a:chOff x="1943100" y="1885950"/>
            <a:chExt cx="1371598" cy="342898"/>
          </a:xfrm>
        </p:grpSpPr>
        <p:sp>
          <p:nvSpPr>
            <p:cNvPr id="13" name="Rectangle 12"/>
            <p:cNvSpPr/>
            <p:nvPr/>
          </p:nvSpPr>
          <p:spPr>
            <a:xfrm>
              <a:off x="1943100" y="1885950"/>
              <a:ext cx="342898" cy="34289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286000" y="1885950"/>
              <a:ext cx="342898" cy="34289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628898" y="1885950"/>
              <a:ext cx="342898" cy="34289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2971800" y="1885950"/>
              <a:ext cx="342898" cy="34289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50"/>
          <p:cNvGrpSpPr/>
          <p:nvPr/>
        </p:nvGrpSpPr>
        <p:grpSpPr>
          <a:xfrm>
            <a:off x="657225" y="4864099"/>
            <a:ext cx="1371598" cy="457197"/>
            <a:chOff x="1943100" y="1885950"/>
            <a:chExt cx="1371598" cy="342898"/>
          </a:xfrm>
        </p:grpSpPr>
        <p:sp>
          <p:nvSpPr>
            <p:cNvPr id="53" name="Rectangle 52"/>
            <p:cNvSpPr/>
            <p:nvPr/>
          </p:nvSpPr>
          <p:spPr>
            <a:xfrm>
              <a:off x="1943100" y="1885950"/>
              <a:ext cx="342898" cy="34289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286000" y="1885950"/>
              <a:ext cx="342898" cy="34289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2628898" y="1885950"/>
              <a:ext cx="342898" cy="34289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2971800" y="1885950"/>
              <a:ext cx="342898" cy="34289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7" name="Down Arrow 56"/>
          <p:cNvSpPr/>
          <p:nvPr/>
        </p:nvSpPr>
        <p:spPr>
          <a:xfrm>
            <a:off x="1685926" y="2971800"/>
            <a:ext cx="485775" cy="1752600"/>
          </a:xfrm>
          <a:prstGeom prst="downArrow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Left Arrow 57"/>
          <p:cNvSpPr/>
          <p:nvPr/>
        </p:nvSpPr>
        <p:spPr>
          <a:xfrm flipH="1">
            <a:off x="3429000" y="2387603"/>
            <a:ext cx="457200" cy="609599"/>
          </a:xfrm>
          <a:prstGeom prst="leftArrow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58"/>
          <p:cNvGrpSpPr/>
          <p:nvPr/>
        </p:nvGrpSpPr>
        <p:grpSpPr>
          <a:xfrm>
            <a:off x="3886200" y="2362200"/>
            <a:ext cx="1600200" cy="3048000"/>
            <a:chOff x="3886200" y="1771651"/>
            <a:chExt cx="1600200" cy="2286000"/>
          </a:xfrm>
        </p:grpSpPr>
        <p:sp>
          <p:nvSpPr>
            <p:cNvPr id="60" name="Flowchart: Stored Data 59"/>
            <p:cNvSpPr/>
            <p:nvPr/>
          </p:nvSpPr>
          <p:spPr>
            <a:xfrm rot="16200000">
              <a:off x="4457700" y="1657350"/>
              <a:ext cx="457200" cy="1600200"/>
            </a:xfrm>
            <a:prstGeom prst="flowChartOnlineStorag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lowchart: Stored Data 60"/>
            <p:cNvSpPr/>
            <p:nvPr/>
          </p:nvSpPr>
          <p:spPr>
            <a:xfrm rot="16200000">
              <a:off x="4457700" y="1200151"/>
              <a:ext cx="457200" cy="1600200"/>
            </a:xfrm>
            <a:prstGeom prst="flowChartOnlineStorag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lowchart: Stored Data 61"/>
            <p:cNvSpPr/>
            <p:nvPr/>
          </p:nvSpPr>
          <p:spPr>
            <a:xfrm rot="16200000">
              <a:off x="4457700" y="2343150"/>
              <a:ext cx="457200" cy="1600200"/>
            </a:xfrm>
            <a:prstGeom prst="flowChartOnlineStorag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lowchart: Stored Data 62"/>
            <p:cNvSpPr/>
            <p:nvPr/>
          </p:nvSpPr>
          <p:spPr>
            <a:xfrm rot="16200000">
              <a:off x="4457700" y="3028951"/>
              <a:ext cx="457200" cy="1600200"/>
            </a:xfrm>
            <a:prstGeom prst="flowChartOnlineStorag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26" name="Picture 2" descr="C:\Users\cohens4\AppData\Local\Microsoft\Windows\Temporary Internet Files\Content.IE5\050P3QCO\MC900432614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7501" y="1740053"/>
            <a:ext cx="580911" cy="774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2142184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500"/>
                            </p:stCondLst>
                            <p:childTnLst>
                              <p:par>
                                <p:cTn id="10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500"/>
                            </p:stCondLst>
                            <p:childTnLst>
                              <p:par>
                                <p:cTn id="12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500"/>
                            </p:stCondLst>
                            <p:childTnLst>
                              <p:par>
                                <p:cTn id="1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000"/>
                            </p:stCondLst>
                            <p:childTnLst>
                              <p:par>
                                <p:cTn id="1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500"/>
                            </p:stCondLst>
                            <p:childTnLst>
                              <p:par>
                                <p:cTn id="14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500"/>
                            </p:stCondLst>
                            <p:childTnLst>
                              <p:par>
                                <p:cTn id="1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000"/>
                            </p:stCondLst>
                            <p:childTnLst>
                              <p:par>
                                <p:cTn id="1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1500"/>
                            </p:stCondLst>
                            <p:childTnLst>
                              <p:par>
                                <p:cTn id="17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2" grpId="0" animBg="1"/>
      <p:bldP spid="33" grpId="0" animBg="1"/>
      <p:bldP spid="66" grpId="0" animBg="1"/>
      <p:bldP spid="66" grpId="1" animBg="1"/>
      <p:bldP spid="66" grpId="2" animBg="1"/>
      <p:bldP spid="66" grpId="3" animBg="1"/>
      <p:bldP spid="67" grpId="0" animBg="1"/>
      <p:bldP spid="67" grpId="1" animBg="1"/>
      <p:bldP spid="67" grpId="2" animBg="1"/>
      <p:bldP spid="67" grpId="3" animBg="1"/>
      <p:bldP spid="2052" grpId="0" animBg="1"/>
      <p:bldP spid="2052" grpId="1" animBg="1"/>
      <p:bldP spid="2052" grpId="2" animBg="1"/>
      <p:bldP spid="2052" grpId="3" animBg="1"/>
      <p:bldP spid="65" grpId="0" animBg="1"/>
      <p:bldP spid="65" grpId="1" animBg="1"/>
      <p:bldP spid="65" grpId="2" animBg="1"/>
      <p:bldP spid="65" grpId="3" animBg="1"/>
      <p:bldP spid="2054" grpId="0" animBg="1"/>
      <p:bldP spid="2054" grpId="1" animBg="1"/>
      <p:bldP spid="69" grpId="0" animBg="1"/>
      <p:bldP spid="69" grpId="1" animBg="1"/>
      <p:bldP spid="70" grpId="0" animBg="1"/>
      <p:bldP spid="70" grpId="1" animBg="1"/>
      <p:bldP spid="71" grpId="0" animBg="1"/>
      <p:bldP spid="71" grpId="1" animBg="1"/>
      <p:bldP spid="72" grpId="0" animBg="1"/>
      <p:bldP spid="72" grpId="1" animBg="1"/>
      <p:bldP spid="40" grpId="0" animBg="1"/>
      <p:bldP spid="40" grpId="1" animBg="1"/>
      <p:bldP spid="12" grpId="0" animBg="1"/>
      <p:bldP spid="12" grpId="1" animBg="1"/>
      <p:bldP spid="57" grpId="0" animBg="1"/>
      <p:bldP spid="57" grpId="1" animBg="1"/>
      <p:bldP spid="58" grpId="0" animBg="1"/>
      <p:bldP spid="58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28913" y="1331834"/>
            <a:ext cx="6048376" cy="1354217"/>
          </a:xfrm>
        </p:spPr>
        <p:txBody>
          <a:bodyPr/>
          <a:lstStyle/>
          <a:p>
            <a:r>
              <a:rPr lang="en-US" dirty="0" smtClean="0"/>
              <a:t>Building Virtual Image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Rectangle 3"/>
          <p:cNvSpPr/>
          <p:nvPr/>
        </p:nvSpPr>
        <p:spPr bwMode="auto">
          <a:xfrm>
            <a:off x="941388" y="27913013"/>
            <a:ext cx="13184187" cy="61849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defTabSz="2952750">
              <a:defRPr/>
            </a:pPr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5" name="Group 484"/>
          <p:cNvGrpSpPr>
            <a:grpSpLocks/>
          </p:cNvGrpSpPr>
          <p:nvPr/>
        </p:nvGrpSpPr>
        <p:grpSpPr bwMode="auto">
          <a:xfrm>
            <a:off x="1050925" y="28009850"/>
            <a:ext cx="12733338" cy="5895975"/>
            <a:chOff x="924322" y="381589"/>
            <a:chExt cx="8140148" cy="5896003"/>
          </a:xfrm>
        </p:grpSpPr>
        <p:sp>
          <p:nvSpPr>
            <p:cNvPr id="6" name="Rectangle 5"/>
            <p:cNvSpPr/>
            <p:nvPr/>
          </p:nvSpPr>
          <p:spPr>
            <a:xfrm>
              <a:off x="924322" y="3004151"/>
              <a:ext cx="1258420" cy="720728"/>
            </a:xfrm>
            <a:prstGeom prst="rect">
              <a:avLst/>
            </a:prstGeom>
            <a:solidFill>
              <a:srgbClr val="3366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800" dirty="0"/>
                <a:t>Undo log</a:t>
              </a:r>
              <a:br>
                <a:rPr lang="en-US" sz="1800" dirty="0"/>
              </a:br>
              <a:r>
                <a:rPr lang="en-US" sz="1800" dirty="0"/>
                <a:t>meta data</a:t>
              </a:r>
            </a:p>
          </p:txBody>
        </p:sp>
        <p:grpSp>
          <p:nvGrpSpPr>
            <p:cNvPr id="7" name="Group 46"/>
            <p:cNvGrpSpPr>
              <a:grpSpLocks/>
            </p:cNvGrpSpPr>
            <p:nvPr/>
          </p:nvGrpSpPr>
          <p:grpSpPr bwMode="auto">
            <a:xfrm>
              <a:off x="2922358" y="951153"/>
              <a:ext cx="1184022" cy="5326439"/>
              <a:chOff x="2362200" y="2438400"/>
              <a:chExt cx="1981200" cy="3048000"/>
            </a:xfrm>
          </p:grpSpPr>
          <p:sp>
            <p:nvSpPr>
              <p:cNvPr id="53" name="Rectangle 52"/>
              <p:cNvSpPr/>
              <p:nvPr/>
            </p:nvSpPr>
            <p:spPr>
              <a:xfrm>
                <a:off x="2362556" y="4280907"/>
                <a:ext cx="1980025" cy="152617"/>
              </a:xfrm>
              <a:prstGeom prst="rect">
                <a:avLst/>
              </a:prstGeom>
              <a:solidFill>
                <a:srgbClr val="3366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Meta data sub log</a:t>
                </a:r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2362556" y="4017461"/>
                <a:ext cx="1980025" cy="152617"/>
              </a:xfrm>
              <a:prstGeom prst="rect">
                <a:avLst/>
              </a:prstGeom>
              <a:solidFill>
                <a:srgbClr val="3366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Meta data sub log</a:t>
                </a:r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2362556" y="3754015"/>
                <a:ext cx="1980025" cy="152617"/>
              </a:xfrm>
              <a:prstGeom prst="rect">
                <a:avLst/>
              </a:prstGeom>
              <a:solidFill>
                <a:srgbClr val="3366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Meta data sub log</a:t>
                </a:r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2362556" y="3490569"/>
                <a:ext cx="1980025" cy="152617"/>
              </a:xfrm>
              <a:prstGeom prst="rect">
                <a:avLst/>
              </a:prstGeom>
              <a:solidFill>
                <a:srgbClr val="3366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Meta data sub log</a:t>
                </a: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2362556" y="3228031"/>
                <a:ext cx="1980025" cy="151709"/>
              </a:xfrm>
              <a:prstGeom prst="rect">
                <a:avLst/>
              </a:prstGeom>
              <a:solidFill>
                <a:srgbClr val="3366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Meta data sub log</a:t>
                </a: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2362556" y="2964585"/>
                <a:ext cx="1980025" cy="151709"/>
              </a:xfrm>
              <a:prstGeom prst="rect">
                <a:avLst/>
              </a:prstGeom>
              <a:solidFill>
                <a:srgbClr val="3366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Meta data sub log</a:t>
                </a: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2362556" y="2702048"/>
                <a:ext cx="1980025" cy="151708"/>
              </a:xfrm>
              <a:prstGeom prst="rect">
                <a:avLst/>
              </a:prstGeom>
              <a:solidFill>
                <a:srgbClr val="3366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Meta data sub log</a:t>
                </a:r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2362556" y="2438601"/>
                <a:ext cx="1980025" cy="152617"/>
              </a:xfrm>
              <a:prstGeom prst="rect">
                <a:avLst/>
              </a:prstGeom>
              <a:solidFill>
                <a:srgbClr val="3366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Meta data sub log</a:t>
                </a:r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2362556" y="5333783"/>
                <a:ext cx="1980025" cy="152617"/>
              </a:xfrm>
              <a:prstGeom prst="rect">
                <a:avLst/>
              </a:prstGeom>
              <a:solidFill>
                <a:srgbClr val="3366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Meta data sub log</a:t>
                </a: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2362556" y="5070337"/>
                <a:ext cx="1980025" cy="152617"/>
              </a:xfrm>
              <a:prstGeom prst="rect">
                <a:avLst/>
              </a:prstGeom>
              <a:solidFill>
                <a:srgbClr val="3366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Meta data sub log</a:t>
                </a:r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2362556" y="4807799"/>
                <a:ext cx="1980025" cy="151708"/>
              </a:xfrm>
              <a:prstGeom prst="rect">
                <a:avLst/>
              </a:prstGeom>
              <a:solidFill>
                <a:srgbClr val="3366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Meta data sub log</a:t>
                </a: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2362556" y="4544353"/>
                <a:ext cx="1980025" cy="151708"/>
              </a:xfrm>
              <a:prstGeom prst="rect">
                <a:avLst/>
              </a:prstGeom>
              <a:solidFill>
                <a:srgbClr val="3366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Meta data sub log</a:t>
                </a:r>
              </a:p>
            </p:txBody>
          </p:sp>
        </p:grpSp>
        <p:grpSp>
          <p:nvGrpSpPr>
            <p:cNvPr id="8" name="Group 66"/>
            <p:cNvGrpSpPr>
              <a:grpSpLocks/>
            </p:cNvGrpSpPr>
            <p:nvPr/>
          </p:nvGrpSpPr>
          <p:grpSpPr bwMode="auto">
            <a:xfrm>
              <a:off x="5438404" y="951142"/>
              <a:ext cx="1258023" cy="5326418"/>
              <a:chOff x="4648200" y="1676400"/>
              <a:chExt cx="1981200" cy="3352800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4648185" y="1676628"/>
                <a:ext cx="1981824" cy="152890"/>
              </a:xfrm>
              <a:prstGeom prst="rect">
                <a:avLst/>
              </a:prstGeom>
              <a:solidFill>
                <a:srgbClr val="3366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100" dirty="0"/>
                  <a:t>sorted/filtered meta log</a:t>
                </a:r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4648185" y="1981409"/>
                <a:ext cx="1981824" cy="151891"/>
              </a:xfrm>
              <a:prstGeom prst="rect">
                <a:avLst/>
              </a:prstGeom>
              <a:solidFill>
                <a:srgbClr val="3366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100" dirty="0"/>
                  <a:t>sorted/filtered meta log</a:t>
                </a:r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4648185" y="2257211"/>
                <a:ext cx="1981824" cy="152890"/>
              </a:xfrm>
              <a:prstGeom prst="rect">
                <a:avLst/>
              </a:prstGeom>
              <a:solidFill>
                <a:srgbClr val="3366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100" dirty="0"/>
                  <a:t>sorted/filtered meta log</a:t>
                </a:r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4648185" y="2549002"/>
                <a:ext cx="1981824" cy="151891"/>
              </a:xfrm>
              <a:prstGeom prst="rect">
                <a:avLst/>
              </a:prstGeom>
              <a:solidFill>
                <a:srgbClr val="3366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100" dirty="0"/>
                  <a:t>sorted/filtered meta log</a:t>
                </a: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4648185" y="2839793"/>
                <a:ext cx="1981824" cy="151891"/>
              </a:xfrm>
              <a:prstGeom prst="rect">
                <a:avLst/>
              </a:prstGeom>
              <a:solidFill>
                <a:srgbClr val="3366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100" dirty="0"/>
                  <a:t>sorted/filtered meta log</a:t>
                </a:r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4648185" y="3130584"/>
                <a:ext cx="1981824" cy="152890"/>
              </a:xfrm>
              <a:prstGeom prst="rect">
                <a:avLst/>
              </a:prstGeom>
              <a:solidFill>
                <a:srgbClr val="3366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100" dirty="0"/>
                  <a:t>sorted/filtered meta log</a:t>
                </a:r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4648185" y="3421375"/>
                <a:ext cx="1981824" cy="152890"/>
              </a:xfrm>
              <a:prstGeom prst="rect">
                <a:avLst/>
              </a:prstGeom>
              <a:solidFill>
                <a:srgbClr val="3366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100" dirty="0"/>
                  <a:t>sorted/filtered meta log</a:t>
                </a:r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4648185" y="3713166"/>
                <a:ext cx="1981824" cy="151891"/>
              </a:xfrm>
              <a:prstGeom prst="rect">
                <a:avLst/>
              </a:prstGeom>
              <a:solidFill>
                <a:srgbClr val="3366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100" dirty="0"/>
                  <a:t>sorted/filtered meta log</a:t>
                </a:r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4648185" y="4003957"/>
                <a:ext cx="1981824" cy="151891"/>
              </a:xfrm>
              <a:prstGeom prst="rect">
                <a:avLst/>
              </a:prstGeom>
              <a:solidFill>
                <a:srgbClr val="3366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100" dirty="0"/>
                  <a:t>sorted/filtered meta log</a:t>
                </a: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4648185" y="4294748"/>
                <a:ext cx="1981824" cy="152890"/>
              </a:xfrm>
              <a:prstGeom prst="rect">
                <a:avLst/>
              </a:prstGeom>
              <a:solidFill>
                <a:srgbClr val="3366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100" dirty="0"/>
                  <a:t>sorted/filtered meta log</a:t>
                </a: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4648185" y="4585539"/>
                <a:ext cx="1981824" cy="152890"/>
              </a:xfrm>
              <a:prstGeom prst="rect">
                <a:avLst/>
              </a:prstGeom>
              <a:solidFill>
                <a:srgbClr val="3366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100" dirty="0"/>
                  <a:t>sorted/filtered meta log</a:t>
                </a: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4648185" y="4876330"/>
                <a:ext cx="1981824" cy="152890"/>
              </a:xfrm>
              <a:prstGeom prst="rect">
                <a:avLst/>
              </a:prstGeom>
              <a:solidFill>
                <a:srgbClr val="3366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100" dirty="0"/>
                  <a:t>sorted/filtered meta log</a:t>
                </a:r>
              </a:p>
            </p:txBody>
          </p:sp>
        </p:grpSp>
        <p:grpSp>
          <p:nvGrpSpPr>
            <p:cNvPr id="9" name="Group 108"/>
            <p:cNvGrpSpPr>
              <a:grpSpLocks/>
            </p:cNvGrpSpPr>
            <p:nvPr/>
          </p:nvGrpSpPr>
          <p:grpSpPr bwMode="auto">
            <a:xfrm>
              <a:off x="2181728" y="1083784"/>
              <a:ext cx="740843" cy="5060472"/>
              <a:chOff x="1447332" y="1752336"/>
              <a:chExt cx="762943" cy="2895866"/>
            </a:xfrm>
          </p:grpSpPr>
          <p:cxnSp>
            <p:nvCxnSpPr>
              <p:cNvPr id="28" name="Straight Arrow Connector 27"/>
              <p:cNvCxnSpPr/>
              <p:nvPr/>
            </p:nvCxnSpPr>
            <p:spPr>
              <a:xfrm rot="5400000" flipH="1" flipV="1">
                <a:off x="1447467" y="2894739"/>
                <a:ext cx="1817" cy="209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/>
              <p:cNvCxnSpPr>
                <a:stCxn id="6" idx="3"/>
                <a:endCxn id="60" idx="1"/>
              </p:cNvCxnSpPr>
              <p:nvPr/>
            </p:nvCxnSpPr>
            <p:spPr>
              <a:xfrm flipV="1">
                <a:off x="1448375" y="1752040"/>
                <a:ext cx="761899" cy="130545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/>
              <p:cNvCxnSpPr>
                <a:stCxn id="6" idx="3"/>
                <a:endCxn id="59" idx="1"/>
              </p:cNvCxnSpPr>
              <p:nvPr/>
            </p:nvCxnSpPr>
            <p:spPr>
              <a:xfrm flipV="1">
                <a:off x="1448375" y="2015492"/>
                <a:ext cx="761899" cy="104199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/>
              <p:cNvCxnSpPr>
                <a:stCxn id="6" idx="3"/>
                <a:endCxn id="58" idx="1"/>
              </p:cNvCxnSpPr>
              <p:nvPr/>
            </p:nvCxnSpPr>
            <p:spPr>
              <a:xfrm flipV="1">
                <a:off x="1448375" y="2278036"/>
                <a:ext cx="761899" cy="77945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/>
              <p:cNvCxnSpPr>
                <a:stCxn id="6" idx="3"/>
                <a:endCxn id="57" idx="1"/>
              </p:cNvCxnSpPr>
              <p:nvPr/>
            </p:nvCxnSpPr>
            <p:spPr>
              <a:xfrm flipV="1">
                <a:off x="1448375" y="2542396"/>
                <a:ext cx="761899" cy="51509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Straight Arrow Connector 32"/>
              <p:cNvCxnSpPr>
                <a:stCxn id="6" idx="3"/>
                <a:endCxn id="56" idx="1"/>
              </p:cNvCxnSpPr>
              <p:nvPr/>
            </p:nvCxnSpPr>
            <p:spPr>
              <a:xfrm flipV="1">
                <a:off x="1448375" y="2804939"/>
                <a:ext cx="761899" cy="25255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Straight Arrow Connector 33"/>
              <p:cNvCxnSpPr>
                <a:stCxn id="6" idx="3"/>
                <a:endCxn id="55" idx="1"/>
              </p:cNvCxnSpPr>
              <p:nvPr/>
            </p:nvCxnSpPr>
            <p:spPr>
              <a:xfrm>
                <a:off x="1448375" y="3057490"/>
                <a:ext cx="761899" cy="1090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Straight Arrow Connector 34"/>
              <p:cNvCxnSpPr>
                <a:stCxn id="6" idx="3"/>
                <a:endCxn id="54" idx="1"/>
              </p:cNvCxnSpPr>
              <p:nvPr/>
            </p:nvCxnSpPr>
            <p:spPr>
              <a:xfrm>
                <a:off x="1448375" y="3057490"/>
                <a:ext cx="761899" cy="27435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/>
              <p:cNvCxnSpPr>
                <a:stCxn id="6" idx="3"/>
                <a:endCxn id="53" idx="1"/>
              </p:cNvCxnSpPr>
              <p:nvPr/>
            </p:nvCxnSpPr>
            <p:spPr>
              <a:xfrm>
                <a:off x="1448375" y="3057490"/>
                <a:ext cx="761899" cy="53780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/>
              <p:cNvCxnSpPr>
                <a:stCxn id="6" idx="3"/>
                <a:endCxn id="64" idx="1"/>
              </p:cNvCxnSpPr>
              <p:nvPr/>
            </p:nvCxnSpPr>
            <p:spPr>
              <a:xfrm>
                <a:off x="1448375" y="3057490"/>
                <a:ext cx="761899" cy="80034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/>
              <p:cNvCxnSpPr>
                <a:stCxn id="6" idx="3"/>
                <a:endCxn id="63" idx="1"/>
              </p:cNvCxnSpPr>
              <p:nvPr/>
            </p:nvCxnSpPr>
            <p:spPr>
              <a:xfrm>
                <a:off x="1448375" y="3057490"/>
                <a:ext cx="761899" cy="106470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Straight Arrow Connector 38"/>
              <p:cNvCxnSpPr>
                <a:stCxn id="6" idx="3"/>
                <a:endCxn id="62" idx="1"/>
              </p:cNvCxnSpPr>
              <p:nvPr/>
            </p:nvCxnSpPr>
            <p:spPr>
              <a:xfrm>
                <a:off x="1448375" y="3057490"/>
                <a:ext cx="761899" cy="132725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Straight Arrow Connector 39"/>
              <p:cNvCxnSpPr>
                <a:stCxn id="6" idx="3"/>
                <a:endCxn id="61" idx="1"/>
              </p:cNvCxnSpPr>
              <p:nvPr/>
            </p:nvCxnSpPr>
            <p:spPr>
              <a:xfrm>
                <a:off x="1448375" y="3057490"/>
                <a:ext cx="761899" cy="159070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0" name="Right Arrow 9"/>
            <p:cNvSpPr/>
            <p:nvPr/>
          </p:nvSpPr>
          <p:spPr>
            <a:xfrm>
              <a:off x="4179975" y="2681888"/>
              <a:ext cx="1184335" cy="1331918"/>
            </a:xfrm>
            <a:prstGeom prst="rightArrow">
              <a:avLst/>
            </a:prstGeom>
            <a:solidFill>
              <a:srgbClr val="3366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800"/>
            </a:p>
          </p:txBody>
        </p:sp>
        <p:sp>
          <p:nvSpPr>
            <p:cNvPr id="11" name="TextBox 490"/>
            <p:cNvSpPr txBox="1">
              <a:spLocks noChangeArrowheads="1"/>
            </p:cNvSpPr>
            <p:nvPr/>
          </p:nvSpPr>
          <p:spPr bwMode="auto">
            <a:xfrm>
              <a:off x="4129156" y="3145518"/>
              <a:ext cx="1149989" cy="369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bg1"/>
                  </a:solidFill>
                </a:rPr>
                <a:t>Sort and filter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806050" y="2948589"/>
              <a:ext cx="1258420" cy="531815"/>
            </a:xfrm>
            <a:prstGeom prst="rect">
              <a:avLst/>
            </a:prstGeom>
            <a:solidFill>
              <a:srgbClr val="3366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800" dirty="0"/>
                <a:t>Meta data log</a:t>
              </a:r>
            </a:p>
          </p:txBody>
        </p:sp>
        <p:cxnSp>
          <p:nvCxnSpPr>
            <p:cNvPr id="13" name="Straight Arrow Connector 12"/>
            <p:cNvCxnSpPr>
              <a:stCxn id="41" idx="3"/>
              <a:endCxn id="12" idx="1"/>
            </p:cNvCxnSpPr>
            <p:nvPr/>
          </p:nvCxnSpPr>
          <p:spPr>
            <a:xfrm>
              <a:off x="6696814" y="1072155"/>
              <a:ext cx="1109236" cy="214313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42" idx="3"/>
              <a:endCxn id="12" idx="1"/>
            </p:cNvCxnSpPr>
            <p:nvPr/>
          </p:nvCxnSpPr>
          <p:spPr>
            <a:xfrm>
              <a:off x="6696814" y="1556345"/>
              <a:ext cx="1109236" cy="165894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43" idx="3"/>
            </p:cNvCxnSpPr>
            <p:nvPr/>
          </p:nvCxnSpPr>
          <p:spPr>
            <a:xfrm>
              <a:off x="6696814" y="1996085"/>
              <a:ext cx="1109236" cy="123825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44" idx="3"/>
              <a:endCxn id="12" idx="1"/>
            </p:cNvCxnSpPr>
            <p:nvPr/>
          </p:nvCxnSpPr>
          <p:spPr>
            <a:xfrm>
              <a:off x="6696814" y="2458049"/>
              <a:ext cx="1109236" cy="75724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45" idx="3"/>
              <a:endCxn id="12" idx="1"/>
            </p:cNvCxnSpPr>
            <p:nvPr/>
          </p:nvCxnSpPr>
          <p:spPr>
            <a:xfrm>
              <a:off x="6696814" y="2920014"/>
              <a:ext cx="1109236" cy="2952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46" idx="3"/>
              <a:endCxn id="12" idx="1"/>
            </p:cNvCxnSpPr>
            <p:nvPr/>
          </p:nvCxnSpPr>
          <p:spPr>
            <a:xfrm flipV="1">
              <a:off x="6696814" y="3215290"/>
              <a:ext cx="1109236" cy="1682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47" idx="3"/>
              <a:endCxn id="12" idx="1"/>
            </p:cNvCxnSpPr>
            <p:nvPr/>
          </p:nvCxnSpPr>
          <p:spPr>
            <a:xfrm flipV="1">
              <a:off x="6696814" y="3215290"/>
              <a:ext cx="1109236" cy="6302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48" idx="3"/>
              <a:endCxn id="12" idx="1"/>
            </p:cNvCxnSpPr>
            <p:nvPr/>
          </p:nvCxnSpPr>
          <p:spPr>
            <a:xfrm flipV="1">
              <a:off x="6696814" y="3215290"/>
              <a:ext cx="1109236" cy="109220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49" idx="3"/>
              <a:endCxn id="12" idx="1"/>
            </p:cNvCxnSpPr>
            <p:nvPr/>
          </p:nvCxnSpPr>
          <p:spPr>
            <a:xfrm flipV="1">
              <a:off x="6696814" y="3215290"/>
              <a:ext cx="1109236" cy="155416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50" idx="3"/>
              <a:endCxn id="12" idx="1"/>
            </p:cNvCxnSpPr>
            <p:nvPr/>
          </p:nvCxnSpPr>
          <p:spPr>
            <a:xfrm flipV="1">
              <a:off x="6696814" y="3215290"/>
              <a:ext cx="1109236" cy="201613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51" idx="3"/>
              <a:endCxn id="12" idx="1"/>
            </p:cNvCxnSpPr>
            <p:nvPr/>
          </p:nvCxnSpPr>
          <p:spPr>
            <a:xfrm flipV="1">
              <a:off x="6696814" y="3215290"/>
              <a:ext cx="1109236" cy="247968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52" idx="3"/>
              <a:endCxn id="12" idx="1"/>
            </p:cNvCxnSpPr>
            <p:nvPr/>
          </p:nvCxnSpPr>
          <p:spPr>
            <a:xfrm flipV="1">
              <a:off x="6696814" y="3215290"/>
              <a:ext cx="1109236" cy="294165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TextBox 504"/>
            <p:cNvSpPr txBox="1">
              <a:spLocks noChangeArrowheads="1"/>
            </p:cNvSpPr>
            <p:nvPr/>
          </p:nvSpPr>
          <p:spPr bwMode="auto">
            <a:xfrm>
              <a:off x="1143000" y="381589"/>
              <a:ext cx="2325559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US" sz="2800" b="1"/>
                <a:t>Partition/map</a:t>
              </a:r>
            </a:p>
            <a:p>
              <a:endParaRPr lang="en-US" sz="800"/>
            </a:p>
          </p:txBody>
        </p:sp>
        <p:sp>
          <p:nvSpPr>
            <p:cNvPr id="26" name="TextBox 505"/>
            <p:cNvSpPr txBox="1">
              <a:spLocks noChangeArrowheads="1"/>
            </p:cNvSpPr>
            <p:nvPr/>
          </p:nvSpPr>
          <p:spPr bwMode="auto">
            <a:xfrm>
              <a:off x="6844428" y="514750"/>
              <a:ext cx="1308971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/>
                <a:t>Merge</a:t>
              </a:r>
            </a:p>
            <a:p>
              <a:endParaRPr lang="en-US" sz="800"/>
            </a:p>
          </p:txBody>
        </p:sp>
        <p:sp>
          <p:nvSpPr>
            <p:cNvPr id="27" name="TextBox 506"/>
            <p:cNvSpPr txBox="1">
              <a:spLocks noChangeArrowheads="1"/>
            </p:cNvSpPr>
            <p:nvPr/>
          </p:nvSpPr>
          <p:spPr bwMode="auto">
            <a:xfrm>
              <a:off x="4005688" y="401044"/>
              <a:ext cx="14478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800" b="1"/>
                <a:t>Reduce</a:t>
              </a:r>
            </a:p>
            <a:p>
              <a:pPr algn="ctr"/>
              <a:endParaRPr lang="en-US" sz="800"/>
            </a:p>
          </p:txBody>
        </p:sp>
      </p:grpSp>
    </p:spTree>
    <p:extLst>
      <p:ext uri="{BB962C8B-B14F-4D97-AF65-F5344CB8AC3E}">
        <p14:creationId xmlns="" xmlns:p14="http://schemas.microsoft.com/office/powerpoint/2010/main" val="25252853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857</Words>
  <Application>Microsoft Office PowerPoint</Application>
  <PresentationFormat>On-screen Show (4:3)</PresentationFormat>
  <Paragraphs>213</Paragraphs>
  <Slides>24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Virtual Point in Time Access</vt:lpstr>
      <vt:lpstr>Outline</vt:lpstr>
      <vt:lpstr>Motivation</vt:lpstr>
      <vt:lpstr>Motivation for any point in time recovery</vt:lpstr>
      <vt:lpstr>RecoverPoint Architecture</vt:lpstr>
      <vt:lpstr>Basic deployment</vt:lpstr>
      <vt:lpstr>Splitter location</vt:lpstr>
      <vt:lpstr>Journal management process</vt:lpstr>
      <vt:lpstr>Building Virtual Image</vt:lpstr>
      <vt:lpstr>Point in time virtual image of the storage</vt:lpstr>
      <vt:lpstr>I/O Distribution Process</vt:lpstr>
      <vt:lpstr>Data structure Requirements</vt:lpstr>
      <vt:lpstr>Building the data structure</vt:lpstr>
      <vt:lpstr>Slide 14</vt:lpstr>
      <vt:lpstr>Slide 15</vt:lpstr>
      <vt:lpstr>Accessing the data structure</vt:lpstr>
      <vt:lpstr>Slide 17</vt:lpstr>
      <vt:lpstr>Performance analysis</vt:lpstr>
      <vt:lpstr>Testing Environment</vt:lpstr>
      <vt:lpstr>Slide 20</vt:lpstr>
      <vt:lpstr>Customer Data</vt:lpstr>
      <vt:lpstr>Slide 22</vt:lpstr>
      <vt:lpstr>Slide 23</vt:lpstr>
      <vt:lpstr>Slide 24</vt:lpstr>
    </vt:vector>
  </TitlesOfParts>
  <Company>EMC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access</dc:title>
  <dc:creator>Assaf Natanzon</dc:creator>
  <cp:lastModifiedBy>Assaf Natanzon</cp:lastModifiedBy>
  <cp:revision>4</cp:revision>
  <dcterms:created xsi:type="dcterms:W3CDTF">2013-06-23T11:45:47Z</dcterms:created>
  <dcterms:modified xsi:type="dcterms:W3CDTF">2013-07-01T10:47:35Z</dcterms:modified>
</cp:coreProperties>
</file>