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10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6A85A-7135-4B2E-8BA5-F725624523B3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5679-EF51-4B0A-8E89-16D5F5113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387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6A85A-7135-4B2E-8BA5-F725624523B3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5679-EF51-4B0A-8E89-16D5F5113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5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6A85A-7135-4B2E-8BA5-F725624523B3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5679-EF51-4B0A-8E89-16D5F5113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70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6A85A-7135-4B2E-8BA5-F725624523B3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5679-EF51-4B0A-8E89-16D5F5113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536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6A85A-7135-4B2E-8BA5-F725624523B3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5679-EF51-4B0A-8E89-16D5F5113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93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6A85A-7135-4B2E-8BA5-F725624523B3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5679-EF51-4B0A-8E89-16D5F5113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14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6A85A-7135-4B2E-8BA5-F725624523B3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5679-EF51-4B0A-8E89-16D5F5113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852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6A85A-7135-4B2E-8BA5-F725624523B3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5679-EF51-4B0A-8E89-16D5F5113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9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6A85A-7135-4B2E-8BA5-F725624523B3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5679-EF51-4B0A-8E89-16D5F5113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14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6A85A-7135-4B2E-8BA5-F725624523B3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5679-EF51-4B0A-8E89-16D5F5113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6A85A-7135-4B2E-8BA5-F725624523B3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5679-EF51-4B0A-8E89-16D5F5113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73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6A85A-7135-4B2E-8BA5-F725624523B3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F5679-EF51-4B0A-8E89-16D5F5113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047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20.wmf"/><Relationship Id="rId18" Type="http://schemas.openxmlformats.org/officeDocument/2006/relationships/image" Target="../media/image24.png"/><Relationship Id="rId3" Type="http://schemas.openxmlformats.org/officeDocument/2006/relationships/tags" Target="../tags/tag2.xml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23.png"/><Relationship Id="rId2" Type="http://schemas.openxmlformats.org/officeDocument/2006/relationships/tags" Target="../tags/tag1.xml"/><Relationship Id="rId16" Type="http://schemas.openxmlformats.org/officeDocument/2006/relationships/image" Target="../media/image22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9.wmf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1.wmf"/><Relationship Id="rId10" Type="http://schemas.openxmlformats.org/officeDocument/2006/relationships/oleObject" Target="../embeddings/oleObject9.bin"/><Relationship Id="rId4" Type="http://schemas.openxmlformats.org/officeDocument/2006/relationships/tags" Target="../tags/tag3.xml"/><Relationship Id="rId9" Type="http://schemas.openxmlformats.org/officeDocument/2006/relationships/image" Target="../media/image18.wmf"/><Relationship Id="rId14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8140" y="-33888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Generating panorama using translational movement model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365" y="2358703"/>
            <a:ext cx="5818188" cy="388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85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8492"/>
            <a:ext cx="10515600" cy="1325563"/>
          </a:xfrm>
        </p:spPr>
        <p:txBody>
          <a:bodyPr/>
          <a:lstStyle/>
          <a:p>
            <a:r>
              <a:rPr lang="en-US" dirty="0" smtClean="0"/>
              <a:t>Image Stabilization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664055"/>
            <a:ext cx="10409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i="0" u="none" strike="noStrike" baseline="0" dirty="0" smtClean="0"/>
              <a:t>We</a:t>
            </a:r>
            <a:r>
              <a:rPr lang="en-US" sz="2400" b="0" i="0" u="none" strike="noStrike" dirty="0" smtClean="0"/>
              <a:t> </a:t>
            </a:r>
            <a:r>
              <a:rPr lang="en-US" sz="2400" b="0" i="0" u="none" strike="noStrike" baseline="0" dirty="0" smtClean="0"/>
              <a:t>warp the input images to cancel the vertical and sub pixel horizontal components of the motion.</a:t>
            </a:r>
          </a:p>
          <a:p>
            <a:r>
              <a:rPr lang="en-US" sz="2400" b="0" i="0" u="none" strike="noStrike" baseline="0" dirty="0" smtClean="0"/>
              <a:t>For example: If the motion between two successive images was u = 5.3 and v = 1.3, the motion between them after the warping will be u = 5 and v = 0. </a:t>
            </a:r>
            <a:endParaRPr lang="en-US" sz="2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1075446" y="3696492"/>
            <a:ext cx="3507193" cy="2620787"/>
            <a:chOff x="5063971" y="3870664"/>
            <a:chExt cx="3507193" cy="2620787"/>
          </a:xfrm>
        </p:grpSpPr>
        <p:sp>
          <p:nvSpPr>
            <p:cNvPr id="14" name="Rectangle 13"/>
            <p:cNvSpPr/>
            <p:nvPr/>
          </p:nvSpPr>
          <p:spPr>
            <a:xfrm>
              <a:off x="5584055" y="3872333"/>
              <a:ext cx="2272683" cy="1376039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063971" y="4464410"/>
              <a:ext cx="2272683" cy="1376039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84055" y="3870664"/>
              <a:ext cx="51490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i="1" dirty="0" smtClean="0"/>
                <a:t>I</a:t>
              </a:r>
              <a:r>
                <a:rPr lang="en-US" sz="2600" b="1" i="1" baseline="-25000" dirty="0" smtClean="0"/>
                <a:t>1</a:t>
              </a:r>
              <a:endParaRPr lang="en-US" sz="2600" b="1" i="1" baseline="-25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69150" y="4413758"/>
              <a:ext cx="51490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i="1" dirty="0" smtClean="0"/>
                <a:t>I</a:t>
              </a:r>
              <a:r>
                <a:rPr lang="en-US" sz="2600" b="1" i="1" baseline="-25000" dirty="0" smtClean="0"/>
                <a:t>2</a:t>
              </a:r>
              <a:endParaRPr lang="en-US" sz="2600" b="1" i="1" baseline="-25000" dirty="0"/>
            </a:p>
          </p:txBody>
        </p:sp>
        <p:sp>
          <p:nvSpPr>
            <p:cNvPr id="3" name="Right Brace 2"/>
            <p:cNvSpPr/>
            <p:nvPr/>
          </p:nvSpPr>
          <p:spPr>
            <a:xfrm>
              <a:off x="7985760" y="5338353"/>
              <a:ext cx="195373" cy="502095"/>
            </a:xfrm>
            <a:prstGeom prst="rightBrac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Brace 9"/>
            <p:cNvSpPr/>
            <p:nvPr/>
          </p:nvSpPr>
          <p:spPr>
            <a:xfrm rot="5400000">
              <a:off x="7514947" y="5796358"/>
              <a:ext cx="181485" cy="502095"/>
            </a:xfrm>
            <a:prstGeom prst="rightBrac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445826" y="6122119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u</a:t>
              </a:r>
              <a:endParaRPr lang="en-US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277494" y="5404734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v</a:t>
              </a:r>
              <a:endParaRPr lang="en-US" b="1" dirty="0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6422508" y="3712532"/>
            <a:ext cx="2272683" cy="1376039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461729" y="3695004"/>
            <a:ext cx="5149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 smtClean="0"/>
              <a:t>I</a:t>
            </a:r>
            <a:r>
              <a:rPr lang="en-US" sz="2600" b="1" i="1" baseline="-25000" dirty="0" smtClean="0"/>
              <a:t>2</a:t>
            </a:r>
            <a:endParaRPr lang="en-US" sz="2600" b="1" i="1" baseline="-25000" dirty="0"/>
          </a:p>
        </p:txBody>
      </p:sp>
      <p:sp>
        <p:nvSpPr>
          <p:cNvPr id="22" name="Right Brace 21"/>
          <p:cNvSpPr/>
          <p:nvPr/>
        </p:nvSpPr>
        <p:spPr>
          <a:xfrm rot="5400000">
            <a:off x="8092514" y="5058445"/>
            <a:ext cx="181485" cy="502095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030009" y="548161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</a:t>
            </a:r>
            <a:endParaRPr lang="en-US" b="1" dirty="0"/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 rot="16200000">
            <a:off x="5334313" y="4254478"/>
            <a:ext cx="228600" cy="381000"/>
          </a:xfrm>
          <a:prstGeom prst="down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183257" y="3764785"/>
            <a:ext cx="2272683" cy="1376039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284490" y="3695003"/>
            <a:ext cx="5149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 smtClean="0"/>
              <a:t>I</a:t>
            </a:r>
            <a:r>
              <a:rPr lang="en-US" sz="2600" b="1" i="1" baseline="-25000" dirty="0" smtClean="0"/>
              <a:t>1</a:t>
            </a:r>
            <a:endParaRPr lang="en-US" sz="2600" b="1" i="1" baseline="-25000" dirty="0"/>
          </a:p>
        </p:txBody>
      </p:sp>
    </p:spTree>
    <p:extLst>
      <p:ext uri="{BB962C8B-B14F-4D97-AF65-F5344CB8AC3E}">
        <p14:creationId xmlns:p14="http://schemas.microsoft.com/office/powerpoint/2010/main" val="356130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8492"/>
            <a:ext cx="10515600" cy="1325563"/>
          </a:xfrm>
        </p:spPr>
        <p:txBody>
          <a:bodyPr/>
          <a:lstStyle/>
          <a:p>
            <a:r>
              <a:rPr lang="en-US" dirty="0" smtClean="0"/>
              <a:t>Image Stitching – Naïve Way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045332" y="1541364"/>
            <a:ext cx="2272683" cy="1376039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863914" y="1541364"/>
            <a:ext cx="2272683" cy="1376039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056376" y="1540745"/>
            <a:ext cx="5149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 smtClean="0"/>
              <a:t>I</a:t>
            </a:r>
            <a:r>
              <a:rPr lang="en-US" sz="2600" b="1" i="1" baseline="-25000" dirty="0" smtClean="0"/>
              <a:t>1</a:t>
            </a:r>
            <a:endParaRPr lang="en-US" sz="2600" b="1" i="1" baseline="-25000" dirty="0"/>
          </a:p>
        </p:txBody>
      </p:sp>
      <p:sp>
        <p:nvSpPr>
          <p:cNvPr id="5" name="Rectangle 4"/>
          <p:cNvSpPr/>
          <p:nvPr/>
        </p:nvSpPr>
        <p:spPr>
          <a:xfrm>
            <a:off x="5863914" y="1541364"/>
            <a:ext cx="597670" cy="137603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5" idx="0"/>
            <a:endCxn id="5" idx="2"/>
          </p:cNvCxnSpPr>
          <p:nvPr/>
        </p:nvCxnSpPr>
        <p:spPr>
          <a:xfrm>
            <a:off x="6162749" y="1541364"/>
            <a:ext cx="0" cy="137603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ight Brace 25"/>
          <p:cNvSpPr/>
          <p:nvPr/>
        </p:nvSpPr>
        <p:spPr>
          <a:xfrm rot="5400000">
            <a:off x="6083569" y="2830340"/>
            <a:ext cx="158358" cy="597670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710666" y="3340947"/>
            <a:ext cx="904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overlap</a:t>
            </a:r>
            <a:endParaRPr lang="en-US" b="1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377" y="3728698"/>
            <a:ext cx="10058400" cy="2973085"/>
          </a:xfrm>
          <a:prstGeom prst="rect">
            <a:avLst/>
          </a:prstGeom>
        </p:spPr>
      </p:pic>
      <p:sp>
        <p:nvSpPr>
          <p:cNvPr id="28" name="AutoShape 24"/>
          <p:cNvSpPr>
            <a:spLocks noChangeArrowheads="1"/>
          </p:cNvSpPr>
          <p:nvPr/>
        </p:nvSpPr>
        <p:spPr bwMode="auto">
          <a:xfrm rot="16200000">
            <a:off x="723900" y="5024740"/>
            <a:ext cx="228600" cy="381000"/>
          </a:xfrm>
          <a:prstGeom prst="down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543650" y="1541363"/>
            <a:ext cx="5149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 smtClean="0"/>
              <a:t>I</a:t>
            </a:r>
            <a:r>
              <a:rPr lang="en-US" sz="2600" b="1" i="1" baseline="-25000" dirty="0" smtClean="0"/>
              <a:t>2</a:t>
            </a:r>
            <a:endParaRPr lang="en-US" sz="2600" b="1" i="1" baseline="-25000" dirty="0"/>
          </a:p>
        </p:txBody>
      </p:sp>
    </p:spTree>
    <p:extLst>
      <p:ext uri="{BB962C8B-B14F-4D97-AF65-F5344CB8AC3E}">
        <p14:creationId xmlns:p14="http://schemas.microsoft.com/office/powerpoint/2010/main" val="132331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96670"/>
            <a:ext cx="10515600" cy="1325563"/>
          </a:xfrm>
        </p:spPr>
        <p:txBody>
          <a:bodyPr/>
          <a:lstStyle/>
          <a:p>
            <a:r>
              <a:rPr lang="en-US" dirty="0" smtClean="0"/>
              <a:t>Image Stitching – Graph Cuts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46747" y="3040339"/>
            <a:ext cx="982512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latin typeface="CMMI10"/>
              </a:rPr>
              <a:t>W</a:t>
            </a:r>
            <a:r>
              <a:rPr lang="pl-PL" dirty="0" smtClean="0">
                <a:latin typeface="CMR10"/>
              </a:rPr>
              <a:t>(</a:t>
            </a:r>
            <a:r>
              <a:rPr lang="pl-PL" dirty="0" smtClean="0">
                <a:latin typeface="CMMI10"/>
              </a:rPr>
              <a:t>u</a:t>
            </a:r>
            <a:r>
              <a:rPr lang="en-US" dirty="0" smtClean="0">
                <a:latin typeface="CMMI10"/>
              </a:rPr>
              <a:t>,</a:t>
            </a:r>
            <a:r>
              <a:rPr lang="pl-PL" dirty="0" smtClean="0">
                <a:latin typeface="CMMI10"/>
              </a:rPr>
              <a:t>v</a:t>
            </a:r>
            <a:r>
              <a:rPr lang="pl-PL" dirty="0">
                <a:latin typeface="CMR10"/>
              </a:rPr>
              <a:t>) </a:t>
            </a:r>
            <a:r>
              <a:rPr lang="pl-PL" dirty="0" smtClean="0">
                <a:latin typeface="CMR10"/>
              </a:rPr>
              <a:t>=</a:t>
            </a:r>
            <a:r>
              <a:rPr lang="en-US" dirty="0" smtClean="0">
                <a:latin typeface="CMR10"/>
              </a:rPr>
              <a:t>||A(u)-B(u)||</a:t>
            </a:r>
            <a:r>
              <a:rPr lang="en-US" baseline="30000" dirty="0" smtClean="0">
                <a:latin typeface="CMR10"/>
              </a:rPr>
              <a:t>2</a:t>
            </a:r>
            <a:r>
              <a:rPr lang="en-US" dirty="0" smtClean="0">
                <a:latin typeface="CMR10"/>
              </a:rPr>
              <a:t> +||A(v)-B(v)||</a:t>
            </a:r>
            <a:r>
              <a:rPr lang="en-US" baseline="30000" dirty="0" smtClean="0">
                <a:latin typeface="CMR10"/>
              </a:rPr>
              <a:t>2</a:t>
            </a:r>
            <a:r>
              <a:rPr lang="en-US" dirty="0">
                <a:latin typeface="CMR10"/>
              </a:rPr>
              <a:t> </a:t>
            </a:r>
            <a:r>
              <a:rPr lang="en-US" dirty="0" smtClean="0">
                <a:latin typeface="CMR10"/>
              </a:rPr>
              <a:t>+,where </a:t>
            </a:r>
            <a:r>
              <a:rPr lang="en-US" dirty="0" err="1" smtClean="0">
                <a:latin typeface="CMR10"/>
              </a:rPr>
              <a:t>u,v</a:t>
            </a:r>
            <a:r>
              <a:rPr lang="en-US" dirty="0" smtClean="0">
                <a:latin typeface="CMR10"/>
              </a:rPr>
              <a:t> are neighboring pixels in the overlap region. </a:t>
            </a:r>
            <a:endParaRPr lang="en-US" baseline="30000" dirty="0" smtClean="0">
              <a:latin typeface="CMR10"/>
            </a:endParaRPr>
          </a:p>
          <a:p>
            <a:endParaRPr lang="en-US" baseline="30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840985"/>
            <a:ext cx="10762130" cy="2719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093" y="1171213"/>
            <a:ext cx="7193251" cy="177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73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8492"/>
            <a:ext cx="10515600" cy="1325563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38200" y="1429327"/>
            <a:ext cx="77724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1600" dirty="0" smtClean="0"/>
              <a:t>B.D. Lucas and T. </a:t>
            </a:r>
            <a:r>
              <a:rPr lang="en-US" sz="1600" dirty="0" err="1" smtClean="0"/>
              <a:t>Kanade</a:t>
            </a:r>
            <a:r>
              <a:rPr lang="en-US" sz="1600" dirty="0" smtClean="0"/>
              <a:t> “</a:t>
            </a:r>
            <a:r>
              <a:rPr lang="en-US" sz="1600" b="1" i="1" dirty="0" smtClean="0"/>
              <a:t>An Iterative Image Registration Technique with an Application to Stereo Vision</a:t>
            </a:r>
            <a:r>
              <a:rPr lang="en-US" sz="1600" dirty="0" smtClean="0"/>
              <a:t>” IJCAI '81 pp. 674-679 </a:t>
            </a:r>
          </a:p>
          <a:p>
            <a:pPr>
              <a:lnSpc>
                <a:spcPct val="80000"/>
              </a:lnSpc>
            </a:pPr>
            <a:r>
              <a:rPr lang="en-US" sz="1600" dirty="0" smtClean="0"/>
              <a:t>S. Baker and I. Matthews</a:t>
            </a:r>
            <a:r>
              <a:rPr lang="en-US" sz="1600" i="1" dirty="0" smtClean="0"/>
              <a:t> </a:t>
            </a:r>
            <a:r>
              <a:rPr lang="en-US" sz="1600" dirty="0" smtClean="0"/>
              <a:t>“</a:t>
            </a:r>
            <a:r>
              <a:rPr lang="en-US" sz="1600" b="1" i="1" dirty="0" smtClean="0"/>
              <a:t>Lucas-</a:t>
            </a:r>
            <a:r>
              <a:rPr lang="en-US" sz="1600" b="1" i="1" dirty="0" err="1" smtClean="0"/>
              <a:t>Kanade</a:t>
            </a:r>
            <a:r>
              <a:rPr lang="en-US" sz="1600" b="1" i="1" dirty="0" smtClean="0"/>
              <a:t> 20 Years On: A Unifying Framework</a:t>
            </a:r>
            <a:r>
              <a:rPr lang="en-US" sz="1600" dirty="0" smtClean="0"/>
              <a:t>” IJCV, Vol. 56, No. 3, March, 2004, pp. 221 - 255.</a:t>
            </a:r>
          </a:p>
          <a:p>
            <a:pPr>
              <a:lnSpc>
                <a:spcPct val="80000"/>
              </a:lnSpc>
            </a:pPr>
            <a:r>
              <a:rPr lang="en-US" sz="1600" dirty="0" err="1"/>
              <a:t>Kwatra</a:t>
            </a:r>
            <a:r>
              <a:rPr lang="en-US" sz="1600" dirty="0"/>
              <a:t>, V., </a:t>
            </a:r>
            <a:r>
              <a:rPr lang="en-US" sz="1600" dirty="0" err="1"/>
              <a:t>Schödl</a:t>
            </a:r>
            <a:r>
              <a:rPr lang="en-US" sz="1600" dirty="0"/>
              <a:t>, A., </a:t>
            </a:r>
            <a:r>
              <a:rPr lang="en-US" sz="1600" dirty="0" err="1"/>
              <a:t>Essa</a:t>
            </a:r>
            <a:r>
              <a:rPr lang="en-US" sz="1600" dirty="0"/>
              <a:t>, I., Turk, G., &amp; </a:t>
            </a:r>
            <a:r>
              <a:rPr lang="en-US" sz="1600" dirty="0" err="1" smtClean="0"/>
              <a:t>Bobick</a:t>
            </a:r>
            <a:r>
              <a:rPr lang="en-US" sz="1600" dirty="0" smtClean="0"/>
              <a:t> “</a:t>
            </a:r>
            <a:r>
              <a:rPr lang="en-US" sz="1600" b="1" i="1" dirty="0" err="1" smtClean="0"/>
              <a:t>Graphcut</a:t>
            </a:r>
            <a:r>
              <a:rPr lang="en-US" sz="1600" b="1" i="1" dirty="0" smtClean="0"/>
              <a:t> </a:t>
            </a:r>
            <a:r>
              <a:rPr lang="en-US" sz="1600" b="1" i="1" dirty="0"/>
              <a:t>Textures: Image and Video Synthesis Using Graph Cuts</a:t>
            </a:r>
            <a:r>
              <a:rPr lang="en-US" sz="1600" dirty="0" smtClean="0"/>
              <a:t>” </a:t>
            </a:r>
            <a:r>
              <a:rPr lang="en-US" sz="1600" dirty="0"/>
              <a:t>In </a:t>
            </a:r>
            <a:r>
              <a:rPr lang="en-US" sz="1600" i="1" dirty="0"/>
              <a:t>ACM Transactions on Graphics (</a:t>
            </a:r>
            <a:r>
              <a:rPr lang="en-US" sz="1600" i="1" dirty="0" err="1"/>
              <a:t>ToG</a:t>
            </a:r>
            <a:r>
              <a:rPr lang="en-US" sz="1600" i="1" dirty="0"/>
              <a:t>)</a:t>
            </a:r>
            <a:r>
              <a:rPr lang="en-US" sz="1600" dirty="0"/>
              <a:t> (Vol. 22, No. 3, pp. 277-286). ACM</a:t>
            </a:r>
            <a:r>
              <a:rPr lang="en-US" sz="1600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en-US" sz="1600" dirty="0" err="1"/>
              <a:t>Szeliski</a:t>
            </a:r>
            <a:r>
              <a:rPr lang="en-US" sz="1600" dirty="0"/>
              <a:t>, Richard. </a:t>
            </a:r>
            <a:r>
              <a:rPr lang="en-US" sz="1600" dirty="0" smtClean="0"/>
              <a:t>“</a:t>
            </a:r>
            <a:r>
              <a:rPr lang="en-US" sz="1600" b="1" i="1" dirty="0" err="1" smtClean="0"/>
              <a:t>Graphcut</a:t>
            </a:r>
            <a:r>
              <a:rPr lang="en-US" sz="1600" b="1" i="1" dirty="0" smtClean="0"/>
              <a:t> Textures: Image and Video Synthesis Using Graph Cuts</a:t>
            </a:r>
            <a:r>
              <a:rPr lang="en-US" sz="1600" dirty="0" smtClean="0"/>
              <a:t>”. </a:t>
            </a:r>
            <a:r>
              <a:rPr lang="en-US" sz="1600" dirty="0"/>
              <a:t>Springer, 2010.‏</a:t>
            </a:r>
          </a:p>
          <a:p>
            <a:pPr>
              <a:lnSpc>
                <a:spcPct val="80000"/>
              </a:lnSpc>
            </a:pPr>
            <a:endParaRPr lang="en-US" sz="1600" dirty="0" smtClean="0"/>
          </a:p>
          <a:p>
            <a:pPr marL="0" indent="0">
              <a:lnSpc>
                <a:spcPct val="80000"/>
              </a:lnSpc>
              <a:buNone/>
            </a:pPr>
            <a:endParaRPr lang="en-US" sz="1600" dirty="0" smtClean="0"/>
          </a:p>
          <a:p>
            <a:pPr marL="0" indent="0">
              <a:lnSpc>
                <a:spcPct val="80000"/>
              </a:lnSpc>
              <a:buNone/>
            </a:pPr>
            <a:endParaRPr lang="en-US" sz="16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8775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589" y="156755"/>
            <a:ext cx="117826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i="0" u="none" strike="noStrike" baseline="0" dirty="0" smtClean="0">
                <a:solidFill>
                  <a:srgbClr val="000000"/>
                </a:solidFill>
                <a:latin typeface="NimbusRomNo9L-Regu"/>
              </a:rPr>
              <a:t>Algorithms </a:t>
            </a:r>
            <a:r>
              <a:rPr lang="en-US" sz="2000" b="0" i="0" u="none" strike="noStrike" baseline="0" dirty="0" smtClean="0">
                <a:solidFill>
                  <a:srgbClr val="000000"/>
                </a:solidFill>
                <a:latin typeface="NimbusRomNo9L-Regu"/>
              </a:rPr>
              <a:t>for stitching </a:t>
            </a:r>
            <a:r>
              <a:rPr lang="en-US" sz="2000" b="0" i="0" u="none" strike="noStrike" baseline="0" dirty="0" smtClean="0">
                <a:solidFill>
                  <a:srgbClr val="000000"/>
                </a:solidFill>
                <a:latin typeface="NimbusRomNo9L-Regu"/>
              </a:rPr>
              <a:t>images into seamless photo-mosaics are among the oldest and most widely used in computer vision. Image stitching algorithms create the high-resolution photo-mosaics used to produce today’s digital maps and satellite photos.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06" y="1344052"/>
            <a:ext cx="1789611" cy="26844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788" y="1330989"/>
            <a:ext cx="1798320" cy="2697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115" y="1330232"/>
            <a:ext cx="1798825" cy="2698237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7121975" y="2895909"/>
            <a:ext cx="165462" cy="1974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476838" y="2902842"/>
            <a:ext cx="165462" cy="1974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821929" y="2902842"/>
            <a:ext cx="165462" cy="1974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05" y="4358988"/>
            <a:ext cx="10446435" cy="2155371"/>
          </a:xfrm>
          <a:prstGeom prst="rect">
            <a:avLst/>
          </a:prstGeom>
        </p:spPr>
      </p:pic>
      <p:sp>
        <p:nvSpPr>
          <p:cNvPr id="15" name="Equal 14"/>
          <p:cNvSpPr/>
          <p:nvPr/>
        </p:nvSpPr>
        <p:spPr>
          <a:xfrm>
            <a:off x="113211" y="5242560"/>
            <a:ext cx="566058" cy="44413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Plus 15"/>
          <p:cNvSpPr/>
          <p:nvPr/>
        </p:nvSpPr>
        <p:spPr>
          <a:xfrm>
            <a:off x="2838993" y="2429691"/>
            <a:ext cx="722811" cy="67056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lus 16"/>
          <p:cNvSpPr/>
          <p:nvPr/>
        </p:nvSpPr>
        <p:spPr>
          <a:xfrm>
            <a:off x="5812968" y="2449685"/>
            <a:ext cx="722811" cy="67056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8573588" y="2449685"/>
            <a:ext cx="722811" cy="67056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3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1" y="234497"/>
            <a:ext cx="10515600" cy="1325563"/>
          </a:xfrm>
        </p:spPr>
        <p:txBody>
          <a:bodyPr>
            <a:noAutofit/>
          </a:bodyPr>
          <a:lstStyle/>
          <a:p>
            <a:r>
              <a:rPr lang="en-US" sz="2000" dirty="0"/>
              <a:t>Before we can register and align images, we need to establish the mathematical relationships</a:t>
            </a:r>
            <a:br>
              <a:rPr lang="en-US" sz="2000" dirty="0"/>
            </a:br>
            <a:r>
              <a:rPr lang="en-US" sz="2000" dirty="0"/>
              <a:t>that map pixel coordinates from one image to another. A variety of such parametric motion</a:t>
            </a:r>
            <a:br>
              <a:rPr lang="en-US" sz="2000" dirty="0"/>
            </a:br>
            <a:r>
              <a:rPr lang="en-US" sz="2000" dirty="0"/>
              <a:t>models are possible, from simple 2D transforms, to planar perspective models, 3D camera</a:t>
            </a:r>
            <a:br>
              <a:rPr lang="en-US" sz="2000" dirty="0"/>
            </a:br>
            <a:r>
              <a:rPr lang="en-US" sz="2000" dirty="0"/>
              <a:t>rotations, lens distortions, and mapping to non-planar (e.g., cylindrical) </a:t>
            </a:r>
            <a:r>
              <a:rPr lang="en-US" sz="2000" dirty="0" smtClean="0"/>
              <a:t>surfaces.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438" y="1849873"/>
            <a:ext cx="1474875" cy="18171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088" y="1849873"/>
            <a:ext cx="1541110" cy="18171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4973" y="1849873"/>
            <a:ext cx="1474875" cy="18171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4623" y="1849873"/>
            <a:ext cx="1474875" cy="181713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87970" y="3764788"/>
            <a:ext cx="12378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NimbusRomNo9L-Regu"/>
              </a:rPr>
              <a:t>translation </a:t>
            </a:r>
          </a:p>
        </p:txBody>
      </p:sp>
      <p:sp>
        <p:nvSpPr>
          <p:cNvPr id="9" name="Rectangle 8"/>
          <p:cNvSpPr/>
          <p:nvPr/>
        </p:nvSpPr>
        <p:spPr>
          <a:xfrm>
            <a:off x="4117265" y="3772154"/>
            <a:ext cx="744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u="none" strike="noStrike" baseline="0" dirty="0" smtClean="0">
                <a:latin typeface="NimbusRomNo9L-Regu"/>
              </a:rPr>
              <a:t>affine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58112" y="3764788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u="none" strike="noStrike" baseline="0" dirty="0" smtClean="0">
                <a:latin typeface="NimbusRomNo9L-Regu"/>
              </a:rPr>
              <a:t>perspective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165470" y="3764788"/>
            <a:ext cx="131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u="none" strike="noStrike" baseline="0" dirty="0" smtClean="0">
                <a:latin typeface="NimbusRomNo9L-Regu"/>
              </a:rPr>
              <a:t>3D rotation</a:t>
            </a:r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07571" y="47150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In this work we assume a 2D translation between 2 consecutive images.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7264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Computing Translation</a:t>
            </a:r>
            <a:br>
              <a:rPr lang="en-US" dirty="0"/>
            </a:br>
            <a:r>
              <a:rPr lang="en-US" i="1" dirty="0"/>
              <a:t>Assumption: Constant Brightness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u="none" strike="noStrike" baseline="0" dirty="0" smtClean="0">
                <a:latin typeface="Calibri" panose="020F0502020204030204" pitchFamily="34" charset="0"/>
              </a:rPr>
              <a:t>Given images </a:t>
            </a:r>
            <a:r>
              <a:rPr lang="en-US" b="0" i="1" u="none" strike="noStrike" baseline="0" dirty="0" smtClean="0">
                <a:latin typeface="Calibri,Italic"/>
              </a:rPr>
              <a:t>I</a:t>
            </a:r>
            <a:r>
              <a:rPr lang="en-US" sz="1400" b="0" i="1" u="none" strike="noStrike" baseline="0" dirty="0" smtClean="0">
                <a:latin typeface="Calibri,Italic"/>
              </a:rPr>
              <a:t>1 </a:t>
            </a:r>
            <a:r>
              <a:rPr lang="en-US" b="0" i="0" u="none" strike="noStrike" baseline="0" dirty="0" smtClean="0">
                <a:latin typeface="Calibri" panose="020F0502020204030204" pitchFamily="34" charset="0"/>
              </a:rPr>
              <a:t>and </a:t>
            </a:r>
            <a:r>
              <a:rPr lang="en-US" b="0" i="1" u="none" strike="noStrike" baseline="0" dirty="0" smtClean="0">
                <a:latin typeface="Calibri,Italic"/>
              </a:rPr>
              <a:t>I</a:t>
            </a:r>
            <a:r>
              <a:rPr lang="en-US" sz="1400" b="0" i="1" u="none" strike="noStrike" baseline="0" dirty="0" smtClean="0">
                <a:latin typeface="Calibri,Italic"/>
              </a:rPr>
              <a:t>2</a:t>
            </a:r>
            <a:r>
              <a:rPr lang="en-US" b="0" i="0" u="none" strike="noStrike" baseline="0" dirty="0" smtClean="0">
                <a:latin typeface="Calibri" panose="020F0502020204030204" pitchFamily="34" charset="0"/>
              </a:rPr>
              <a:t>, we can find the translation </a:t>
            </a:r>
            <a:r>
              <a:rPr lang="en-US" b="0" i="1" u="none" strike="noStrike" baseline="0" dirty="0" smtClean="0">
                <a:latin typeface="Calibri,Italic"/>
              </a:rPr>
              <a:t>(</a:t>
            </a:r>
            <a:r>
              <a:rPr lang="en-US" b="0" i="1" u="none" strike="noStrike" baseline="0" dirty="0" err="1" smtClean="0">
                <a:latin typeface="Calibri,Italic"/>
              </a:rPr>
              <a:t>u,v</a:t>
            </a:r>
            <a:r>
              <a:rPr lang="en-US" b="0" i="1" u="none" strike="noStrike" baseline="0" dirty="0" smtClean="0">
                <a:latin typeface="Calibri,Italic"/>
              </a:rPr>
              <a:t>) </a:t>
            </a:r>
            <a:r>
              <a:rPr lang="en-US" b="0" i="0" u="none" strike="noStrike" baseline="0" dirty="0" smtClean="0">
                <a:latin typeface="Calibri" panose="020F0502020204030204" pitchFamily="34" charset="0"/>
              </a:rPr>
              <a:t>that will minimize the squared error </a:t>
            </a:r>
            <a:r>
              <a:rPr lang="en-US" sz="2000" b="0" i="0" u="none" strike="noStrike" baseline="0" dirty="0" smtClean="0">
                <a:latin typeface="Symbol" panose="05050102010706020507" pitchFamily="18" charset="2"/>
              </a:rPr>
              <a:t>=</a:t>
            </a:r>
            <a:endParaRPr lang="en-US" b="0" i="0" u="none" strike="noStrike" baseline="0" dirty="0" smtClean="0">
              <a:latin typeface="Symbol" panose="05050102010706020507" pitchFamily="18" charset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431" y="2218339"/>
            <a:ext cx="5796083" cy="99512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342403" y="3478779"/>
            <a:ext cx="3507193" cy="2620787"/>
            <a:chOff x="5063971" y="3870664"/>
            <a:chExt cx="3507193" cy="2620787"/>
          </a:xfrm>
        </p:grpSpPr>
        <p:sp>
          <p:nvSpPr>
            <p:cNvPr id="8" name="Rectangle 7"/>
            <p:cNvSpPr/>
            <p:nvPr/>
          </p:nvSpPr>
          <p:spPr>
            <a:xfrm>
              <a:off x="5584055" y="3872333"/>
              <a:ext cx="2272683" cy="1376039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063971" y="4464410"/>
              <a:ext cx="2272683" cy="1376039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584055" y="3870664"/>
              <a:ext cx="51490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i="1" dirty="0" smtClean="0"/>
                <a:t>I</a:t>
              </a:r>
              <a:r>
                <a:rPr lang="en-US" sz="2600" b="1" i="1" baseline="-25000" dirty="0" smtClean="0"/>
                <a:t>1</a:t>
              </a:r>
              <a:endParaRPr lang="en-US" sz="2600" b="1" i="1" baseline="-25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69150" y="4413758"/>
              <a:ext cx="51490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i="1" dirty="0" smtClean="0"/>
                <a:t>I</a:t>
              </a:r>
              <a:r>
                <a:rPr lang="en-US" sz="2600" b="1" i="1" baseline="-25000" dirty="0" smtClean="0"/>
                <a:t>2</a:t>
              </a:r>
              <a:endParaRPr lang="en-US" sz="2600" b="1" i="1" baseline="-25000" dirty="0"/>
            </a:p>
          </p:txBody>
        </p:sp>
        <p:sp>
          <p:nvSpPr>
            <p:cNvPr id="12" name="Right Brace 11"/>
            <p:cNvSpPr/>
            <p:nvPr/>
          </p:nvSpPr>
          <p:spPr>
            <a:xfrm>
              <a:off x="7985760" y="5338353"/>
              <a:ext cx="195373" cy="502095"/>
            </a:xfrm>
            <a:prstGeom prst="rightBrac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Brace 12"/>
            <p:cNvSpPr/>
            <p:nvPr/>
          </p:nvSpPr>
          <p:spPr>
            <a:xfrm rot="5400000">
              <a:off x="7514947" y="5796358"/>
              <a:ext cx="181485" cy="502095"/>
            </a:xfrm>
            <a:prstGeom prst="rightBrac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445826" y="6122119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u</a:t>
              </a:r>
              <a:endParaRPr lang="en-US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277494" y="5404734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v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32934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Brightness Constancy Equation</a:t>
            </a:r>
          </a:p>
        </p:txBody>
      </p:sp>
      <p:graphicFrame>
        <p:nvGraphicFramePr>
          <p:cNvPr id="78851" name="Object 3"/>
          <p:cNvGraphicFramePr>
            <a:graphicFrameLocks noChangeAspect="1"/>
          </p:cNvGraphicFramePr>
          <p:nvPr/>
        </p:nvGraphicFramePr>
        <p:xfrm>
          <a:off x="2857500" y="1752600"/>
          <a:ext cx="5270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" name="Equation" r:id="rId3" imgW="5270400" imgH="457200" progId="Equation.3">
                  <p:embed/>
                </p:oleObj>
              </mc:Choice>
              <mc:Fallback>
                <p:oleObj name="Equation" r:id="rId3" imgW="5270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1752600"/>
                        <a:ext cx="5270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2" name="Object 4"/>
          <p:cNvGraphicFramePr>
            <a:graphicFrameLocks noChangeAspect="1"/>
          </p:cNvGraphicFramePr>
          <p:nvPr/>
        </p:nvGraphicFramePr>
        <p:xfrm>
          <a:off x="4267200" y="2628900"/>
          <a:ext cx="52197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" name="Equation" r:id="rId5" imgW="5219640" imgH="1028520" progId="Equation.3">
                  <p:embed/>
                </p:oleObj>
              </mc:Choice>
              <mc:Fallback>
                <p:oleObj name="Equation" r:id="rId5" imgW="5219640" imgH="1028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628900"/>
                        <a:ext cx="52197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61" name="Text Box 13"/>
          <p:cNvSpPr txBox="1">
            <a:spLocks noChangeArrowheads="1"/>
          </p:cNvSpPr>
          <p:nvPr/>
        </p:nvSpPr>
        <p:spPr bwMode="auto">
          <a:xfrm>
            <a:off x="2209800" y="2286000"/>
            <a:ext cx="27703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First order Taylor Expansion</a:t>
            </a:r>
          </a:p>
        </p:txBody>
      </p:sp>
      <p:graphicFrame>
        <p:nvGraphicFramePr>
          <p:cNvPr id="78862" name="Object 14"/>
          <p:cNvGraphicFramePr>
            <a:graphicFrameLocks noChangeAspect="1"/>
          </p:cNvGraphicFramePr>
          <p:nvPr/>
        </p:nvGraphicFramePr>
        <p:xfrm>
          <a:off x="4572000" y="4114800"/>
          <a:ext cx="34671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" name="Equation" r:id="rId7" imgW="3466800" imgH="545760" progId="Equation.3">
                  <p:embed/>
                </p:oleObj>
              </mc:Choice>
              <mc:Fallback>
                <p:oleObj name="Equation" r:id="rId7" imgW="3466800" imgH="545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114800"/>
                        <a:ext cx="34671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63" name="Text Box 15"/>
          <p:cNvSpPr txBox="1">
            <a:spLocks noChangeArrowheads="1"/>
          </p:cNvSpPr>
          <p:nvPr/>
        </p:nvSpPr>
        <p:spPr bwMode="auto">
          <a:xfrm>
            <a:off x="2286001" y="3657600"/>
            <a:ext cx="19361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Simplify notations:</a:t>
            </a:r>
          </a:p>
        </p:txBody>
      </p:sp>
      <p:sp>
        <p:nvSpPr>
          <p:cNvPr id="78864" name="Text Box 16"/>
          <p:cNvSpPr txBox="1">
            <a:spLocks noChangeArrowheads="1"/>
          </p:cNvSpPr>
          <p:nvPr/>
        </p:nvSpPr>
        <p:spPr bwMode="auto">
          <a:xfrm>
            <a:off x="1752600" y="4724400"/>
            <a:ext cx="24941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Divide by </a:t>
            </a:r>
            <a:r>
              <a:rPr lang="en-US" i="1"/>
              <a:t>dt</a:t>
            </a:r>
            <a:r>
              <a:rPr lang="en-US"/>
              <a:t> and denote:</a:t>
            </a:r>
          </a:p>
        </p:txBody>
      </p:sp>
      <p:graphicFrame>
        <p:nvGraphicFramePr>
          <p:cNvPr id="78865" name="Object 17"/>
          <p:cNvGraphicFramePr>
            <a:graphicFrameLocks noChangeAspect="1"/>
          </p:cNvGraphicFramePr>
          <p:nvPr/>
        </p:nvGraphicFramePr>
        <p:xfrm>
          <a:off x="4953000" y="4800600"/>
          <a:ext cx="977900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" name="Equation" r:id="rId9" imgW="1054080" imgH="939600" progId="Equation.3">
                  <p:embed/>
                </p:oleObj>
              </mc:Choice>
              <mc:Fallback>
                <p:oleObj name="Equation" r:id="rId9" imgW="105408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800600"/>
                        <a:ext cx="977900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66" name="Object 18"/>
          <p:cNvGraphicFramePr>
            <a:graphicFrameLocks noChangeAspect="1"/>
          </p:cNvGraphicFramePr>
          <p:nvPr/>
        </p:nvGraphicFramePr>
        <p:xfrm>
          <a:off x="6273800" y="4800600"/>
          <a:ext cx="965200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" name="Equation" r:id="rId11" imgW="1041120" imgH="939600" progId="Equation.3">
                  <p:embed/>
                </p:oleObj>
              </mc:Choice>
              <mc:Fallback>
                <p:oleObj name="Equation" r:id="rId11" imgW="104112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3800" y="4800600"/>
                        <a:ext cx="965200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69" name="Object 21"/>
          <p:cNvGraphicFramePr>
            <a:graphicFrameLocks noChangeAspect="1"/>
          </p:cNvGraphicFramePr>
          <p:nvPr/>
        </p:nvGraphicFramePr>
        <p:xfrm>
          <a:off x="4495800" y="5867400"/>
          <a:ext cx="3200400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" name="Equation" r:id="rId13" imgW="2654280" imgH="596880" progId="Equation.3">
                  <p:embed/>
                </p:oleObj>
              </mc:Choice>
              <mc:Fallback>
                <p:oleObj name="Equation" r:id="rId13" imgW="2654280" imgH="596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867400"/>
                        <a:ext cx="3200400" cy="7191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623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61" grpId="0"/>
      <p:bldP spid="78863" grpId="0"/>
      <p:bldP spid="788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31671"/>
            <a:ext cx="10515600" cy="1325563"/>
          </a:xfrm>
        </p:spPr>
        <p:txBody>
          <a:bodyPr/>
          <a:lstStyle/>
          <a:p>
            <a:r>
              <a:rPr lang="en-US" sz="4000" dirty="0" smtClean="0"/>
              <a:t>Lucas </a:t>
            </a:r>
            <a:r>
              <a:rPr lang="en-US" sz="4000" dirty="0" err="1"/>
              <a:t>Kanade</a:t>
            </a:r>
            <a:r>
              <a:rPr lang="en-US" sz="4000" dirty="0"/>
              <a:t> (</a:t>
            </a:r>
            <a:r>
              <a:rPr lang="en-US" sz="4000" dirty="0" smtClean="0"/>
              <a:t>1981)</a:t>
            </a:r>
            <a:endParaRPr lang="en-US" sz="4000" dirty="0"/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2241954"/>
              </p:ext>
            </p:extLst>
          </p:nvPr>
        </p:nvGraphicFramePr>
        <p:xfrm>
          <a:off x="914400" y="1136621"/>
          <a:ext cx="24003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4" name="Equation" r:id="rId6" imgW="2400120" imgH="545760" progId="Equation.3">
                  <p:embed/>
                </p:oleObj>
              </mc:Choice>
              <mc:Fallback>
                <p:oleObj name="Equation" r:id="rId6" imgW="2400120" imgH="545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36621"/>
                        <a:ext cx="24003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334069"/>
              </p:ext>
            </p:extLst>
          </p:nvPr>
        </p:nvGraphicFramePr>
        <p:xfrm>
          <a:off x="4327520" y="909918"/>
          <a:ext cx="28067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5" name="Equation" r:id="rId8" imgW="2806560" imgH="1091880" progId="Equation.3">
                  <p:embed/>
                </p:oleObj>
              </mc:Choice>
              <mc:Fallback>
                <p:oleObj name="Equation" r:id="rId8" imgW="2806560" imgH="1091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7520" y="909918"/>
                        <a:ext cx="28067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4" name="AutoShape 8"/>
          <p:cNvSpPr>
            <a:spLocks noChangeArrowheads="1"/>
          </p:cNvSpPr>
          <p:nvPr/>
        </p:nvSpPr>
        <p:spPr bwMode="auto">
          <a:xfrm>
            <a:off x="3524794" y="1257271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947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6331147"/>
              </p:ext>
            </p:extLst>
          </p:nvPr>
        </p:nvGraphicFramePr>
        <p:xfrm>
          <a:off x="5192850" y="2143586"/>
          <a:ext cx="1662250" cy="52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6" name="Equation" r:id="rId10" imgW="1257120" imgH="393480" progId="Equation.3">
                  <p:embed/>
                </p:oleObj>
              </mc:Choice>
              <mc:Fallback>
                <p:oleObj name="Equation" r:id="rId10" imgW="12571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2850" y="2143586"/>
                        <a:ext cx="1662250" cy="52016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20"/>
          <p:cNvGrpSpPr>
            <a:grpSpLocks/>
          </p:cNvGrpSpPr>
          <p:nvPr/>
        </p:nvGrpSpPr>
        <p:grpSpPr bwMode="auto">
          <a:xfrm>
            <a:off x="685107" y="3247655"/>
            <a:ext cx="4038600" cy="673100"/>
            <a:chOff x="576" y="1104"/>
            <a:chExt cx="2544" cy="424"/>
          </a:xfrm>
        </p:grpSpPr>
        <p:sp>
          <p:nvSpPr>
            <p:cNvPr id="20" name="Text Box 11"/>
            <p:cNvSpPr txBox="1">
              <a:spLocks noChangeArrowheads="1"/>
            </p:cNvSpPr>
            <p:nvPr/>
          </p:nvSpPr>
          <p:spPr bwMode="auto">
            <a:xfrm>
              <a:off x="576" y="1226"/>
              <a:ext cx="147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dirty="0"/>
                <a:t>Goal:    Minimize</a:t>
              </a:r>
            </a:p>
          </p:txBody>
        </p:sp>
        <p:graphicFrame>
          <p:nvGraphicFramePr>
            <p:cNvPr id="21" name="Object 12"/>
            <p:cNvGraphicFramePr>
              <a:graphicFrameLocks noChangeAspect="1"/>
            </p:cNvGraphicFramePr>
            <p:nvPr/>
          </p:nvGraphicFramePr>
          <p:xfrm>
            <a:off x="2120" y="1104"/>
            <a:ext cx="1000" cy="4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27" name="Equation" r:id="rId12" imgW="1587240" imgH="672840" progId="Equation.3">
                    <p:embed/>
                  </p:oleObj>
                </mc:Choice>
                <mc:Fallback>
                  <p:oleObj name="Equation" r:id="rId12" imgW="1587240" imgH="6728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20" y="1104"/>
                          <a:ext cx="1000" cy="4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359127"/>
              </p:ext>
            </p:extLst>
          </p:nvPr>
        </p:nvGraphicFramePr>
        <p:xfrm>
          <a:off x="6283846" y="3231934"/>
          <a:ext cx="26162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" name="Equation" r:id="rId14" imgW="2616120" imgH="672840" progId="Equation.3">
                  <p:embed/>
                </p:oleObj>
              </mc:Choice>
              <mc:Fallback>
                <p:oleObj name="Equation" r:id="rId14" imgW="261612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3846" y="3231934"/>
                        <a:ext cx="2616200" cy="6731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AutoShape 24"/>
          <p:cNvSpPr>
            <a:spLocks noChangeArrowheads="1"/>
          </p:cNvSpPr>
          <p:nvPr/>
        </p:nvSpPr>
        <p:spPr bwMode="auto">
          <a:xfrm rot="16200000">
            <a:off x="5309121" y="3400272"/>
            <a:ext cx="228600" cy="381000"/>
          </a:xfrm>
          <a:prstGeom prst="down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685107" y="2912369"/>
            <a:ext cx="3017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Method: Least-Squares</a:t>
            </a:r>
          </a:p>
        </p:txBody>
      </p:sp>
      <p:grpSp>
        <p:nvGrpSpPr>
          <p:cNvPr id="25" name="Group 14"/>
          <p:cNvGrpSpPr>
            <a:grpSpLocks/>
          </p:cNvGrpSpPr>
          <p:nvPr/>
        </p:nvGrpSpPr>
        <p:grpSpPr bwMode="auto">
          <a:xfrm>
            <a:off x="2642914" y="4733480"/>
            <a:ext cx="5561013" cy="1296987"/>
            <a:chOff x="769" y="1919"/>
            <a:chExt cx="3503" cy="817"/>
          </a:xfrm>
        </p:grpSpPr>
        <p:pic>
          <p:nvPicPr>
            <p:cNvPr id="26" name="Picture 15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" y="1919"/>
              <a:ext cx="3503" cy="5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16" descr="Edittex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2547"/>
              <a:ext cx="427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17" descr="Edittex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7" y="2542"/>
              <a:ext cx="359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2983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B330-1041-4459-B880-38731C0A1C91}" type="slidenum">
              <a:rPr lang="en-US"/>
              <a:pPr/>
              <a:t>7</a:t>
            </a:fld>
            <a:endParaRPr lang="en-US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Drawback of the method</a:t>
            </a:r>
            <a:endParaRPr lang="en-US" dirty="0"/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715391" y="2652872"/>
            <a:ext cx="9866791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8200" indent="-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6400" indent="-304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667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667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667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667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667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/>
              <a:t>Iterative </a:t>
            </a:r>
            <a:r>
              <a:rPr lang="en-US" dirty="0" smtClean="0"/>
              <a:t>Lucas-</a:t>
            </a:r>
            <a:r>
              <a:rPr lang="en-US" dirty="0" err="1" smtClean="0"/>
              <a:t>Kanade</a:t>
            </a:r>
            <a:r>
              <a:rPr lang="en-US" dirty="0" smtClean="0"/>
              <a:t> </a:t>
            </a:r>
            <a:r>
              <a:rPr lang="en-US" dirty="0"/>
              <a:t>Algorithm</a:t>
            </a:r>
          </a:p>
          <a:p>
            <a:pPr lvl="1">
              <a:buFontTx/>
              <a:buAutoNum type="arabicPeriod"/>
            </a:pPr>
            <a:r>
              <a:rPr lang="en-US" sz="2400" dirty="0"/>
              <a:t>Estimate velocity </a:t>
            </a:r>
            <a:r>
              <a:rPr lang="en-US" sz="2400" dirty="0" smtClean="0"/>
              <a:t>solving </a:t>
            </a:r>
            <a:r>
              <a:rPr lang="en-US" sz="2400" dirty="0"/>
              <a:t>Lucas-</a:t>
            </a:r>
            <a:r>
              <a:rPr lang="en-US" sz="2400" dirty="0" err="1"/>
              <a:t>Kanade</a:t>
            </a:r>
            <a:r>
              <a:rPr lang="en-US" sz="2400" dirty="0"/>
              <a:t> equations</a:t>
            </a:r>
          </a:p>
          <a:p>
            <a:pPr lvl="1">
              <a:buFontTx/>
              <a:buAutoNum type="arabicPeriod"/>
            </a:pPr>
            <a:r>
              <a:rPr lang="en-US" sz="2400" dirty="0"/>
              <a:t>Warp </a:t>
            </a:r>
            <a:r>
              <a:rPr lang="en-US" sz="2400" dirty="0" smtClean="0"/>
              <a:t>I(t+1</a:t>
            </a:r>
            <a:r>
              <a:rPr lang="en-US" sz="2400" dirty="0"/>
              <a:t>) towards I(t) using the estimated flow field</a:t>
            </a:r>
          </a:p>
          <a:p>
            <a:pPr lvl="1">
              <a:buFontTx/>
              <a:buAutoNum type="arabicPeriod"/>
            </a:pPr>
            <a:r>
              <a:rPr lang="en-US" sz="2400" dirty="0" smtClean="0"/>
              <a:t>Repeat </a:t>
            </a:r>
            <a:r>
              <a:rPr lang="en-US" sz="2400" dirty="0"/>
              <a:t>until convergence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57073" y="1383150"/>
            <a:ext cx="10859609" cy="1012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8200" indent="-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6400" indent="-304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667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667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667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667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667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lvl="1" indent="0">
              <a:buNone/>
            </a:pPr>
            <a:r>
              <a:rPr lang="en-US" sz="2400" dirty="0" smtClean="0"/>
              <a:t>Based on first order approximation, therefore works well only for small motion.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8199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904876" y="141288"/>
            <a:ext cx="10515600" cy="1325563"/>
          </a:xfrm>
        </p:spPr>
        <p:txBody>
          <a:bodyPr/>
          <a:lstStyle/>
          <a:p>
            <a:r>
              <a:rPr lang="en-US" dirty="0"/>
              <a:t>Multi-Scale Flow Estimation</a:t>
            </a:r>
          </a:p>
        </p:txBody>
      </p:sp>
      <p:grpSp>
        <p:nvGrpSpPr>
          <p:cNvPr id="81924" name="Group 4"/>
          <p:cNvGrpSpPr>
            <a:grpSpLocks/>
          </p:cNvGrpSpPr>
          <p:nvPr/>
        </p:nvGrpSpPr>
        <p:grpSpPr bwMode="auto">
          <a:xfrm>
            <a:off x="1701800" y="4983164"/>
            <a:ext cx="3606800" cy="1203325"/>
            <a:chOff x="112" y="3286"/>
            <a:chExt cx="2272" cy="758"/>
          </a:xfrm>
        </p:grpSpPr>
        <p:sp>
          <p:nvSpPr>
            <p:cNvPr id="81925" name="AutoShape 5"/>
            <p:cNvSpPr>
              <a:spLocks noChangeAspect="1" noChangeArrowheads="1"/>
            </p:cNvSpPr>
            <p:nvPr/>
          </p:nvSpPr>
          <p:spPr bwMode="auto">
            <a:xfrm>
              <a:off x="112" y="3286"/>
              <a:ext cx="2272" cy="758"/>
            </a:xfrm>
            <a:prstGeom prst="parallelogram">
              <a:avLst>
                <a:gd name="adj" fmla="val 7493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26" name="Text Box 6"/>
            <p:cNvSpPr txBox="1">
              <a:spLocks noChangeArrowheads="1"/>
            </p:cNvSpPr>
            <p:nvPr/>
          </p:nvSpPr>
          <p:spPr bwMode="auto">
            <a:xfrm>
              <a:off x="887" y="3557"/>
              <a:ext cx="673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200" b="1"/>
                <a:t>image I</a:t>
              </a:r>
              <a:r>
                <a:rPr lang="en-US" sz="2200" b="1" baseline="-15000"/>
                <a:t>t-1</a:t>
              </a:r>
            </a:p>
          </p:txBody>
        </p:sp>
      </p:grpSp>
      <p:grpSp>
        <p:nvGrpSpPr>
          <p:cNvPr id="81927" name="Group 7"/>
          <p:cNvGrpSpPr>
            <a:grpSpLocks/>
          </p:cNvGrpSpPr>
          <p:nvPr/>
        </p:nvGrpSpPr>
        <p:grpSpPr bwMode="auto">
          <a:xfrm>
            <a:off x="6745289" y="4962526"/>
            <a:ext cx="3609975" cy="1203325"/>
            <a:chOff x="3289" y="3273"/>
            <a:chExt cx="2274" cy="758"/>
          </a:xfrm>
        </p:grpSpPr>
        <p:sp>
          <p:nvSpPr>
            <p:cNvPr id="81928" name="AutoShape 8"/>
            <p:cNvSpPr>
              <a:spLocks noChangeAspect="1" noChangeArrowheads="1"/>
            </p:cNvSpPr>
            <p:nvPr/>
          </p:nvSpPr>
          <p:spPr bwMode="auto">
            <a:xfrm>
              <a:off x="3289" y="3273"/>
              <a:ext cx="2274" cy="758"/>
            </a:xfrm>
            <a:prstGeom prst="parallelogram">
              <a:avLst>
                <a:gd name="adj" fmla="val 7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29" name="Text Box 9"/>
            <p:cNvSpPr txBox="1">
              <a:spLocks noChangeArrowheads="1"/>
            </p:cNvSpPr>
            <p:nvPr/>
          </p:nvSpPr>
          <p:spPr bwMode="auto">
            <a:xfrm>
              <a:off x="4116" y="3566"/>
              <a:ext cx="535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200" b="1"/>
                <a:t>image I</a:t>
              </a:r>
            </a:p>
          </p:txBody>
        </p:sp>
      </p:grpSp>
      <p:grpSp>
        <p:nvGrpSpPr>
          <p:cNvPr id="81933" name="Group 13"/>
          <p:cNvGrpSpPr>
            <a:grpSpLocks/>
          </p:cNvGrpSpPr>
          <p:nvPr/>
        </p:nvGrpSpPr>
        <p:grpSpPr bwMode="auto">
          <a:xfrm>
            <a:off x="1701800" y="1243014"/>
            <a:ext cx="3606800" cy="4941887"/>
            <a:chOff x="112" y="931"/>
            <a:chExt cx="2272" cy="3113"/>
          </a:xfrm>
        </p:grpSpPr>
        <p:sp>
          <p:nvSpPr>
            <p:cNvPr id="81934" name="Line 14"/>
            <p:cNvSpPr>
              <a:spLocks noChangeAspect="1" noChangeShapeType="1"/>
            </p:cNvSpPr>
            <p:nvPr/>
          </p:nvSpPr>
          <p:spPr bwMode="auto">
            <a:xfrm flipV="1">
              <a:off x="124" y="931"/>
              <a:ext cx="933" cy="30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35" name="Line 15"/>
            <p:cNvSpPr>
              <a:spLocks noChangeAspect="1" noChangeShapeType="1"/>
            </p:cNvSpPr>
            <p:nvPr/>
          </p:nvSpPr>
          <p:spPr bwMode="auto">
            <a:xfrm flipH="1" flipV="1">
              <a:off x="1059" y="938"/>
              <a:ext cx="1305" cy="2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36" name="Line 16"/>
            <p:cNvSpPr>
              <a:spLocks noChangeAspect="1" noChangeShapeType="1"/>
            </p:cNvSpPr>
            <p:nvPr/>
          </p:nvSpPr>
          <p:spPr bwMode="auto">
            <a:xfrm flipH="1">
              <a:off x="678" y="972"/>
              <a:ext cx="394" cy="23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37" name="AutoShape 17"/>
            <p:cNvSpPr>
              <a:spLocks noChangeAspect="1" noChangeArrowheads="1"/>
            </p:cNvSpPr>
            <p:nvPr/>
          </p:nvSpPr>
          <p:spPr bwMode="auto">
            <a:xfrm>
              <a:off x="112" y="3286"/>
              <a:ext cx="2272" cy="758"/>
            </a:xfrm>
            <a:prstGeom prst="parallelogram">
              <a:avLst>
                <a:gd name="adj" fmla="val 74934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38" name="AutoShape 18"/>
            <p:cNvSpPr>
              <a:spLocks noChangeAspect="1" noChangeArrowheads="1"/>
            </p:cNvSpPr>
            <p:nvPr/>
          </p:nvSpPr>
          <p:spPr bwMode="auto">
            <a:xfrm>
              <a:off x="622" y="2095"/>
              <a:ext cx="1090" cy="318"/>
            </a:xfrm>
            <a:prstGeom prst="parallelogram">
              <a:avLst>
                <a:gd name="adj" fmla="val 85692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39" name="AutoShape 19"/>
            <p:cNvSpPr>
              <a:spLocks noChangeAspect="1" noChangeArrowheads="1"/>
            </p:cNvSpPr>
            <p:nvPr/>
          </p:nvSpPr>
          <p:spPr bwMode="auto">
            <a:xfrm>
              <a:off x="393" y="2626"/>
              <a:ext cx="1621" cy="472"/>
            </a:xfrm>
            <a:prstGeom prst="parallelogram">
              <a:avLst>
                <a:gd name="adj" fmla="val 85858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0" name="AutoShape 20"/>
            <p:cNvSpPr>
              <a:spLocks noChangeAspect="1" noChangeArrowheads="1"/>
            </p:cNvSpPr>
            <p:nvPr/>
          </p:nvSpPr>
          <p:spPr bwMode="auto">
            <a:xfrm>
              <a:off x="787" y="1576"/>
              <a:ext cx="644" cy="188"/>
            </a:xfrm>
            <a:prstGeom prst="parallelogram">
              <a:avLst>
                <a:gd name="adj" fmla="val 85638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1" name="Line 21"/>
            <p:cNvSpPr>
              <a:spLocks noChangeAspect="1" noChangeShapeType="1"/>
            </p:cNvSpPr>
            <p:nvPr/>
          </p:nvSpPr>
          <p:spPr bwMode="auto">
            <a:xfrm flipH="1" flipV="1">
              <a:off x="1063" y="938"/>
              <a:ext cx="754" cy="30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42" name="Text Box 22"/>
          <p:cNvSpPr txBox="1">
            <a:spLocks noChangeArrowheads="1"/>
          </p:cNvSpPr>
          <p:nvPr/>
        </p:nvSpPr>
        <p:spPr bwMode="auto">
          <a:xfrm>
            <a:off x="1898650" y="6213475"/>
            <a:ext cx="33683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2200" b="1"/>
              <a:t>Gaussian pyramid of image I</a:t>
            </a:r>
            <a:r>
              <a:rPr lang="en-US" sz="2200" b="1" baseline="-15000"/>
              <a:t>t</a:t>
            </a:r>
          </a:p>
        </p:txBody>
      </p:sp>
      <p:grpSp>
        <p:nvGrpSpPr>
          <p:cNvPr id="81944" name="Group 24"/>
          <p:cNvGrpSpPr>
            <a:grpSpLocks/>
          </p:cNvGrpSpPr>
          <p:nvPr/>
        </p:nvGrpSpPr>
        <p:grpSpPr bwMode="auto">
          <a:xfrm>
            <a:off x="6745289" y="1219201"/>
            <a:ext cx="3609975" cy="4945063"/>
            <a:chOff x="3289" y="916"/>
            <a:chExt cx="2274" cy="3115"/>
          </a:xfrm>
        </p:grpSpPr>
        <p:sp>
          <p:nvSpPr>
            <p:cNvPr id="81945" name="Line 25"/>
            <p:cNvSpPr>
              <a:spLocks noChangeAspect="1" noChangeShapeType="1"/>
            </p:cNvSpPr>
            <p:nvPr/>
          </p:nvSpPr>
          <p:spPr bwMode="auto">
            <a:xfrm flipV="1">
              <a:off x="3301" y="916"/>
              <a:ext cx="934" cy="30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46" name="Line 26"/>
            <p:cNvSpPr>
              <a:spLocks noChangeAspect="1" noChangeShapeType="1"/>
            </p:cNvSpPr>
            <p:nvPr/>
          </p:nvSpPr>
          <p:spPr bwMode="auto">
            <a:xfrm flipH="1" flipV="1">
              <a:off x="4237" y="923"/>
              <a:ext cx="1306" cy="23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47" name="Line 27"/>
            <p:cNvSpPr>
              <a:spLocks noChangeAspect="1" noChangeShapeType="1"/>
            </p:cNvSpPr>
            <p:nvPr/>
          </p:nvSpPr>
          <p:spPr bwMode="auto">
            <a:xfrm flipH="1">
              <a:off x="3854" y="957"/>
              <a:ext cx="396" cy="2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48" name="AutoShape 28"/>
            <p:cNvSpPr>
              <a:spLocks noChangeAspect="1" noChangeArrowheads="1"/>
            </p:cNvSpPr>
            <p:nvPr/>
          </p:nvSpPr>
          <p:spPr bwMode="auto">
            <a:xfrm>
              <a:off x="3289" y="3273"/>
              <a:ext cx="2274" cy="758"/>
            </a:xfrm>
            <a:prstGeom prst="parallelogram">
              <a:avLst>
                <a:gd name="adj" fmla="val 75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9" name="AutoShape 29"/>
            <p:cNvSpPr>
              <a:spLocks noChangeAspect="1" noChangeArrowheads="1"/>
            </p:cNvSpPr>
            <p:nvPr/>
          </p:nvSpPr>
          <p:spPr bwMode="auto">
            <a:xfrm>
              <a:off x="3800" y="2081"/>
              <a:ext cx="1091" cy="317"/>
            </a:xfrm>
            <a:prstGeom prst="parallelogram">
              <a:avLst>
                <a:gd name="adj" fmla="val 86041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0" name="AutoShape 30"/>
            <p:cNvSpPr>
              <a:spLocks noChangeAspect="1" noChangeArrowheads="1"/>
            </p:cNvSpPr>
            <p:nvPr/>
          </p:nvSpPr>
          <p:spPr bwMode="auto">
            <a:xfrm>
              <a:off x="3572" y="2612"/>
              <a:ext cx="1621" cy="472"/>
            </a:xfrm>
            <a:prstGeom prst="parallelogram">
              <a:avLst>
                <a:gd name="adj" fmla="val 85858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1" name="AutoShape 31"/>
            <p:cNvSpPr>
              <a:spLocks noChangeAspect="1" noChangeArrowheads="1"/>
            </p:cNvSpPr>
            <p:nvPr/>
          </p:nvSpPr>
          <p:spPr bwMode="auto">
            <a:xfrm>
              <a:off x="3965" y="1562"/>
              <a:ext cx="643" cy="186"/>
            </a:xfrm>
            <a:prstGeom prst="parallelogram">
              <a:avLst>
                <a:gd name="adj" fmla="val 86425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2" name="Line 32"/>
            <p:cNvSpPr>
              <a:spLocks noChangeAspect="1" noChangeShapeType="1"/>
            </p:cNvSpPr>
            <p:nvPr/>
          </p:nvSpPr>
          <p:spPr bwMode="auto">
            <a:xfrm flipH="1" flipV="1">
              <a:off x="4241" y="923"/>
              <a:ext cx="754" cy="30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53" name="Text Box 33"/>
          <p:cNvSpPr txBox="1">
            <a:spLocks noChangeArrowheads="1"/>
          </p:cNvSpPr>
          <p:nvPr/>
        </p:nvSpPr>
        <p:spPr bwMode="auto">
          <a:xfrm>
            <a:off x="6705600" y="6213475"/>
            <a:ext cx="355591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2200" b="1"/>
              <a:t>Gaussian pyramid of image I</a:t>
            </a:r>
            <a:r>
              <a:rPr lang="en-US" sz="2200" b="1" baseline="-25000"/>
              <a:t>t+1</a:t>
            </a:r>
          </a:p>
        </p:txBody>
      </p:sp>
      <p:sp>
        <p:nvSpPr>
          <p:cNvPr id="81954" name="Text Box 34"/>
          <p:cNvSpPr txBox="1">
            <a:spLocks noChangeArrowheads="1"/>
          </p:cNvSpPr>
          <p:nvPr/>
        </p:nvSpPr>
        <p:spPr bwMode="auto">
          <a:xfrm>
            <a:off x="8070851" y="5426075"/>
            <a:ext cx="110305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2200" b="1"/>
              <a:t>image I</a:t>
            </a:r>
            <a:r>
              <a:rPr lang="en-US" sz="2200" b="1" baseline="-25000"/>
              <a:t>t+1</a:t>
            </a:r>
          </a:p>
        </p:txBody>
      </p:sp>
      <p:sp>
        <p:nvSpPr>
          <p:cNvPr id="81955" name="Text Box 35"/>
          <p:cNvSpPr txBox="1">
            <a:spLocks noChangeArrowheads="1"/>
          </p:cNvSpPr>
          <p:nvPr/>
        </p:nvSpPr>
        <p:spPr bwMode="auto">
          <a:xfrm>
            <a:off x="2932114" y="5411788"/>
            <a:ext cx="91550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2200" b="1"/>
              <a:t>image I</a:t>
            </a:r>
            <a:r>
              <a:rPr lang="en-US" sz="2200" b="1" baseline="-15000"/>
              <a:t>t</a:t>
            </a:r>
          </a:p>
        </p:txBody>
      </p:sp>
      <p:grpSp>
        <p:nvGrpSpPr>
          <p:cNvPr id="81956" name="Group 36"/>
          <p:cNvGrpSpPr>
            <a:grpSpLocks/>
          </p:cNvGrpSpPr>
          <p:nvPr/>
        </p:nvGrpSpPr>
        <p:grpSpPr bwMode="auto">
          <a:xfrm>
            <a:off x="5475289" y="2043114"/>
            <a:ext cx="1724025" cy="3602037"/>
            <a:chOff x="2489" y="1482"/>
            <a:chExt cx="1086" cy="2269"/>
          </a:xfrm>
        </p:grpSpPr>
        <p:sp>
          <p:nvSpPr>
            <p:cNvPr id="81957" name="Text Box 37"/>
            <p:cNvSpPr txBox="1">
              <a:spLocks noChangeArrowheads="1"/>
            </p:cNvSpPr>
            <p:nvPr/>
          </p:nvSpPr>
          <p:spPr bwMode="auto">
            <a:xfrm>
              <a:off x="2489" y="3482"/>
              <a:ext cx="95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200" b="1" i="1">
                  <a:solidFill>
                    <a:schemeClr val="accent2"/>
                  </a:solidFill>
                </a:rPr>
                <a:t>u=10 pixels</a:t>
              </a:r>
              <a:endParaRPr lang="en-US" sz="2200" b="1">
                <a:solidFill>
                  <a:schemeClr val="accent2"/>
                </a:solidFill>
              </a:endParaRPr>
            </a:p>
          </p:txBody>
        </p:sp>
        <p:sp>
          <p:nvSpPr>
            <p:cNvPr id="81958" name="Text Box 38"/>
            <p:cNvSpPr txBox="1">
              <a:spLocks noChangeArrowheads="1"/>
            </p:cNvSpPr>
            <p:nvPr/>
          </p:nvSpPr>
          <p:spPr bwMode="auto">
            <a:xfrm>
              <a:off x="2489" y="2658"/>
              <a:ext cx="866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200" b="1" i="1">
                  <a:solidFill>
                    <a:schemeClr val="accent2"/>
                  </a:solidFill>
                </a:rPr>
                <a:t>u=5 pixels</a:t>
              </a:r>
              <a:endParaRPr lang="en-US" sz="2200" b="1">
                <a:solidFill>
                  <a:schemeClr val="accent2"/>
                </a:solidFill>
              </a:endParaRPr>
            </a:p>
          </p:txBody>
        </p:sp>
        <p:sp>
          <p:nvSpPr>
            <p:cNvPr id="81959" name="Text Box 39"/>
            <p:cNvSpPr txBox="1">
              <a:spLocks noChangeArrowheads="1"/>
            </p:cNvSpPr>
            <p:nvPr/>
          </p:nvSpPr>
          <p:spPr bwMode="auto">
            <a:xfrm>
              <a:off x="2489" y="2026"/>
              <a:ext cx="998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200" b="1" i="1">
                  <a:solidFill>
                    <a:schemeClr val="accent2"/>
                  </a:solidFill>
                </a:rPr>
                <a:t>u=2.5 pixels</a:t>
              </a:r>
              <a:endParaRPr lang="en-US" sz="2200" b="1">
                <a:solidFill>
                  <a:schemeClr val="accent2"/>
                </a:solidFill>
              </a:endParaRPr>
            </a:p>
          </p:txBody>
        </p:sp>
        <p:sp>
          <p:nvSpPr>
            <p:cNvPr id="81960" name="Text Box 40"/>
            <p:cNvSpPr txBox="1">
              <a:spLocks noChangeArrowheads="1"/>
            </p:cNvSpPr>
            <p:nvPr/>
          </p:nvSpPr>
          <p:spPr bwMode="auto">
            <a:xfrm>
              <a:off x="2489" y="1482"/>
              <a:ext cx="1086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200" b="1" i="1">
                  <a:solidFill>
                    <a:schemeClr val="accent2"/>
                  </a:solidFill>
                </a:rPr>
                <a:t>u=1.25 pixels</a:t>
              </a:r>
              <a:endParaRPr lang="en-US" sz="2200" b="1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627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Multi-Scale Flow Estimation</a:t>
            </a:r>
          </a:p>
        </p:txBody>
      </p:sp>
      <p:grpSp>
        <p:nvGrpSpPr>
          <p:cNvPr id="86019" name="Group 3"/>
          <p:cNvGrpSpPr>
            <a:grpSpLocks/>
          </p:cNvGrpSpPr>
          <p:nvPr/>
        </p:nvGrpSpPr>
        <p:grpSpPr bwMode="auto">
          <a:xfrm>
            <a:off x="1701800" y="4983164"/>
            <a:ext cx="3606800" cy="1203325"/>
            <a:chOff x="112" y="3286"/>
            <a:chExt cx="2272" cy="758"/>
          </a:xfrm>
        </p:grpSpPr>
        <p:sp>
          <p:nvSpPr>
            <p:cNvPr id="86020" name="AutoShape 4"/>
            <p:cNvSpPr>
              <a:spLocks noChangeAspect="1" noChangeArrowheads="1"/>
            </p:cNvSpPr>
            <p:nvPr/>
          </p:nvSpPr>
          <p:spPr bwMode="auto">
            <a:xfrm>
              <a:off x="112" y="3286"/>
              <a:ext cx="2272" cy="758"/>
            </a:xfrm>
            <a:prstGeom prst="parallelogram">
              <a:avLst>
                <a:gd name="adj" fmla="val 7493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1" name="Text Box 5"/>
            <p:cNvSpPr txBox="1">
              <a:spLocks noChangeArrowheads="1"/>
            </p:cNvSpPr>
            <p:nvPr/>
          </p:nvSpPr>
          <p:spPr bwMode="auto">
            <a:xfrm>
              <a:off x="887" y="3557"/>
              <a:ext cx="673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200" b="1"/>
                <a:t>image I</a:t>
              </a:r>
              <a:r>
                <a:rPr lang="en-US" sz="2200" b="1" baseline="-15000"/>
                <a:t>t-1</a:t>
              </a:r>
            </a:p>
          </p:txBody>
        </p:sp>
      </p:grpSp>
      <p:grpSp>
        <p:nvGrpSpPr>
          <p:cNvPr id="86022" name="Group 6"/>
          <p:cNvGrpSpPr>
            <a:grpSpLocks/>
          </p:cNvGrpSpPr>
          <p:nvPr/>
        </p:nvGrpSpPr>
        <p:grpSpPr bwMode="auto">
          <a:xfrm>
            <a:off x="6745289" y="4962526"/>
            <a:ext cx="3609975" cy="1203325"/>
            <a:chOff x="3289" y="3273"/>
            <a:chExt cx="2274" cy="758"/>
          </a:xfrm>
        </p:grpSpPr>
        <p:sp>
          <p:nvSpPr>
            <p:cNvPr id="86023" name="AutoShape 7"/>
            <p:cNvSpPr>
              <a:spLocks noChangeAspect="1" noChangeArrowheads="1"/>
            </p:cNvSpPr>
            <p:nvPr/>
          </p:nvSpPr>
          <p:spPr bwMode="auto">
            <a:xfrm>
              <a:off x="3289" y="3273"/>
              <a:ext cx="2274" cy="758"/>
            </a:xfrm>
            <a:prstGeom prst="parallelogram">
              <a:avLst>
                <a:gd name="adj" fmla="val 7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4" name="Text Box 8"/>
            <p:cNvSpPr txBox="1">
              <a:spLocks noChangeArrowheads="1"/>
            </p:cNvSpPr>
            <p:nvPr/>
          </p:nvSpPr>
          <p:spPr bwMode="auto">
            <a:xfrm>
              <a:off x="4116" y="3566"/>
              <a:ext cx="535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200" b="1"/>
                <a:t>image I</a:t>
              </a:r>
            </a:p>
          </p:txBody>
        </p:sp>
      </p:grpSp>
      <p:grpSp>
        <p:nvGrpSpPr>
          <p:cNvPr id="86025" name="Group 9"/>
          <p:cNvGrpSpPr>
            <a:grpSpLocks/>
          </p:cNvGrpSpPr>
          <p:nvPr/>
        </p:nvGrpSpPr>
        <p:grpSpPr bwMode="auto">
          <a:xfrm>
            <a:off x="1701800" y="1243014"/>
            <a:ext cx="3606800" cy="4941887"/>
            <a:chOff x="112" y="931"/>
            <a:chExt cx="2272" cy="3113"/>
          </a:xfrm>
        </p:grpSpPr>
        <p:sp>
          <p:nvSpPr>
            <p:cNvPr id="86026" name="Line 10"/>
            <p:cNvSpPr>
              <a:spLocks noChangeAspect="1" noChangeShapeType="1"/>
            </p:cNvSpPr>
            <p:nvPr/>
          </p:nvSpPr>
          <p:spPr bwMode="auto">
            <a:xfrm flipV="1">
              <a:off x="124" y="931"/>
              <a:ext cx="933" cy="30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27" name="Line 11"/>
            <p:cNvSpPr>
              <a:spLocks noChangeAspect="1" noChangeShapeType="1"/>
            </p:cNvSpPr>
            <p:nvPr/>
          </p:nvSpPr>
          <p:spPr bwMode="auto">
            <a:xfrm flipH="1" flipV="1">
              <a:off x="1059" y="938"/>
              <a:ext cx="1305" cy="2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28" name="Line 12"/>
            <p:cNvSpPr>
              <a:spLocks noChangeAspect="1" noChangeShapeType="1"/>
            </p:cNvSpPr>
            <p:nvPr/>
          </p:nvSpPr>
          <p:spPr bwMode="auto">
            <a:xfrm flipH="1">
              <a:off x="678" y="972"/>
              <a:ext cx="394" cy="23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29" name="AutoShape 13"/>
            <p:cNvSpPr>
              <a:spLocks noChangeAspect="1" noChangeArrowheads="1"/>
            </p:cNvSpPr>
            <p:nvPr/>
          </p:nvSpPr>
          <p:spPr bwMode="auto">
            <a:xfrm>
              <a:off x="112" y="3286"/>
              <a:ext cx="2272" cy="758"/>
            </a:xfrm>
            <a:prstGeom prst="parallelogram">
              <a:avLst>
                <a:gd name="adj" fmla="val 74934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0" name="AutoShape 14"/>
            <p:cNvSpPr>
              <a:spLocks noChangeAspect="1" noChangeArrowheads="1"/>
            </p:cNvSpPr>
            <p:nvPr/>
          </p:nvSpPr>
          <p:spPr bwMode="auto">
            <a:xfrm>
              <a:off x="622" y="2095"/>
              <a:ext cx="1090" cy="318"/>
            </a:xfrm>
            <a:prstGeom prst="parallelogram">
              <a:avLst>
                <a:gd name="adj" fmla="val 85692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1" name="AutoShape 15"/>
            <p:cNvSpPr>
              <a:spLocks noChangeAspect="1" noChangeArrowheads="1"/>
            </p:cNvSpPr>
            <p:nvPr/>
          </p:nvSpPr>
          <p:spPr bwMode="auto">
            <a:xfrm>
              <a:off x="393" y="2626"/>
              <a:ext cx="1621" cy="472"/>
            </a:xfrm>
            <a:prstGeom prst="parallelogram">
              <a:avLst>
                <a:gd name="adj" fmla="val 85858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2" name="AutoShape 16"/>
            <p:cNvSpPr>
              <a:spLocks noChangeAspect="1" noChangeArrowheads="1"/>
            </p:cNvSpPr>
            <p:nvPr/>
          </p:nvSpPr>
          <p:spPr bwMode="auto">
            <a:xfrm>
              <a:off x="787" y="1576"/>
              <a:ext cx="644" cy="188"/>
            </a:xfrm>
            <a:prstGeom prst="parallelogram">
              <a:avLst>
                <a:gd name="adj" fmla="val 85638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3" name="Line 17"/>
            <p:cNvSpPr>
              <a:spLocks noChangeAspect="1" noChangeShapeType="1"/>
            </p:cNvSpPr>
            <p:nvPr/>
          </p:nvSpPr>
          <p:spPr bwMode="auto">
            <a:xfrm flipH="1" flipV="1">
              <a:off x="1063" y="938"/>
              <a:ext cx="754" cy="30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6034" name="Text Box 18"/>
          <p:cNvSpPr txBox="1">
            <a:spLocks noChangeArrowheads="1"/>
          </p:cNvSpPr>
          <p:nvPr/>
        </p:nvSpPr>
        <p:spPr bwMode="auto">
          <a:xfrm>
            <a:off x="1898650" y="6213475"/>
            <a:ext cx="33683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2200" b="1"/>
              <a:t>Gaussian pyramid of image I</a:t>
            </a:r>
            <a:r>
              <a:rPr lang="en-US" sz="2200" b="1" baseline="-15000"/>
              <a:t>t</a:t>
            </a:r>
          </a:p>
        </p:txBody>
      </p:sp>
      <p:grpSp>
        <p:nvGrpSpPr>
          <p:cNvPr id="86035" name="Group 19"/>
          <p:cNvGrpSpPr>
            <a:grpSpLocks/>
          </p:cNvGrpSpPr>
          <p:nvPr/>
        </p:nvGrpSpPr>
        <p:grpSpPr bwMode="auto">
          <a:xfrm>
            <a:off x="6745289" y="1219201"/>
            <a:ext cx="3609975" cy="4945063"/>
            <a:chOff x="3289" y="916"/>
            <a:chExt cx="2274" cy="3115"/>
          </a:xfrm>
        </p:grpSpPr>
        <p:sp>
          <p:nvSpPr>
            <p:cNvPr id="86036" name="Line 20"/>
            <p:cNvSpPr>
              <a:spLocks noChangeAspect="1" noChangeShapeType="1"/>
            </p:cNvSpPr>
            <p:nvPr/>
          </p:nvSpPr>
          <p:spPr bwMode="auto">
            <a:xfrm flipV="1">
              <a:off x="3301" y="916"/>
              <a:ext cx="934" cy="30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7" name="Line 21"/>
            <p:cNvSpPr>
              <a:spLocks noChangeAspect="1" noChangeShapeType="1"/>
            </p:cNvSpPr>
            <p:nvPr/>
          </p:nvSpPr>
          <p:spPr bwMode="auto">
            <a:xfrm flipH="1" flipV="1">
              <a:off x="4237" y="923"/>
              <a:ext cx="1306" cy="23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8" name="Line 22"/>
            <p:cNvSpPr>
              <a:spLocks noChangeAspect="1" noChangeShapeType="1"/>
            </p:cNvSpPr>
            <p:nvPr/>
          </p:nvSpPr>
          <p:spPr bwMode="auto">
            <a:xfrm flipH="1">
              <a:off x="3854" y="957"/>
              <a:ext cx="396" cy="2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9" name="AutoShape 23"/>
            <p:cNvSpPr>
              <a:spLocks noChangeAspect="1" noChangeArrowheads="1"/>
            </p:cNvSpPr>
            <p:nvPr/>
          </p:nvSpPr>
          <p:spPr bwMode="auto">
            <a:xfrm>
              <a:off x="3289" y="3273"/>
              <a:ext cx="2274" cy="758"/>
            </a:xfrm>
            <a:prstGeom prst="parallelogram">
              <a:avLst>
                <a:gd name="adj" fmla="val 75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40" name="AutoShape 24"/>
            <p:cNvSpPr>
              <a:spLocks noChangeAspect="1" noChangeArrowheads="1"/>
            </p:cNvSpPr>
            <p:nvPr/>
          </p:nvSpPr>
          <p:spPr bwMode="auto">
            <a:xfrm>
              <a:off x="3800" y="2081"/>
              <a:ext cx="1091" cy="317"/>
            </a:xfrm>
            <a:prstGeom prst="parallelogram">
              <a:avLst>
                <a:gd name="adj" fmla="val 86041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41" name="AutoShape 25"/>
            <p:cNvSpPr>
              <a:spLocks noChangeAspect="1" noChangeArrowheads="1"/>
            </p:cNvSpPr>
            <p:nvPr/>
          </p:nvSpPr>
          <p:spPr bwMode="auto">
            <a:xfrm>
              <a:off x="3572" y="2612"/>
              <a:ext cx="1621" cy="472"/>
            </a:xfrm>
            <a:prstGeom prst="parallelogram">
              <a:avLst>
                <a:gd name="adj" fmla="val 85858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42" name="AutoShape 26"/>
            <p:cNvSpPr>
              <a:spLocks noChangeAspect="1" noChangeArrowheads="1"/>
            </p:cNvSpPr>
            <p:nvPr/>
          </p:nvSpPr>
          <p:spPr bwMode="auto">
            <a:xfrm>
              <a:off x="3965" y="1562"/>
              <a:ext cx="643" cy="186"/>
            </a:xfrm>
            <a:prstGeom prst="parallelogram">
              <a:avLst>
                <a:gd name="adj" fmla="val 86425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43" name="Line 27"/>
            <p:cNvSpPr>
              <a:spLocks noChangeAspect="1" noChangeShapeType="1"/>
            </p:cNvSpPr>
            <p:nvPr/>
          </p:nvSpPr>
          <p:spPr bwMode="auto">
            <a:xfrm flipH="1" flipV="1">
              <a:off x="4241" y="923"/>
              <a:ext cx="754" cy="30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6044" name="Text Box 28"/>
          <p:cNvSpPr txBox="1">
            <a:spLocks noChangeArrowheads="1"/>
          </p:cNvSpPr>
          <p:nvPr/>
        </p:nvSpPr>
        <p:spPr bwMode="auto">
          <a:xfrm>
            <a:off x="6705600" y="6213475"/>
            <a:ext cx="355591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2200" b="1"/>
              <a:t>Gaussian pyramid of image I</a:t>
            </a:r>
            <a:r>
              <a:rPr lang="en-US" sz="2200" b="1" baseline="-25000"/>
              <a:t>t+1</a:t>
            </a:r>
          </a:p>
        </p:txBody>
      </p:sp>
      <p:sp>
        <p:nvSpPr>
          <p:cNvPr id="86045" name="Text Box 29"/>
          <p:cNvSpPr txBox="1">
            <a:spLocks noChangeArrowheads="1"/>
          </p:cNvSpPr>
          <p:nvPr/>
        </p:nvSpPr>
        <p:spPr bwMode="auto">
          <a:xfrm>
            <a:off x="8070851" y="5426075"/>
            <a:ext cx="110305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2200" b="1"/>
              <a:t>image I</a:t>
            </a:r>
            <a:r>
              <a:rPr lang="en-US" sz="2200" b="1" baseline="-25000"/>
              <a:t>t+1</a:t>
            </a:r>
          </a:p>
        </p:txBody>
      </p:sp>
      <p:sp>
        <p:nvSpPr>
          <p:cNvPr id="86046" name="Text Box 30"/>
          <p:cNvSpPr txBox="1">
            <a:spLocks noChangeArrowheads="1"/>
          </p:cNvSpPr>
          <p:nvPr/>
        </p:nvSpPr>
        <p:spPr bwMode="auto">
          <a:xfrm>
            <a:off x="2932114" y="5411788"/>
            <a:ext cx="91550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2200" b="1"/>
              <a:t>image I</a:t>
            </a:r>
            <a:r>
              <a:rPr lang="en-US" sz="2200" b="1" baseline="-15000"/>
              <a:t>t</a:t>
            </a:r>
          </a:p>
        </p:txBody>
      </p:sp>
      <p:sp>
        <p:nvSpPr>
          <p:cNvPr id="86052" name="Text Box 36"/>
          <p:cNvSpPr txBox="1">
            <a:spLocks noChangeArrowheads="1"/>
          </p:cNvSpPr>
          <p:nvPr/>
        </p:nvSpPr>
        <p:spPr bwMode="auto">
          <a:xfrm>
            <a:off x="4800601" y="2057401"/>
            <a:ext cx="2259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>
                <a:latin typeface="Arial" panose="020B0604020202020204" pitchFamily="34" charset="0"/>
              </a:rPr>
              <a:t>run Lucas-Kanade</a:t>
            </a:r>
          </a:p>
        </p:txBody>
      </p:sp>
      <p:sp>
        <p:nvSpPr>
          <p:cNvPr id="86053" name="Line 37"/>
          <p:cNvSpPr>
            <a:spLocks noChangeShapeType="1"/>
          </p:cNvSpPr>
          <p:nvPr/>
        </p:nvSpPr>
        <p:spPr bwMode="auto">
          <a:xfrm>
            <a:off x="3886201" y="2333625"/>
            <a:ext cx="8350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54" name="Line 38"/>
          <p:cNvSpPr>
            <a:spLocks noChangeShapeType="1"/>
          </p:cNvSpPr>
          <p:nvPr/>
        </p:nvSpPr>
        <p:spPr bwMode="auto">
          <a:xfrm flipH="1">
            <a:off x="6858000" y="2333625"/>
            <a:ext cx="8905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6055" name="Group 39"/>
          <p:cNvGrpSpPr>
            <a:grpSpLocks/>
          </p:cNvGrpSpPr>
          <p:nvPr/>
        </p:nvGrpSpPr>
        <p:grpSpPr bwMode="auto">
          <a:xfrm>
            <a:off x="4194176" y="3048001"/>
            <a:ext cx="3273425" cy="396875"/>
            <a:chOff x="1682" y="2198"/>
            <a:chExt cx="2062" cy="250"/>
          </a:xfrm>
        </p:grpSpPr>
        <p:sp>
          <p:nvSpPr>
            <p:cNvPr id="86056" name="Line 40"/>
            <p:cNvSpPr>
              <a:spLocks noChangeShapeType="1"/>
            </p:cNvSpPr>
            <p:nvPr/>
          </p:nvSpPr>
          <p:spPr bwMode="auto">
            <a:xfrm>
              <a:off x="1682" y="2304"/>
              <a:ext cx="3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57" name="Line 41"/>
            <p:cNvSpPr>
              <a:spLocks noChangeShapeType="1"/>
            </p:cNvSpPr>
            <p:nvPr/>
          </p:nvSpPr>
          <p:spPr bwMode="auto">
            <a:xfrm>
              <a:off x="3360" y="2304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58" name="Text Box 42"/>
            <p:cNvSpPr txBox="1">
              <a:spLocks noChangeArrowheads="1"/>
            </p:cNvSpPr>
            <p:nvPr/>
          </p:nvSpPr>
          <p:spPr bwMode="auto">
            <a:xfrm>
              <a:off x="2068" y="2198"/>
              <a:ext cx="142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000">
                  <a:latin typeface="Arial" panose="020B0604020202020204" pitchFamily="34" charset="0"/>
                </a:rPr>
                <a:t>run Lucas-Kanade</a:t>
              </a:r>
            </a:p>
          </p:txBody>
        </p:sp>
      </p:grpSp>
      <p:grpSp>
        <p:nvGrpSpPr>
          <p:cNvPr id="86059" name="Group 43"/>
          <p:cNvGrpSpPr>
            <a:grpSpLocks/>
          </p:cNvGrpSpPr>
          <p:nvPr/>
        </p:nvGrpSpPr>
        <p:grpSpPr bwMode="auto">
          <a:xfrm>
            <a:off x="5715000" y="2454276"/>
            <a:ext cx="2152650" cy="593725"/>
            <a:chOff x="2640" y="1824"/>
            <a:chExt cx="1356" cy="374"/>
          </a:xfrm>
        </p:grpSpPr>
        <p:sp>
          <p:nvSpPr>
            <p:cNvPr id="86060" name="Line 44"/>
            <p:cNvSpPr>
              <a:spLocks noChangeShapeType="1"/>
            </p:cNvSpPr>
            <p:nvPr/>
          </p:nvSpPr>
          <p:spPr bwMode="auto">
            <a:xfrm>
              <a:off x="2640" y="1824"/>
              <a:ext cx="0" cy="3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61" name="Text Box 45"/>
            <p:cNvSpPr txBox="1">
              <a:spLocks noChangeArrowheads="1"/>
            </p:cNvSpPr>
            <p:nvPr/>
          </p:nvSpPr>
          <p:spPr bwMode="auto">
            <a:xfrm>
              <a:off x="2644" y="1862"/>
              <a:ext cx="13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000">
                  <a:latin typeface="Arial" panose="020B0604020202020204" pitchFamily="34" charset="0"/>
                </a:rPr>
                <a:t>warp &amp; upsample</a:t>
              </a:r>
            </a:p>
          </p:txBody>
        </p:sp>
      </p:grpSp>
      <p:grpSp>
        <p:nvGrpSpPr>
          <p:cNvPr id="86062" name="Group 46"/>
          <p:cNvGrpSpPr>
            <a:grpSpLocks/>
          </p:cNvGrpSpPr>
          <p:nvPr/>
        </p:nvGrpSpPr>
        <p:grpSpPr bwMode="auto">
          <a:xfrm>
            <a:off x="5715008" y="3368675"/>
            <a:ext cx="304801" cy="685800"/>
            <a:chOff x="2640" y="2400"/>
            <a:chExt cx="192" cy="432"/>
          </a:xfrm>
        </p:grpSpPr>
        <p:sp>
          <p:nvSpPr>
            <p:cNvPr id="86063" name="Line 47"/>
            <p:cNvSpPr>
              <a:spLocks noChangeShapeType="1"/>
            </p:cNvSpPr>
            <p:nvPr/>
          </p:nvSpPr>
          <p:spPr bwMode="auto">
            <a:xfrm>
              <a:off x="2640" y="2458"/>
              <a:ext cx="0" cy="3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64" name="Text Box 48"/>
            <p:cNvSpPr txBox="1">
              <a:spLocks noChangeArrowheads="1"/>
            </p:cNvSpPr>
            <p:nvPr/>
          </p:nvSpPr>
          <p:spPr bwMode="auto">
            <a:xfrm>
              <a:off x="2688" y="2400"/>
              <a:ext cx="14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200" b="1">
                  <a:latin typeface="Arial" panose="020B0604020202020204" pitchFamily="34" charset="0"/>
                </a:rPr>
                <a:t>.</a:t>
              </a:r>
            </a:p>
            <a:p>
              <a:pPr algn="l" eaLnBrk="0" hangingPunct="0"/>
              <a:r>
                <a:rPr lang="en-US" sz="1200" b="1">
                  <a:latin typeface="Arial" panose="020B0604020202020204" pitchFamily="34" charset="0"/>
                </a:rPr>
                <a:t>.</a:t>
              </a:r>
            </a:p>
            <a:p>
              <a:pPr algn="l" eaLnBrk="0" hangingPunct="0"/>
              <a:r>
                <a:rPr lang="en-US" sz="1200" b="1">
                  <a:latin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569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c}&#10;\sum I_x I_x &amp; \sum I_x I_y \\&#10;\sum I_x I_y &amp; \sum I_y I_y&#10;\end{array}&#10;\right]&#10;\left[&#10;\begin{array}{c}&#10;u \\&#10;v&#10;\end{array}&#10;\right]&#10;=&#10;-\left[&#10;\begin{array}{c}&#10;\sum I_x I_t \\&#10;\sum I_y I_t&#10;\end{array}&#10;\right]&#10;\]&#10;\end{document}&#10;"/>
  <p:tag name="EXTERNALNAME" val="Edittex"/>
  <p:tag name="BLEND" val="False"/>
  <p:tag name="TRANSPARENT" val="False"/>
  <p:tag name="BITMAPFORMAT" val="bmp256"/>
  <p:tag name="DEBUGINTERACTIVE" val="True"/>
  <p:tag name="ORIGWIDTH" val="135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A^TA$&#10;\end{document}&#10;"/>
  <p:tag name="EXTERNALNAME" val="Edittex"/>
  <p:tag name="BLEND" val="False"/>
  <p:tag name="TRANSPARENT" val="False"/>
  <p:tag name="BITMAPFORMAT" val="bmpmono"/>
  <p:tag name="DEBUGINTERACTIVE" val="True"/>
  <p:tag name="ORIGWIDTH" val="164.7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A^Tb$&#10;\end{document}&#10;"/>
  <p:tag name="EXTERNALNAME" val="Edittex"/>
  <p:tag name="BLEND" val="False"/>
  <p:tag name="TRANSPARENT" val="False"/>
  <p:tag name="BITMAPFORMAT" val="bmpmono"/>
  <p:tag name="DEBUGINTERACTIVE" val="True"/>
  <p:tag name="ORIGWIDTH" val="138.62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472</Words>
  <Application>Microsoft Office PowerPoint</Application>
  <PresentationFormat>Custom</PresentationFormat>
  <Paragraphs>78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Equation</vt:lpstr>
      <vt:lpstr>Generating panorama using translational movement model</vt:lpstr>
      <vt:lpstr>PowerPoint Presentation</vt:lpstr>
      <vt:lpstr>Before we can register and align images, we need to establish the mathematical relationships that map pixel coordinates from one image to another. A variety of such parametric motion models are possible, from simple 2D transforms, to planar perspective models, 3D camera rotations, lens distortions, and mapping to non-planar (e.g., cylindrical) surfaces.</vt:lpstr>
      <vt:lpstr>Computing Translation Assumption: Constant Brightness</vt:lpstr>
      <vt:lpstr>Brightness Constancy Equation</vt:lpstr>
      <vt:lpstr>Lucas Kanade (1981)</vt:lpstr>
      <vt:lpstr>Drawback of the method</vt:lpstr>
      <vt:lpstr>Multi-Scale Flow Estimation</vt:lpstr>
      <vt:lpstr>Multi-Scale Flow Estimation</vt:lpstr>
      <vt:lpstr>Image Stabilization</vt:lpstr>
      <vt:lpstr>Image Stitching – Naïve Way</vt:lpstr>
      <vt:lpstr>Image Stitching – Graph Cuts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 Stitching using translational movement model</dc:title>
  <dc:creator>Rafi Cohen</dc:creator>
  <cp:lastModifiedBy>rafico</cp:lastModifiedBy>
  <cp:revision>67</cp:revision>
  <dcterms:created xsi:type="dcterms:W3CDTF">2014-03-07T08:35:11Z</dcterms:created>
  <dcterms:modified xsi:type="dcterms:W3CDTF">2014-03-09T08:29:53Z</dcterms:modified>
</cp:coreProperties>
</file>