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72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5181" autoAdjust="0"/>
  </p:normalViewPr>
  <p:slideViewPr>
    <p:cSldViewPr>
      <p:cViewPr varScale="1">
        <p:scale>
          <a:sx n="100" d="100"/>
          <a:sy n="100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3700536-3DC9-441D-867E-D341B84A8B78}" type="datetimeFigureOut">
              <a:rPr lang="he-IL" smtClean="0"/>
              <a:t>כ"ד/אדר/תשע"ג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8EBBDAD-7BD6-433E-A617-91545A1D09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456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e.wikipedia.org/wiki/%D7%97%D7%95%D7%A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he.wikipedia.org/wiki/%D7%9E%D7%A2%D7%A8%D7%9B%D7%AA_%D7%94%D7%A8%D7%90%D7%99%D7%99%D7%94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מטרת</a:t>
            </a:r>
            <a:r>
              <a:rPr lang="he-IL" baseline="0" dirty="0" smtClean="0"/>
              <a:t> הפרויקט היא בהינתן תמונה/ תיקיית תמונות , לזהות את האוריינטציה בה היא נמצאת ולתקן אותה.</a:t>
            </a:r>
          </a:p>
          <a:p>
            <a:r>
              <a:rPr lang="he-IL" baseline="0" dirty="0" smtClean="0"/>
              <a:t>התמונות יכולות להגיע בכל אחד מארבעת המצבים: 0,90,180,270</a:t>
            </a:r>
          </a:p>
          <a:p>
            <a:r>
              <a:rPr lang="he-IL" baseline="0" dirty="0" smtClean="0"/>
              <a:t>יש להתחשב בגודל ה</a:t>
            </a:r>
            <a:r>
              <a:rPr lang="en-US" baseline="0" dirty="0" err="1" smtClean="0"/>
              <a:t>DataBase</a:t>
            </a:r>
            <a:r>
              <a:rPr lang="he-IL" baseline="0" dirty="0" smtClean="0"/>
              <a:t>, גודל ווקטור המאפיינים וזמן ריצת התוכנית.</a:t>
            </a:r>
          </a:p>
          <a:p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BDAD-7BD6-433E-A617-91545A1D0960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755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aseline="0" dirty="0" smtClean="0"/>
              <a:t>האור המגיע אלינו, מחולק לאורכי גל שונים.</a:t>
            </a:r>
          </a:p>
          <a:p>
            <a:r>
              <a:rPr lang="he-IL" baseline="0" dirty="0" smtClean="0"/>
              <a:t>האור הנראה נמצא בטווחי אורך גל של </a:t>
            </a:r>
            <a:r>
              <a:rPr lang="en-US" baseline="0" dirty="0" smtClean="0"/>
              <a:t>380</a:t>
            </a:r>
            <a:r>
              <a:rPr lang="he-IL" baseline="0" dirty="0" smtClean="0"/>
              <a:t>-750 ננו מטרים.</a:t>
            </a:r>
          </a:p>
          <a:p>
            <a:r>
              <a:rPr lang="he-IL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הצבע הוא תכונה של עצם הנקלטת ב</a:t>
            </a:r>
            <a:r>
              <a:rPr lang="he-I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חוש"/>
              </a:rPr>
              <a:t>חוש</a:t>
            </a:r>
            <a:r>
              <a:rPr lang="he-IL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מערכת הראייה"/>
              </a:rPr>
              <a:t>הראייה</a:t>
            </a:r>
            <a:r>
              <a:rPr lang="he-IL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BDAD-7BD6-433E-A617-91545A1D0960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732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ברשתית, ישנם שני סוגי קולטני אור והם ה</a:t>
            </a:r>
            <a:r>
              <a:rPr lang="en-US" dirty="0" smtClean="0"/>
              <a:t>cones</a:t>
            </a:r>
            <a:r>
              <a:rPr lang="en-US" baseline="0" dirty="0" smtClean="0"/>
              <a:t> </a:t>
            </a:r>
            <a:r>
              <a:rPr lang="he-IL" baseline="0" dirty="0" err="1" smtClean="0"/>
              <a:t>וה</a:t>
            </a:r>
            <a:r>
              <a:rPr lang="he-IL" baseline="0" dirty="0" smtClean="0"/>
              <a:t> </a:t>
            </a:r>
            <a:r>
              <a:rPr lang="en-US" baseline="0" dirty="0" smtClean="0"/>
              <a:t>rods</a:t>
            </a:r>
            <a:r>
              <a:rPr lang="he-IL" baseline="0" dirty="0" smtClean="0"/>
              <a:t>.</a:t>
            </a:r>
          </a:p>
          <a:p>
            <a:r>
              <a:rPr lang="he-IL" baseline="0" dirty="0" smtClean="0"/>
              <a:t>ה </a:t>
            </a:r>
            <a:r>
              <a:rPr lang="en-US" baseline="0" dirty="0" smtClean="0"/>
              <a:t>rods </a:t>
            </a:r>
            <a:r>
              <a:rPr lang="he-IL" baseline="0" dirty="0" smtClean="0"/>
              <a:t> רגישים מאוד לאור המתקבל, והתמונה המתקבלת היא בשחור/לבן.</a:t>
            </a:r>
          </a:p>
          <a:p>
            <a:r>
              <a:rPr lang="he-IL" baseline="0" dirty="0" smtClean="0"/>
              <a:t>לעומתם, ה </a:t>
            </a:r>
            <a:r>
              <a:rPr lang="en-US" baseline="0" dirty="0" smtClean="0"/>
              <a:t>cons</a:t>
            </a:r>
            <a:r>
              <a:rPr lang="he-IL" baseline="0" dirty="0" smtClean="0"/>
              <a:t> אומנם פחות רגישים לאור כמו ה </a:t>
            </a:r>
            <a:r>
              <a:rPr lang="en-US" baseline="0" dirty="0" smtClean="0"/>
              <a:t>rods</a:t>
            </a:r>
            <a:r>
              <a:rPr lang="he-IL" baseline="0" dirty="0" smtClean="0"/>
              <a:t> אך רגישים לתחומים ספציפיים של אורכי גל.</a:t>
            </a:r>
          </a:p>
          <a:p>
            <a:r>
              <a:rPr lang="he-IL" baseline="0" dirty="0" smtClean="0"/>
              <a:t>ישנם 3 סוגי </a:t>
            </a:r>
            <a:r>
              <a:rPr lang="en-US" baseline="0" dirty="0" smtClean="0"/>
              <a:t>cons</a:t>
            </a:r>
            <a:r>
              <a:rPr lang="he-IL" baseline="0" dirty="0" smtClean="0"/>
              <a:t>, שרגישים לצבעים: אדום, כחול וירוק.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BDAD-7BD6-433E-A617-91545A1D0960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36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RGB</a:t>
            </a:r>
            <a:r>
              <a:rPr lang="he-IL" dirty="0" smtClean="0"/>
              <a:t> – הייצוג</a:t>
            </a:r>
            <a:r>
              <a:rPr lang="he-IL" baseline="0" dirty="0" smtClean="0"/>
              <a:t> בו משתמשים מסכים, הינו </a:t>
            </a:r>
            <a:r>
              <a:rPr lang="en-US" baseline="0" dirty="0" smtClean="0"/>
              <a:t>RGB</a:t>
            </a:r>
            <a:r>
              <a:rPr lang="he-IL" baseline="0" dirty="0" smtClean="0"/>
              <a:t>. זהו מרחב צבעים, המוגדר ע"י 3 בסיסים: אדום כחול וירוק.</a:t>
            </a:r>
          </a:p>
          <a:p>
            <a:r>
              <a:rPr lang="he-IL" baseline="0" dirty="0" smtClean="0"/>
              <a:t>עבור כל צבע ניתנת רמת חוזק (מספר בין 0 ל 255) ושקלול שלושת הבסיסים ייתן את הצבע המבוקש.</a:t>
            </a:r>
          </a:p>
          <a:p>
            <a:r>
              <a:rPr lang="he-IL" baseline="0" dirty="0" smtClean="0"/>
              <a:t>ניתן לתאר מרחב צבעים זה כקובייה, כאשר בפינה (0,0,0)  מיוצג שחור, ובפינה (255,255,255) מיוצג הלבן.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BDAD-7BD6-433E-A617-91545A1D0960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369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הבעיה בייצוג זה, הוא</a:t>
            </a:r>
            <a:r>
              <a:rPr lang="he-IL" baseline="0" dirty="0" smtClean="0"/>
              <a:t> בהשוואת </a:t>
            </a:r>
            <a:r>
              <a:rPr lang="he-IL" baseline="0" dirty="0" err="1" smtClean="0"/>
              <a:t>דימיון</a:t>
            </a:r>
            <a:r>
              <a:rPr lang="he-IL" baseline="0" dirty="0" smtClean="0"/>
              <a:t> בין צבעים.</a:t>
            </a:r>
          </a:p>
          <a:p>
            <a:r>
              <a:rPr lang="he-IL" baseline="0" dirty="0" smtClean="0"/>
              <a:t>הדרך הפופולארית להשוואת </a:t>
            </a:r>
            <a:r>
              <a:rPr lang="he-IL" baseline="0" dirty="0" err="1" smtClean="0"/>
              <a:t>דימיון</a:t>
            </a:r>
            <a:r>
              <a:rPr lang="he-IL" baseline="0" dirty="0" smtClean="0"/>
              <a:t> היא המרחק </a:t>
            </a:r>
            <a:r>
              <a:rPr lang="he-IL" baseline="0" dirty="0" err="1" smtClean="0"/>
              <a:t>האוקלידי</a:t>
            </a:r>
            <a:r>
              <a:rPr lang="he-IL" baseline="0" dirty="0" smtClean="0"/>
              <a:t> בין </a:t>
            </a:r>
            <a:r>
              <a:rPr lang="he-IL" baseline="0" dirty="0" err="1" smtClean="0"/>
              <a:t>הנק</a:t>
            </a:r>
            <a:r>
              <a:rPr lang="he-IL" baseline="0" dirty="0" smtClean="0"/>
              <a:t>' המייצגות את הצבעים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he-IL" baseline="0" dirty="0" smtClean="0"/>
              <a:t>ניתן לראות לדוגמא שהצבע הנבחר, קרוב במידה שווה גם לכתום, וגם לירוק</a:t>
            </a:r>
          </a:p>
          <a:p>
            <a:r>
              <a:rPr lang="he-IL" baseline="0" dirty="0" smtClean="0"/>
              <a:t>לכן, נבדוק ייצוג אחר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BDAD-7BD6-433E-A617-91545A1D0960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217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HSV</a:t>
            </a:r>
            <a:r>
              <a:rPr lang="he-IL" dirty="0" smtClean="0"/>
              <a:t> – הינו מרחב צבעים המתואר כחרוט,</a:t>
            </a:r>
            <a:r>
              <a:rPr lang="he-IL" baseline="0" dirty="0" smtClean="0"/>
              <a:t> כאשר השחור נמצא </a:t>
            </a:r>
            <a:r>
              <a:rPr lang="he-IL" baseline="0" dirty="0" err="1" smtClean="0"/>
              <a:t>בקודקוד</a:t>
            </a:r>
            <a:r>
              <a:rPr lang="he-IL" baseline="0" dirty="0" smtClean="0"/>
              <a:t>, והלבן נמצא במרכז הבסיס.</a:t>
            </a:r>
            <a:endParaRPr lang="he-IL" dirty="0" smtClean="0"/>
          </a:p>
          <a:p>
            <a:r>
              <a:rPr lang="en-US" dirty="0" smtClean="0"/>
              <a:t>Hue </a:t>
            </a:r>
            <a:r>
              <a:rPr lang="he-IL" dirty="0" smtClean="0"/>
              <a:t> - גוון , במעלות,</a:t>
            </a:r>
            <a:r>
              <a:rPr lang="he-IL" baseline="0" dirty="0" smtClean="0"/>
              <a:t> מ 0 עד 360 , כאשר 0 הוא האזור האדום</a:t>
            </a:r>
            <a:endParaRPr lang="he-IL" dirty="0" smtClean="0"/>
          </a:p>
          <a:p>
            <a:r>
              <a:rPr lang="en-US" dirty="0" smtClean="0"/>
              <a:t>Saturation</a:t>
            </a:r>
            <a:r>
              <a:rPr lang="he-IL" baseline="0" dirty="0" smtClean="0"/>
              <a:t> – רוויה, ערך בין 1 ל 100</a:t>
            </a:r>
          </a:p>
          <a:p>
            <a:r>
              <a:rPr lang="en-US" baseline="0" dirty="0" smtClean="0"/>
              <a:t>Value/intensity</a:t>
            </a:r>
            <a:r>
              <a:rPr lang="he-IL" baseline="0" dirty="0" smtClean="0"/>
              <a:t> – ערך/ חוזק, ערך בין 1 ל 100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BDAD-7BD6-433E-A617-91545A1D0960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9543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על</a:t>
            </a:r>
            <a:r>
              <a:rPr lang="he-IL" baseline="0" dirty="0" smtClean="0"/>
              <a:t> מנת "ללמד" את האלגוריתם את כיוון התמונה, השתמשתי בפונקציית </a:t>
            </a:r>
            <a:r>
              <a:rPr lang="en-US" baseline="0" dirty="0" smtClean="0"/>
              <a:t>classify</a:t>
            </a:r>
            <a:r>
              <a:rPr lang="he-IL" baseline="0" dirty="0" smtClean="0"/>
              <a:t> של </a:t>
            </a:r>
            <a:r>
              <a:rPr lang="he-IL" baseline="0" dirty="0" err="1" smtClean="0"/>
              <a:t>מטלאב</a:t>
            </a:r>
            <a:endParaRPr lang="he-IL" baseline="0" dirty="0" smtClean="0"/>
          </a:p>
          <a:p>
            <a:r>
              <a:rPr lang="he-IL" baseline="0" dirty="0" smtClean="0"/>
              <a:t>הפונקציה מקבלת כפרמטרים </a:t>
            </a:r>
            <a:r>
              <a:rPr lang="en-US" baseline="0" dirty="0" err="1" smtClean="0"/>
              <a:t>sample,training,group</a:t>
            </a:r>
            <a:r>
              <a:rPr lang="he-IL" baseline="0" dirty="0" smtClean="0"/>
              <a:t> ומחזירה את ה </a:t>
            </a:r>
            <a:r>
              <a:rPr lang="en-US" baseline="0" dirty="0" smtClean="0"/>
              <a:t>group</a:t>
            </a:r>
            <a:r>
              <a:rPr lang="he-IL" baseline="0" dirty="0" smtClean="0"/>
              <a:t> המתאים ל</a:t>
            </a:r>
            <a:r>
              <a:rPr lang="en-US" baseline="0" dirty="0" smtClean="0"/>
              <a:t>sample</a:t>
            </a:r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BDAD-7BD6-433E-A617-91545A1D0960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6493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על מנת שאוכל</a:t>
            </a:r>
            <a:r>
              <a:rPr lang="he-IL" baseline="0" dirty="0" smtClean="0"/>
              <a:t> להבדיל בין כיוונים שונים של תמונה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he-IL" baseline="0" dirty="0" smtClean="0"/>
              <a:t>החלטתי לחלק את התמונה לבלוקים, ולהתמקד רק בבלוקים של ההיקף של התמונה.</a:t>
            </a:r>
          </a:p>
          <a:p>
            <a:r>
              <a:rPr lang="he-IL" baseline="0" dirty="0" smtClean="0"/>
              <a:t>כיוון שניתן להסתפק רק בבלוקים אלו כדי להחליט מה האוריינטציה של התמונה.</a:t>
            </a:r>
          </a:p>
          <a:p>
            <a:r>
              <a:rPr lang="he-IL" baseline="0" dirty="0" smtClean="0"/>
              <a:t>לדוגמא: הצבע הכחול יהיה בדרך כלל בחלק העליון של התמונה (שמים) וירוק יהיה בדרך כלל ב 4 בלוקים התחתונים (דשא)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BDAD-7BD6-433E-A617-91545A1D0960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631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כל תמונה, שמתקבלת, עוברת תהליך לווקטור של מאפיינים.</a:t>
            </a:r>
          </a:p>
          <a:p>
            <a:r>
              <a:rPr lang="he-IL" dirty="0" smtClean="0"/>
              <a:t>ווקטור זה נועד בשביל לבצע את ההשוואות</a:t>
            </a:r>
            <a:r>
              <a:rPr lang="he-IL" baseline="0" dirty="0" smtClean="0"/>
              <a:t> ומשתמשת בו פונקציית </a:t>
            </a:r>
            <a:r>
              <a:rPr lang="en-US" baseline="0" dirty="0" smtClean="0"/>
              <a:t>classify</a:t>
            </a:r>
            <a:r>
              <a:rPr lang="he-IL" baseline="0" dirty="0" smtClean="0"/>
              <a:t> שמחפשת קירבה בין ווקטורים.</a:t>
            </a:r>
          </a:p>
          <a:p>
            <a:r>
              <a:rPr lang="he-IL" baseline="0" dirty="0" smtClean="0"/>
              <a:t>המטרה הייתה ליצור ווקטור בעל </a:t>
            </a:r>
            <a:r>
              <a:rPr lang="he-IL" baseline="0" dirty="0" err="1" smtClean="0"/>
              <a:t>מימד</a:t>
            </a:r>
            <a:r>
              <a:rPr lang="he-IL" baseline="0" dirty="0" smtClean="0"/>
              <a:t> קטן ככל האפשר אבל עם אחוז זיהוי גבוה</a:t>
            </a:r>
          </a:p>
          <a:p>
            <a:r>
              <a:rPr lang="he-IL" baseline="0" dirty="0" smtClean="0"/>
              <a:t>לאחר ניסויים רבים, ווקטור המאפיינים שהביא לתוצאות המספקות ביותר היה:</a:t>
            </a:r>
          </a:p>
          <a:p>
            <a:r>
              <a:rPr lang="he-IL" baseline="0" dirty="0" smtClean="0"/>
              <a:t>חישוב הממוצע והשונות לכל בלוק עבור </a:t>
            </a:r>
            <a:r>
              <a:rPr lang="en-US" baseline="0" dirty="0" smtClean="0"/>
              <a:t>H</a:t>
            </a:r>
            <a:r>
              <a:rPr lang="he-IL" baseline="0" dirty="0" smtClean="0"/>
              <a:t> </a:t>
            </a:r>
            <a:r>
              <a:rPr lang="en-US" baseline="0" dirty="0" smtClean="0"/>
              <a:t>S</a:t>
            </a:r>
            <a:r>
              <a:rPr lang="he-IL" baseline="0" dirty="0" smtClean="0"/>
              <a:t> </a:t>
            </a:r>
            <a:r>
              <a:rPr lang="en-US" baseline="0" dirty="0" smtClean="0"/>
              <a:t>V</a:t>
            </a:r>
            <a:br>
              <a:rPr lang="en-US" baseline="0" dirty="0" smtClean="0"/>
            </a:br>
            <a:r>
              <a:rPr lang="he-IL" baseline="0" dirty="0" smtClean="0"/>
              <a:t>לכל בלוק חושב גם היחס בין נק' ה </a:t>
            </a:r>
            <a:r>
              <a:rPr lang="en-US" baseline="0" dirty="0" smtClean="0"/>
              <a:t>edge</a:t>
            </a:r>
            <a:r>
              <a:rPr lang="he-IL" baseline="0" dirty="0" smtClean="0"/>
              <a:t> בתמונה לגודל הבלוק.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he-IL" baseline="0" dirty="0" smtClean="0"/>
              <a:t>בחרתי במאפיין זה כיוון שבד"כ בחלק העליון של התמונה יש פחות </a:t>
            </a:r>
            <a:r>
              <a:rPr lang="en-US" baseline="0" dirty="0" smtClean="0"/>
              <a:t>edge</a:t>
            </a:r>
            <a:r>
              <a:rPr lang="he-IL" baseline="0" dirty="0" smtClean="0"/>
              <a:t>ים לעומת יתר הבלוקים בתמונה.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endParaRPr lang="he-IL" baseline="0" dirty="0" smtClean="0"/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BDAD-7BD6-433E-A617-91545A1D0960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007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כותרת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2" name="כותרת משנה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E38F-D216-469A-9B17-B816664066AA}" type="datetimeFigureOut">
              <a:rPr lang="he-IL" smtClean="0"/>
              <a:t>כ"ד/אדר/תשע"ג</a:t>
            </a:fld>
            <a:endParaRPr lang="he-IL"/>
          </a:p>
        </p:txBody>
      </p:sp>
      <p:sp>
        <p:nvSpPr>
          <p:cNvPr id="20" name="מציין מיקום של כותרת תחתונה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6FD8C-B3AF-4430-B1FB-F304EB45DD16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אליפסה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E38F-D216-469A-9B17-B816664066AA}" type="datetimeFigureOut">
              <a:rPr lang="he-IL" smtClean="0"/>
              <a:t>כ"ד/אדר/תשע"ג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6FD8C-B3AF-4430-B1FB-F304EB45DD1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E38F-D216-469A-9B17-B816664066AA}" type="datetimeFigureOut">
              <a:rPr lang="he-IL" smtClean="0"/>
              <a:t>כ"ד/אדר/תשע"ג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6FD8C-B3AF-4430-B1FB-F304EB45DD1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E38F-D216-469A-9B17-B816664066AA}" type="datetimeFigureOut">
              <a:rPr lang="he-IL" smtClean="0"/>
              <a:t>כ"ד/אדר/תשע"ג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6FD8C-B3AF-4430-B1FB-F304EB45DD1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E38F-D216-469A-9B17-B816664066AA}" type="datetimeFigureOut">
              <a:rPr lang="he-IL" smtClean="0"/>
              <a:t>כ"ד/אדר/תשע"ג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6FD8C-B3AF-4430-B1FB-F304EB45DD16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לבן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אליפסה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אליפסה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E38F-D216-469A-9B17-B816664066AA}" type="datetimeFigureOut">
              <a:rPr lang="he-IL" smtClean="0"/>
              <a:t>כ"ד/אדר/תשע"ג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6FD8C-B3AF-4430-B1FB-F304EB45DD1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E38F-D216-469A-9B17-B816664066AA}" type="datetimeFigureOut">
              <a:rPr lang="he-IL" smtClean="0"/>
              <a:t>כ"ד/אדר/תשע"ג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6FD8C-B3AF-4430-B1FB-F304EB45DD1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E38F-D216-469A-9B17-B816664066AA}" type="datetimeFigureOut">
              <a:rPr lang="he-IL" smtClean="0"/>
              <a:t>כ"ד/אדר/תשע"ג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6FD8C-B3AF-4430-B1FB-F304EB45DD1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E38F-D216-469A-9B17-B816664066AA}" type="datetimeFigureOut">
              <a:rPr lang="he-IL" smtClean="0"/>
              <a:t>כ"ד/אדר/תשע"ג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6FD8C-B3AF-4430-B1FB-F304EB45DD16}" type="slidenum">
              <a:rPr lang="he-IL" smtClean="0"/>
              <a:t>‹#›</a:t>
            </a:fld>
            <a:endParaRPr lang="he-IL"/>
          </a:p>
        </p:txBody>
      </p:sp>
      <p:sp>
        <p:nvSpPr>
          <p:cNvPr id="6" name="מלבן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E38F-D216-469A-9B17-B816664066AA}" type="datetimeFigureOut">
              <a:rPr lang="he-IL" smtClean="0"/>
              <a:t>כ"ד/אדר/תשע"ג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6FD8C-B3AF-4430-B1FB-F304EB45DD1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E38F-D216-469A-9B17-B816664066AA}" type="datetimeFigureOut">
              <a:rPr lang="he-IL" smtClean="0"/>
              <a:t>כ"ד/אדר/תשע"ג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6FD8C-B3AF-4430-B1FB-F304EB45DD16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9" name="תרשים זרימה: תהליך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תרשים זרימה: תהליך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וגה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אליפסה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טבעת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מציין מיקום של כותרת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ציין מיקום טקסט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24" name="מציין מיקום של תאריך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B60E38F-D216-469A-9B17-B816664066AA}" type="datetimeFigureOut">
              <a:rPr lang="he-IL" smtClean="0"/>
              <a:t>כ"ד/אדר/תשע"ג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A26FD8C-B3AF-4430-B1FB-F304EB45DD16}" type="slidenum">
              <a:rPr lang="he-IL" smtClean="0"/>
              <a:t>‹#›</a:t>
            </a:fld>
            <a:endParaRPr lang="he-IL"/>
          </a:p>
        </p:txBody>
      </p:sp>
      <p:sp>
        <p:nvSpPr>
          <p:cNvPr id="15" name="מלבן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416369" y="177281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AUTOMATIC IMAGE ORIENTATION </a:t>
            </a:r>
            <a:r>
              <a:rPr lang="en-US" sz="3600" dirty="0" smtClean="0"/>
              <a:t>DETECTION</a:t>
            </a:r>
          </a:p>
        </p:txBody>
      </p:sp>
      <p:pic>
        <p:nvPicPr>
          <p:cNvPr id="1026" name="Picture 2" descr="C:\Users\elad\Downloads\SanJu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77166" y="3631525"/>
            <a:ext cx="3535189" cy="235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ratio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64" y="1916832"/>
            <a:ext cx="364618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960861"/>
            <a:ext cx="3597046" cy="28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4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Vector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Image resolution = 800X600</a:t>
            </a:r>
          </a:p>
          <a:p>
            <a:pPr algn="l" rtl="0"/>
            <a:r>
              <a:rPr lang="en-US" dirty="0" smtClean="0"/>
              <a:t>NXN blocks</a:t>
            </a:r>
          </a:p>
          <a:p>
            <a:pPr algn="l" rtl="0"/>
            <a:r>
              <a:rPr lang="en-US" dirty="0" smtClean="0"/>
              <a:t>4N-4 peripheral blocks</a:t>
            </a:r>
          </a:p>
          <a:p>
            <a:pPr algn="l" rtl="0"/>
            <a:r>
              <a:rPr lang="en-US" dirty="0" smtClean="0"/>
              <a:t>For each block:</a:t>
            </a:r>
          </a:p>
          <a:p>
            <a:pPr lvl="1" algn="l" rtl="0"/>
            <a:r>
              <a:rPr lang="en-US" dirty="0" smtClean="0"/>
              <a:t>Mean of H,S,V</a:t>
            </a:r>
          </a:p>
          <a:p>
            <a:pPr lvl="1" algn="l" rtl="0"/>
            <a:r>
              <a:rPr lang="en-US" dirty="0" err="1" smtClean="0"/>
              <a:t>Var</a:t>
            </a:r>
            <a:r>
              <a:rPr lang="en-US" dirty="0" smtClean="0"/>
              <a:t> of H,S,V</a:t>
            </a:r>
          </a:p>
          <a:p>
            <a:pPr lvl="1" algn="l" rtl="0"/>
            <a:r>
              <a:rPr lang="en-US" dirty="0" smtClean="0"/>
              <a:t>Edge density</a:t>
            </a:r>
          </a:p>
        </p:txBody>
      </p:sp>
      <p:sp>
        <p:nvSpPr>
          <p:cNvPr id="5" name="מלבן 4"/>
          <p:cNvSpPr/>
          <p:nvPr/>
        </p:nvSpPr>
        <p:spPr>
          <a:xfrm>
            <a:off x="6516216" y="620688"/>
            <a:ext cx="1739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/>
              <a:t>Vector size: N=4</a:t>
            </a:r>
          </a:p>
        </p:txBody>
      </p:sp>
      <p:sp>
        <p:nvSpPr>
          <p:cNvPr id="6" name="מלבן 5"/>
          <p:cNvSpPr/>
          <p:nvPr/>
        </p:nvSpPr>
        <p:spPr>
          <a:xfrm>
            <a:off x="6634898" y="2204864"/>
            <a:ext cx="1789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Block size : 16</a:t>
            </a:r>
            <a:endParaRPr lang="en-US" dirty="0"/>
          </a:p>
        </p:txBody>
      </p:sp>
      <p:sp>
        <p:nvSpPr>
          <p:cNvPr id="7" name="מלבן 6"/>
          <p:cNvSpPr/>
          <p:nvPr/>
        </p:nvSpPr>
        <p:spPr>
          <a:xfrm>
            <a:off x="6608655" y="2708920"/>
            <a:ext cx="2180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peripheral </a:t>
            </a:r>
            <a:r>
              <a:rPr lang="en-US" dirty="0" smtClean="0"/>
              <a:t>blocks: 12</a:t>
            </a:r>
            <a:endParaRPr lang="en-US" dirty="0"/>
          </a:p>
        </p:txBody>
      </p:sp>
      <p:sp>
        <p:nvSpPr>
          <p:cNvPr id="8" name="מלבן 7"/>
          <p:cNvSpPr/>
          <p:nvPr/>
        </p:nvSpPr>
        <p:spPr>
          <a:xfrm>
            <a:off x="6516216" y="4941168"/>
            <a:ext cx="2021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u="sng" dirty="0"/>
              <a:t>Vector size</a:t>
            </a:r>
            <a:r>
              <a:rPr lang="en-US" u="sng" dirty="0" smtClean="0"/>
              <a:t>:</a:t>
            </a:r>
          </a:p>
          <a:p>
            <a:pPr algn="l" rtl="0"/>
            <a:r>
              <a:rPr lang="en-US" dirty="0" smtClean="0"/>
              <a:t>12*(3+3+1)+4 = 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64108"/>
              </p:ext>
            </p:extLst>
          </p:nvPr>
        </p:nvGraphicFramePr>
        <p:xfrm>
          <a:off x="1435097" y="1447800"/>
          <a:ext cx="7499353" cy="28768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00608"/>
                <a:gridCol w="1076722"/>
                <a:gridCol w="1068338"/>
                <a:gridCol w="2060476"/>
                <a:gridCol w="1237579"/>
                <a:gridCol w="688233"/>
                <a:gridCol w="66739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%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Test</a:t>
                      </a:r>
                      <a:r>
                        <a:rPr lang="he-IL" dirty="0" smtClean="0"/>
                        <a:t> </a:t>
                      </a:r>
                      <a:r>
                        <a:rPr lang="en-US" smtClean="0"/>
                        <a:t>size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Vector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size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Feature</a:t>
                      </a:r>
                      <a:r>
                        <a:rPr lang="en-US" baseline="0" dirty="0" smtClean="0"/>
                        <a:t> Vector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Color scheme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DB size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62%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Mean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RGB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%</a:t>
                      </a:r>
                      <a:r>
                        <a:rPr lang="en-US" dirty="0" smtClean="0"/>
                        <a:t>34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Mean+var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RGB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76%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70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Mean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HSV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79%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Mean+edge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HSV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4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82%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88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Mean+Var+edge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HSV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4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en-US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en-US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en-US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en-US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Mean+Var+edge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en-US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HSV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en-US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1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he-IL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1628774"/>
            <a:ext cx="1755601" cy="135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7864" y="4536950"/>
            <a:ext cx="1289722" cy="175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3036" y="4758648"/>
            <a:ext cx="1753478" cy="13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6296" y="1886920"/>
            <a:ext cx="1318346" cy="9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7864" y="1628773"/>
            <a:ext cx="1806749" cy="135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5811" y="4758648"/>
            <a:ext cx="1819225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6255" y="4546475"/>
            <a:ext cx="1360448" cy="175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2060" y="1700808"/>
            <a:ext cx="1108838" cy="148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2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he-I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4170" y="3000473"/>
            <a:ext cx="178303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4755941"/>
            <a:ext cx="1770459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2080" y="1490910"/>
            <a:ext cx="179228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2080" y="3057870"/>
            <a:ext cx="180208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4917" y="1455861"/>
            <a:ext cx="179228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9092" y="4689301"/>
            <a:ext cx="1229885" cy="167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4813091"/>
            <a:ext cx="174689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6728" y="4813189"/>
            <a:ext cx="1776413" cy="126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3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Improving the feature vector</a:t>
            </a:r>
          </a:p>
          <a:p>
            <a:pPr algn="l" rtl="0"/>
            <a:r>
              <a:rPr lang="en-US" dirty="0" smtClean="0"/>
              <a:t>Testing new method of </a:t>
            </a:r>
            <a:r>
              <a:rPr lang="en-US" dirty="0" smtClean="0"/>
              <a:t>“</a:t>
            </a:r>
            <a:r>
              <a:rPr lang="en-US" dirty="0" smtClean="0"/>
              <a:t>machine learning” </a:t>
            </a:r>
            <a:endParaRPr lang="en-US" dirty="0"/>
          </a:p>
          <a:p>
            <a:pPr algn="l" rtl="0"/>
            <a:r>
              <a:rPr lang="en-US" dirty="0" smtClean="0"/>
              <a:t>Add </a:t>
            </a:r>
            <a:r>
              <a:rPr lang="en-US" dirty="0" smtClean="0"/>
              <a:t>a rejection criteria</a:t>
            </a:r>
          </a:p>
          <a:p>
            <a:pPr algn="l" rtl="0"/>
            <a:r>
              <a:rPr lang="en-US" dirty="0" smtClean="0"/>
              <a:t>Add classifier of indoor/outdoor</a:t>
            </a:r>
          </a:p>
          <a:p>
            <a:pPr algn="l" rtl="0"/>
            <a:r>
              <a:rPr lang="en-US" dirty="0" smtClean="0"/>
              <a:t>Add an object recognition algorithm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35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Thank you! 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83999"/>
            <a:ext cx="3282546" cy="224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11" y="2492896"/>
            <a:ext cx="3351353" cy="227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חץ ימינה 5"/>
          <p:cNvSpPr/>
          <p:nvPr/>
        </p:nvSpPr>
        <p:spPr>
          <a:xfrm>
            <a:off x="4499992" y="350100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5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447800"/>
                <a:ext cx="7746064" cy="4800600"/>
              </a:xfrm>
            </p:spPr>
            <p:txBody>
              <a:bodyPr/>
              <a:lstStyle/>
              <a:p>
                <a:pPr marL="82296" indent="0" algn="l" rtl="0">
                  <a:buNone/>
                </a:pPr>
                <a:r>
                  <a:rPr lang="en-US" b="1" dirty="0" smtClean="0"/>
                  <a:t>Main Goal:  </a:t>
                </a:r>
              </a:p>
              <a:p>
                <a:pPr algn="l" rtl="0"/>
                <a:r>
                  <a:rPr lang="en-US" sz="2800" dirty="0" smtClean="0"/>
                  <a:t>For </a:t>
                </a:r>
                <a:r>
                  <a:rPr lang="en-US" sz="2800" dirty="0"/>
                  <a:t>any given picture </a:t>
                </a:r>
                <a:r>
                  <a:rPr lang="en-US" sz="2800" dirty="0" smtClean="0"/>
                  <a:t>detect its orientation.</a:t>
                </a:r>
              </a:p>
              <a:p>
                <a:pPr marL="82296" indent="0" algn="l" rtl="0">
                  <a:buNone/>
                </a:pPr>
                <a:endParaRPr lang="en-US" sz="2800" dirty="0" smtClean="0"/>
              </a:p>
              <a:p>
                <a:pPr marL="82296" indent="0" algn="l" rtl="0">
                  <a:buNone/>
                </a:pPr>
                <a:r>
                  <a:rPr lang="en-US" sz="2800" u="sng" dirty="0" smtClean="0"/>
                  <a:t>Sub Goals:</a:t>
                </a:r>
              </a:p>
              <a:p>
                <a:pPr algn="l" rtl="0"/>
                <a:r>
                  <a:rPr lang="en-US" sz="2800" dirty="0" smtClean="0"/>
                  <a:t>How to deal with color images</a:t>
                </a:r>
              </a:p>
              <a:p>
                <a:pPr algn="l" rtl="0"/>
                <a:r>
                  <a:rPr lang="en-US" sz="2800" dirty="0" smtClean="0"/>
                  <a:t>Define criteria for images to separate them to 4 groups: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𝜔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</a:rPr>
                      <m:t>°, </m:t>
                    </m:r>
                    <m:r>
                      <a:rPr lang="en-US" sz="2800" b="0" i="1" smtClean="0">
                        <a:latin typeface="Cambria Math"/>
                      </a:rPr>
                      <m:t>𝜔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90</m:t>
                    </m:r>
                    <m:r>
                      <a:rPr lang="en-US" sz="2800" b="0" i="1" smtClean="0">
                        <a:latin typeface="Cambria Math"/>
                      </a:rPr>
                      <m:t>°, </m:t>
                    </m:r>
                    <m:r>
                      <a:rPr lang="en-US" sz="2800" b="0" i="1" smtClean="0">
                        <a:latin typeface="Cambria Math"/>
                      </a:rPr>
                      <m:t>𝜔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180</m:t>
                    </m:r>
                    <m:r>
                      <a:rPr lang="en-US" sz="2800" b="0" i="1" smtClean="0">
                        <a:latin typeface="Cambria Math"/>
                      </a:rPr>
                      <m:t>°, </m:t>
                    </m:r>
                    <m:r>
                      <a:rPr lang="en-US" sz="2800" b="0" i="1" smtClean="0">
                        <a:latin typeface="Cambria Math"/>
                      </a:rPr>
                      <m:t>𝜔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270</m:t>
                    </m:r>
                    <m:r>
                      <a:rPr lang="en-US" sz="2800" b="0" i="1" smtClean="0">
                        <a:latin typeface="Cambria Math"/>
                      </a:rPr>
                      <m:t>° </m:t>
                    </m:r>
                  </m:oMath>
                </a14:m>
                <a:endParaRPr lang="en-US" sz="2800" b="0" dirty="0" smtClean="0"/>
              </a:p>
              <a:p>
                <a:pPr algn="l" rtl="0"/>
                <a:r>
                  <a:rPr lang="en-US" sz="2800" dirty="0"/>
                  <a:t>Efficiency: </a:t>
                </a:r>
                <a:r>
                  <a:rPr lang="en-US" sz="2800" dirty="0" smtClean="0"/>
                  <a:t>DB size, vector size, runtime.</a:t>
                </a:r>
              </a:p>
              <a:p>
                <a:pPr algn="l" rtl="0"/>
                <a:endParaRPr lang="he-IL" sz="28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447800"/>
                <a:ext cx="7746064" cy="4800600"/>
              </a:xfrm>
              <a:blipFill rotWithShape="1">
                <a:blip r:embed="rId3"/>
                <a:stretch>
                  <a:fillRect l="-944" t="-16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1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18675" r="3093" b="702"/>
          <a:stretch/>
        </p:blipFill>
        <p:spPr bwMode="auto">
          <a:xfrm>
            <a:off x="1763688" y="1916832"/>
            <a:ext cx="6629400" cy="394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Color?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28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7582996" cy="448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Color?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980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08348"/>
            <a:ext cx="3040732" cy="3040732"/>
          </a:xfrm>
          <a:prstGeom prst="rect">
            <a:avLst/>
          </a:prstGeom>
        </p:spPr>
      </p:pic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/>
              <a:t>Color representation - RGB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59" y="3429000"/>
            <a:ext cx="299916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2969121" cy="247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2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88840"/>
            <a:ext cx="4111104" cy="3428661"/>
          </a:xfrm>
          <a:prstGeom prst="rect">
            <a:avLst/>
          </a:prstGeom>
        </p:spPr>
      </p:pic>
      <p:cxnSp>
        <p:nvCxnSpPr>
          <p:cNvPr id="9" name="מחבר חץ ישר 8"/>
          <p:cNvCxnSpPr/>
          <p:nvPr/>
        </p:nvCxnSpPr>
        <p:spPr>
          <a:xfrm flipH="1">
            <a:off x="4427984" y="2348880"/>
            <a:ext cx="2520280" cy="18722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49808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/>
              <a:t>Color </a:t>
            </a:r>
            <a:r>
              <a:rPr lang="en-US" sz="4000" dirty="0" smtClean="0"/>
              <a:t>difference  </a:t>
            </a:r>
            <a:r>
              <a:rPr lang="en-US" sz="4000" dirty="0"/>
              <a:t>- </a:t>
            </a:r>
            <a:r>
              <a:rPr lang="en-US" sz="4000" dirty="0" smtClean="0"/>
              <a:t>RGB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48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Color representation - </a:t>
            </a:r>
            <a:r>
              <a:rPr lang="en-US" sz="4000" dirty="0" smtClean="0"/>
              <a:t>HSV</a:t>
            </a:r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484784"/>
            <a:ext cx="322960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44402"/>
            <a:ext cx="21717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40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function in </a:t>
            </a:r>
            <a:r>
              <a:rPr lang="en-US" dirty="0" err="1" smtClean="0"/>
              <a:t>MatLab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628800"/>
            <a:ext cx="4438650" cy="360045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352675" y="1628800"/>
            <a:ext cx="4495800" cy="360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blocks</a:t>
            </a:r>
            <a:endParaRPr lang="he-I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96405"/>
            <a:ext cx="399193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24211"/>
            <a:ext cx="3973361" cy="31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69" y="1772816"/>
            <a:ext cx="4143375" cy="32670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מפנה השמש">
  <a:themeElements>
    <a:clrScheme name="מפנה השמש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מפנה השמש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מפנה השמ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2116</TotalTime>
  <Words>597</Words>
  <Application>Microsoft Office PowerPoint</Application>
  <PresentationFormat>‫הצגה על המסך (4:3)</PresentationFormat>
  <Paragraphs>130</Paragraphs>
  <Slides>16</Slides>
  <Notes>9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17" baseType="lpstr">
      <vt:lpstr>מפנה השמש</vt:lpstr>
      <vt:lpstr>מצגת של PowerPoint</vt:lpstr>
      <vt:lpstr>Goal</vt:lpstr>
      <vt:lpstr>What is Color?</vt:lpstr>
      <vt:lpstr>What is Color?</vt:lpstr>
      <vt:lpstr>Color representation - RGB</vt:lpstr>
      <vt:lpstr>Color difference  - RGB</vt:lpstr>
      <vt:lpstr>Color representation - HSV</vt:lpstr>
      <vt:lpstr>Classify function in MatLab</vt:lpstr>
      <vt:lpstr>Peripheral blocks</vt:lpstr>
      <vt:lpstr>Edge ratio</vt:lpstr>
      <vt:lpstr>Feature Vector</vt:lpstr>
      <vt:lpstr>Results</vt:lpstr>
      <vt:lpstr>Results</vt:lpstr>
      <vt:lpstr>Results</vt:lpstr>
      <vt:lpstr>Future work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elad</dc:creator>
  <cp:lastModifiedBy>elad</cp:lastModifiedBy>
  <cp:revision>37</cp:revision>
  <dcterms:created xsi:type="dcterms:W3CDTF">2013-02-26T14:00:53Z</dcterms:created>
  <dcterms:modified xsi:type="dcterms:W3CDTF">2013-03-06T12:32:26Z</dcterms:modified>
</cp:coreProperties>
</file>