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34" r:id="rId1"/>
  </p:sldMasterIdLst>
  <p:notesMasterIdLst>
    <p:notesMasterId r:id="rId23"/>
  </p:notesMasterIdLst>
  <p:sldIdLst>
    <p:sldId id="256" r:id="rId2"/>
    <p:sldId id="364" r:id="rId3"/>
    <p:sldId id="257" r:id="rId4"/>
    <p:sldId id="350" r:id="rId5"/>
    <p:sldId id="259" r:id="rId6"/>
    <p:sldId id="373" r:id="rId7"/>
    <p:sldId id="374" r:id="rId8"/>
    <p:sldId id="365" r:id="rId9"/>
    <p:sldId id="375" r:id="rId10"/>
    <p:sldId id="377" r:id="rId11"/>
    <p:sldId id="378" r:id="rId12"/>
    <p:sldId id="379" r:id="rId13"/>
    <p:sldId id="376" r:id="rId14"/>
    <p:sldId id="382" r:id="rId15"/>
    <p:sldId id="383" r:id="rId16"/>
    <p:sldId id="380" r:id="rId17"/>
    <p:sldId id="384" r:id="rId18"/>
    <p:sldId id="385" r:id="rId19"/>
    <p:sldId id="389" r:id="rId20"/>
    <p:sldId id="388" r:id="rId21"/>
    <p:sldId id="339" r:id="rId22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FFFF99"/>
    <a:srgbClr val="FF6600"/>
    <a:srgbClr val="100A90"/>
    <a:srgbClr val="003760"/>
    <a:srgbClr val="39639D"/>
    <a:srgbClr val="4646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8226" autoAdjust="0"/>
    <p:restoredTop sz="99167" autoAdjust="0"/>
  </p:normalViewPr>
  <p:slideViewPr>
    <p:cSldViewPr>
      <p:cViewPr>
        <p:scale>
          <a:sx n="70" d="100"/>
          <a:sy n="70" d="100"/>
        </p:scale>
        <p:origin x="-9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5E8351-4971-45CD-B812-4EA328B09E7D}" type="datetimeFigureOut">
              <a:rPr lang="he-IL"/>
              <a:pPr>
                <a:defRPr/>
              </a:pPr>
              <a:t>י"ג/אדר א/תשע"א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FB8D8F-A60A-4497-AA86-6E571DB4A4F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713929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D25805B-9DE3-4454-A6C2-986C155F42AD}" type="slidenum">
              <a:rPr lang="he-IL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e-I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D25805B-9DE3-4454-A6C2-986C155F42AD}" type="slidenum">
              <a:rPr lang="he-IL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e-I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D25805B-9DE3-4454-A6C2-986C155F42AD}" type="slidenum">
              <a:rPr lang="he-IL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e-I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FB8D8F-A60A-4497-AA86-6E571DB4A4F0}" type="slidenum">
              <a:rPr lang="he-IL" smtClean="0"/>
              <a:pPr>
                <a:defRPr/>
              </a:pPr>
              <a:t>12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9B0EFB88-07FD-46A6-8F8F-8CD4730B40DD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064786-F1C3-4A53-BCAE-BC9548C1C09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5900A-DA55-472C-9F42-BE5B41C358C4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6C468-84B7-4ED2-BD71-F41EC652C421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A4C59A-23BC-4C0A-88ED-56F8197D493A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7686C-F923-4620-9C26-1C2C43BD0F48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5932963E-E500-4BEE-BC7F-680E750D6916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851885CD-76DE-4CD3-A15B-123678F0092B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F060C999-BB28-457C-B42D-94F17E7C3FD9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E13EAE6C-6AFE-4A02-8024-6D3311E9524F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373260B8-0643-45F2-B9BF-DBA35593A27E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ED5BB52F-5251-42B1-B8D7-C8B1D286DBE2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9B8DA7-D867-4BD9-9E26-020D2F3C6566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3A4426-CFCB-489D-A013-04BA09C4F2F6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DC444-ED32-433E-86F8-9EAD993DCEC4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7254AEA1-DD73-441F-9E59-BFCDD0A86359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EB5A6107-01E3-4253-9F31-0DAB4F651D18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C4BA00D-A393-48A5-8223-F417A198C789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8037398-F8D6-448F-A16C-D15253D99214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45A21AB-8855-4707-AEB5-E6E429660200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2BFE4A3-42D3-4EAF-A16E-DA2348BAAE58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B359D2-3415-4DD2-983F-53E83DACC17D}" type="datetime8">
              <a:rPr lang="he-IL" smtClean="0"/>
              <a:pPr>
                <a:defRPr/>
              </a:pPr>
              <a:t>17 פברואר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E066157-2634-40B8-867A-648794C22CF3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ransition/>
  <p:hf hdr="0" ftr="0" dt="0"/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bgu.ac.il/~ben-shahar/Teaching/Computational-Vision/StudentProjects/ICBV111/ICBV-2011-1-VitaliSepetnitsky-YakirDahan/index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742115"/>
            <a:ext cx="9929882" cy="829629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rgbClr val="00B0F0"/>
                </a:solidFill>
              </a:rPr>
              <a:t>OCR of Math Expressions</a:t>
            </a:r>
            <a:endParaRPr lang="he-IL" sz="4800" b="1" dirty="0">
              <a:solidFill>
                <a:srgbClr val="00B0F0"/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0" y="6000768"/>
            <a:ext cx="9644098" cy="857232"/>
          </a:xfrm>
        </p:spPr>
        <p:txBody>
          <a:bodyPr>
            <a:normAutofit fontScale="92500" lnSpcReduction="20000"/>
          </a:bodyPr>
          <a:lstStyle/>
          <a:p>
            <a:pPr marR="0" algn="l" eaLnBrk="1" hangingPunct="1"/>
            <a:r>
              <a:rPr lang="en-US" sz="2000" b="1" dirty="0" smtClean="0">
                <a:cs typeface="Arial" pitchFamily="34" charset="0"/>
                <a:hlinkClick r:id="rId2"/>
              </a:rPr>
              <a:t>http://www.cs.bgu.ac.il/~ben-shahar/Teaching/Computational-Vision/StudentProjects/ICBV111/ICBV-2011-1-VitaliSepetnitsky-YakirDahan/index.php</a:t>
            </a:r>
            <a:endParaRPr lang="he-IL" sz="2000" b="1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76856" y="2571744"/>
            <a:ext cx="8352928" cy="185738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1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/>
            <a:r>
              <a:rPr lang="en-US" sz="3200" b="1" dirty="0" smtClean="0">
                <a:solidFill>
                  <a:srgbClr val="00B0F0"/>
                </a:solidFill>
              </a:rPr>
              <a:t>O</a:t>
            </a:r>
            <a:r>
              <a:rPr lang="en-US" sz="3200" b="1" dirty="0" smtClean="0">
                <a:cs typeface="Arial" pitchFamily="34" charset="0"/>
              </a:rPr>
              <a:t>ptical </a:t>
            </a:r>
            <a:r>
              <a:rPr lang="en-US" sz="3200" b="1" dirty="0" smtClean="0">
                <a:solidFill>
                  <a:srgbClr val="00B0F0"/>
                </a:solidFill>
              </a:rPr>
              <a:t>C</a:t>
            </a:r>
            <a:r>
              <a:rPr lang="en-US" sz="3200" b="1" dirty="0" smtClean="0">
                <a:cs typeface="Arial" pitchFamily="34" charset="0"/>
              </a:rPr>
              <a:t>haracter </a:t>
            </a:r>
            <a:r>
              <a:rPr lang="en-US" sz="3200" b="1" dirty="0" smtClean="0">
                <a:solidFill>
                  <a:srgbClr val="00B0F0"/>
                </a:solidFill>
              </a:rPr>
              <a:t>R</a:t>
            </a:r>
            <a:r>
              <a:rPr lang="en-US" sz="3200" b="1" dirty="0" smtClean="0">
                <a:cs typeface="Arial" pitchFamily="34" charset="0"/>
              </a:rPr>
              <a:t>ecognition</a:t>
            </a:r>
          </a:p>
          <a:p>
            <a:pPr marR="0" algn="l"/>
            <a:r>
              <a:rPr lang="en-US" sz="3200" b="1" dirty="0" smtClean="0">
                <a:cs typeface="Arial" pitchFamily="34" charset="0"/>
              </a:rPr>
              <a:t> of</a:t>
            </a:r>
          </a:p>
          <a:p>
            <a:pPr marR="0" algn="l"/>
            <a:r>
              <a:rPr lang="en-US" sz="3200" b="1" dirty="0" smtClean="0">
                <a:solidFill>
                  <a:srgbClr val="00B0F0"/>
                </a:solidFill>
              </a:rPr>
              <a:t>M</a:t>
            </a:r>
            <a:r>
              <a:rPr lang="en-US" sz="3200" b="1" dirty="0" smtClean="0">
                <a:cs typeface="Arial" pitchFamily="34" charset="0"/>
              </a:rPr>
              <a:t>athematical </a:t>
            </a:r>
            <a:r>
              <a:rPr lang="en-US" sz="3200" b="1" dirty="0" smtClean="0">
                <a:solidFill>
                  <a:srgbClr val="00B0F0"/>
                </a:solidFill>
                <a:cs typeface="Arial" pitchFamily="34" charset="0"/>
              </a:rPr>
              <a:t>E</a:t>
            </a:r>
            <a:r>
              <a:rPr lang="en-US" sz="3200" b="1" dirty="0" smtClean="0">
                <a:cs typeface="Arial" pitchFamily="34" charset="0"/>
              </a:rPr>
              <a:t>xpressions </a:t>
            </a:r>
            <a:endParaRPr lang="he-IL" sz="3200" b="1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1470" y="71438"/>
            <a:ext cx="9144000" cy="18573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1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/>
            <a:r>
              <a:rPr lang="en-US" sz="3600" b="1" dirty="0" smtClean="0">
                <a:solidFill>
                  <a:srgbClr val="FFC000"/>
                </a:solidFill>
              </a:rPr>
              <a:t>BGU - Computational Vision Course</a:t>
            </a:r>
            <a:endParaRPr lang="en-US" sz="2400" b="1" dirty="0" smtClean="0">
              <a:cs typeface="Arial" pitchFamily="34" charset="0"/>
            </a:endParaRPr>
          </a:p>
          <a:p>
            <a:pPr marR="0" algn="l"/>
            <a:r>
              <a:rPr lang="en-US" sz="2400" b="1" dirty="0" smtClean="0">
                <a:cs typeface="Arial" pitchFamily="34" charset="0"/>
              </a:rPr>
              <a:t>February, 2011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76" y="142852"/>
            <a:ext cx="642476" cy="85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86314" y="4800439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Presented By: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	</a:t>
            </a:r>
            <a:r>
              <a:rPr lang="en-US" dirty="0" smtClean="0"/>
              <a:t>Dahan </a:t>
            </a:r>
            <a:r>
              <a:rPr lang="en-US" dirty="0" smtClean="0"/>
              <a:t>Yakir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	</a:t>
            </a:r>
            <a:r>
              <a:rPr lang="en-US" dirty="0" smtClean="0"/>
              <a:t>Sepetnitsky </a:t>
            </a:r>
            <a:r>
              <a:rPr lang="en-US" dirty="0" smtClean="0"/>
              <a:t>Vitali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10</a:t>
            </a:fld>
            <a:endParaRPr lang="he-IL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Stage 2: Division to Single Chars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64566" y="1142984"/>
            <a:ext cx="8643938" cy="5429288"/>
          </a:xfrm>
        </p:spPr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Left-to-right, Top-to-bottom order is assumed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Inaccuracies are repaired during the further processing step</a:t>
            </a:r>
          </a:p>
        </p:txBody>
      </p:sp>
      <p:pic>
        <p:nvPicPr>
          <p:cNvPr id="1026" name="Picture 2" descr="C:\Documents and Settings\Sepetnitsky Vitali\Desktop\OCR-Documentation\Algorithm1Demonstratio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4948231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Documents and Settings\Sepetnitsky Vitali\Desktop\OCR-Documentation\Algorithm1Demonstra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3314" y="5143536"/>
            <a:ext cx="5317512" cy="1500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Documents and Settings\Sepetnitsky Vitali\Desktop\OCR-Documentation\Algorithm1Demonstration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038839"/>
            <a:ext cx="2286016" cy="2318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חץ מעוקל למעלה 8"/>
          <p:cNvSpPr/>
          <p:nvPr/>
        </p:nvSpPr>
        <p:spPr>
          <a:xfrm rot="4658610">
            <a:off x="-47312" y="5427002"/>
            <a:ext cx="1216152" cy="73152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חץ מעוקל למעלה 9"/>
          <p:cNvSpPr/>
          <p:nvPr/>
        </p:nvSpPr>
        <p:spPr>
          <a:xfrm rot="19646562">
            <a:off x="6816415" y="5785312"/>
            <a:ext cx="1216152" cy="73152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11</a:t>
            </a:fld>
            <a:endParaRPr lang="he-IL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Stage 2 (Cont.)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64566" y="1142984"/>
            <a:ext cx="8643938" cy="5429288"/>
          </a:xfrm>
        </p:spPr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final result of this step is a division of the image into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clump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clump is assumed to represent a single character or mathematical symbol</a:t>
            </a:r>
          </a:p>
        </p:txBody>
      </p:sp>
      <p:pic>
        <p:nvPicPr>
          <p:cNvPr id="11" name="Picture 5" descr="C:\Documents and Settings\Sepetnitsky Vitali\Desktop\OCR-Documentation\Algorithm1Demonstration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29574" y="3569604"/>
            <a:ext cx="5404823" cy="27883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12</a:t>
            </a:fld>
            <a:endParaRPr lang="he-IL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Stage 3: OCR of a Single Char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64566" y="1142984"/>
            <a:ext cx="8643938" cy="5429288"/>
          </a:xfrm>
        </p:spPr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pre-saved set of templates is used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2-D correlation coefficient  is calculated by the following formula:</a:t>
            </a:r>
          </a:p>
          <a:p>
            <a:pPr algn="l" rtl="0">
              <a:lnSpc>
                <a:spcPct val="110000"/>
              </a:lnSpc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10000"/>
              </a:lnSpc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10000"/>
              </a:lnSpc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10000"/>
              </a:lnSpc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interpretation is given according to the template which maximizes the coefficient</a:t>
            </a:r>
          </a:p>
        </p:txBody>
      </p:sp>
      <p:pic>
        <p:nvPicPr>
          <p:cNvPr id="2050" name="Picture 2" descr="C:\Documents and Settings\Sepetnitsky Vitali\Desktop\OCR-Documentation\ICBV-2011-1-VitaliSepetnitsky-YakirDahan\Images\CorrelationCoefficient\corr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071810"/>
            <a:ext cx="6149552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13</a:t>
            </a:fld>
            <a:endParaRPr lang="he-IL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Stage 4: Further Processing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64566" y="1142984"/>
            <a:ext cx="8643938" cy="5429288"/>
          </a:xfrm>
        </p:spPr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 of the stages 1-3 was called a “pseudo-result”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final result is retrieved after performing a conversion of the pseudo-result to a mathematical expression, using syntactic clues of expressions of this type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image on the right: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Pseudo result is: “n : sum : k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: ( n k )”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processing we get: “sum(C(n, k), k </a:t>
            </a:r>
            <a:r>
              <a:rPr lang="en-US" sz="3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to n)”</a:t>
            </a:r>
          </a:p>
          <a:p>
            <a:pPr lvl="1" algn="l" rtl="0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Sepetnitsky Vitali\Desktop\OCR-DOWNLOAD\TEST_12.jpg"/>
          <p:cNvPicPr>
            <a:picLocks noChangeAspect="1" noChangeArrowheads="1"/>
          </p:cNvPicPr>
          <p:nvPr/>
        </p:nvPicPr>
        <p:blipFill>
          <a:blip r:embed="rId2"/>
          <a:srcRect l="43671" r="33544" b="11363"/>
          <a:stretch>
            <a:fillRect/>
          </a:stretch>
        </p:blipFill>
        <p:spPr bwMode="auto">
          <a:xfrm>
            <a:off x="7786710" y="4357694"/>
            <a:ext cx="857256" cy="928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865368"/>
          </a:xfrm>
          <a:ln w="34925"/>
          <a:effectLst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B0F0"/>
                </a:solidFill>
                <a:cs typeface="Arial" pitchFamily="34" charset="0"/>
              </a:rPr>
              <a:t>The Application</a:t>
            </a:r>
            <a:endParaRPr lang="en-US" sz="6000" dirty="0" smtClean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14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15</a:t>
            </a:fld>
            <a:endParaRPr lang="he-IL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4566" y="1142984"/>
            <a:ext cx="8643938" cy="542928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Two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ways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for loading images:</a:t>
            </a:r>
          </a:p>
          <a:p>
            <a:pPr marL="905256" lvl="1" indent="-384048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Loading an image from a pre-saved file</a:t>
            </a:r>
          </a:p>
          <a:p>
            <a:pPr marL="905256" lvl="1" indent="-384048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Capturing an image from a      </a:t>
            </a:r>
          </a:p>
          <a:p>
            <a:pPr marL="978408" lvl="2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web-camera</a:t>
            </a:r>
          </a:p>
          <a:p>
            <a:pPr marL="448056" indent="-384048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OCR using MATLAB</a:t>
            </a:r>
          </a:p>
          <a:p>
            <a:pPr marL="448056" indent="-384048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448056" indent="-384048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GUI using Sun’s Swing Toolkit (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Java)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448056" indent="-384048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448056" indent="-384048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Connection with MATLAB using JAMAL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Application Features</a:t>
            </a:r>
            <a:endParaRPr lang="he-IL" b="1" dirty="0">
              <a:solidFill>
                <a:srgbClr val="FFC000"/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214686"/>
            <a:ext cx="1028701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Picture 2" descr="C:\Documents and Settings\Sepetnitsky Vitali\Desktop\OCR-Documentation\322px-java_logo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143248"/>
            <a:ext cx="1000132" cy="1860494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2" name="Picture 2" descr="C:\Documents and Settings\Sepetnitsky Vitali\Desktop\OCR-Documentation\JAMAL.png"/>
          <p:cNvPicPr>
            <a:picLocks noChangeAspect="1" noChangeArrowheads="1"/>
          </p:cNvPicPr>
          <p:nvPr/>
        </p:nvPicPr>
        <p:blipFill>
          <a:blip r:embed="rId4"/>
          <a:srcRect l="62338" r="5519"/>
          <a:stretch>
            <a:fillRect/>
          </a:stretch>
        </p:blipFill>
        <p:spPr bwMode="auto">
          <a:xfrm>
            <a:off x="7143768" y="5715016"/>
            <a:ext cx="1571636" cy="800111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16</a:t>
            </a:fld>
            <a:endParaRPr lang="he-IL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A Few Screenshots … </a:t>
            </a:r>
            <a:endParaRPr lang="he-IL" b="1" dirty="0">
              <a:solidFill>
                <a:srgbClr val="FFC000"/>
              </a:solidFill>
            </a:endParaRPr>
          </a:p>
        </p:txBody>
      </p:sp>
      <p:pic>
        <p:nvPicPr>
          <p:cNvPr id="4101" name="Picture 5" descr="C:\Documents and Settings\Sepetnitsky Vitali\Desktop\OCR-Documentation\5OCRRes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048625" cy="3143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2" name="Picture 6" descr="C:\Documents and Settings\Sepetnitsky Vitali\Desktop\OCR-Documentation\6WolframViewAfterOCR.bmp"/>
          <p:cNvPicPr>
            <a:picLocks noChangeAspect="1" noChangeArrowheads="1"/>
          </p:cNvPicPr>
          <p:nvPr/>
        </p:nvPicPr>
        <p:blipFill>
          <a:blip r:embed="rId3"/>
          <a:srcRect b="28278"/>
          <a:stretch>
            <a:fillRect/>
          </a:stretch>
        </p:blipFill>
        <p:spPr bwMode="auto">
          <a:xfrm>
            <a:off x="3262343" y="4214818"/>
            <a:ext cx="5667375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17</a:t>
            </a:fld>
            <a:endParaRPr lang="he-IL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A Few Screenshots … (Cont.)</a:t>
            </a:r>
            <a:endParaRPr lang="he-IL" b="1" dirty="0">
              <a:solidFill>
                <a:srgbClr val="FFC000"/>
              </a:solidFill>
            </a:endParaRPr>
          </a:p>
        </p:txBody>
      </p:sp>
      <p:pic>
        <p:nvPicPr>
          <p:cNvPr id="6147" name="Picture 3" descr="C:\Documents and Settings\Sepetnitsky Vitali\Desktop\OCR-Documentation\1loading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4" y="1185868"/>
            <a:ext cx="3486150" cy="3028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4" descr="C:\Documents and Settings\Sepetnitsky Vitali\Desktop\OCR-Documentation\9Capture+OCR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56486"/>
            <a:ext cx="8358214" cy="2872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18</a:t>
            </a:fld>
            <a:endParaRPr lang="he-IL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Results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4566" y="1142984"/>
            <a:ext cx="8536590" cy="5429288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48056" lvl="0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Tested on a dataset of 20 images of mathematical expressions with different levels of complexity</a:t>
            </a:r>
          </a:p>
          <a:p>
            <a:pPr marL="448056" lvl="0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Total accuracy close to </a:t>
            </a:r>
            <a:r>
              <a:rPr lang="en-US" sz="3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95%</a:t>
            </a:r>
          </a:p>
          <a:p>
            <a:pPr marL="448056" lvl="0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high sensitivity to                                     little errors in the                                              image caused by                              insufficient quality                                                          of the captured                                               image</a:t>
            </a:r>
          </a:p>
        </p:txBody>
      </p:sp>
      <p:pic>
        <p:nvPicPr>
          <p:cNvPr id="7170" name="Picture 2" descr="C:\Documents and Settings\Sepetnitsky Vitali\Desktop\OCR-Documentation\DefectInCaptured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2532" y="3617972"/>
            <a:ext cx="3752872" cy="2739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19</a:t>
            </a:fld>
            <a:endParaRPr lang="he-IL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Results (Cont.)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4566" y="1112490"/>
            <a:ext cx="8536590" cy="542928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very high sensitivity to rotation of the expression appearing in the image (the “orientation” of the expression)</a:t>
            </a:r>
          </a:p>
          <a:p>
            <a:pPr marL="448056" lvl="0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total accuracy decreases drastically as the expression is rotated from the horizontal position</a:t>
            </a:r>
          </a:p>
        </p:txBody>
      </p:sp>
      <p:pic>
        <p:nvPicPr>
          <p:cNvPr id="8194" name="Picture 2" descr="C:\Documents and Settings\Sepetnitsky Vitali\Desktop\OCR-Documentation\TEST_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5266455"/>
            <a:ext cx="3857652" cy="1121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5" name="Picture 3" descr="C:\Documents and Settings\Sepetnitsky Vitali\Desktop\OCR-Documentation\TEST_12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9716" y="4429132"/>
            <a:ext cx="3851440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TextBox 27"/>
          <p:cNvSpPr txBox="1"/>
          <p:nvPr/>
        </p:nvSpPr>
        <p:spPr>
          <a:xfrm>
            <a:off x="74604" y="6417254"/>
            <a:ext cx="585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 + a) ^ n = sum(C(n, k)x ^ </a:t>
            </a:r>
            <a:r>
              <a:rPr lang="en-US" b="1" dirty="0"/>
              <a:t>(</a:t>
            </a:r>
            <a:r>
              <a:rPr lang="en-US" b="1" dirty="0" smtClean="0"/>
              <a:t>k) a ^ (n – k), k=0 to n)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959552" y="5631436"/>
            <a:ext cx="539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</a:t>
            </a:r>
            <a:r>
              <a:rPr lang="en-US" b="1" dirty="0" smtClean="0"/>
              <a:t>x + a) ^ </a:t>
            </a:r>
            <a:r>
              <a:rPr lang="en-US" b="1" dirty="0" smtClean="0">
                <a:solidFill>
                  <a:srgbClr val="00B0F0"/>
                </a:solidFill>
              </a:rPr>
              <a:t>h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!!</a:t>
            </a:r>
            <a:r>
              <a:rPr lang="en-US" b="1" dirty="0" smtClean="0"/>
              <a:t> sum(</a:t>
            </a:r>
            <a:r>
              <a:rPr lang="en-US" b="1" dirty="0" err="1" smtClean="0">
                <a:solidFill>
                  <a:srgbClr val="00B0F0"/>
                </a:solidFill>
              </a:rPr>
              <a:t>ckn</a:t>
            </a:r>
            <a:r>
              <a:rPr lang="en-US" b="1" dirty="0" smtClean="0">
                <a:solidFill>
                  <a:srgbClr val="00B0F0"/>
                </a:solidFill>
              </a:rPr>
              <a:t>, k=0 to n) </a:t>
            </a:r>
            <a:r>
              <a:rPr lang="en-US" b="1" dirty="0" smtClean="0"/>
              <a:t>x ^ </a:t>
            </a:r>
            <a:r>
              <a:rPr lang="en-US" b="1" dirty="0"/>
              <a:t>(</a:t>
            </a:r>
            <a:r>
              <a:rPr lang="en-US" b="1" dirty="0" smtClean="0"/>
              <a:t>k) a ^ (</a:t>
            </a:r>
            <a:r>
              <a:rPr lang="en-US" b="1" dirty="0" err="1" smtClean="0"/>
              <a:t>n</a:t>
            </a:r>
            <a:r>
              <a:rPr lang="en-US" b="1" dirty="0" err="1" smtClean="0">
                <a:solidFill>
                  <a:srgbClr val="00B0F0"/>
                </a:solidFill>
              </a:rPr>
              <a:t>!</a:t>
            </a:r>
            <a:r>
              <a:rPr lang="en-US" b="1" dirty="0" err="1" smtClean="0"/>
              <a:t>k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85786" y="478632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 accuracy!</a:t>
            </a:r>
            <a:endParaRPr 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29322" y="3953819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accuracy!</a:t>
            </a:r>
            <a:endParaRPr 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865368"/>
          </a:xfrm>
          <a:ln w="34925"/>
          <a:effectLst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B0F0"/>
                </a:solidFill>
                <a:cs typeface="Arial" pitchFamily="34" charset="0"/>
              </a:rPr>
              <a:t>Introduction</a:t>
            </a:r>
            <a:endParaRPr lang="en-US" sz="6000" dirty="0" smtClean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20</a:t>
            </a:fld>
            <a:endParaRPr lang="he-IL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-24"/>
            <a:ext cx="897258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Conclusions and Future Work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4566" y="1112490"/>
            <a:ext cx="8536590" cy="5745510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448056" lvl="0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can be considered as a prototype of more extensive and complicated application with more capabilities and features</a:t>
            </a:r>
          </a:p>
          <a:p>
            <a:pPr marL="448056" lvl="0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process of performing OCR to a single character can be changed to a more sophisticated method capable to deal with more fonts</a:t>
            </a:r>
          </a:p>
          <a:p>
            <a:pPr marL="448056" lvl="0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recursive process can be                        implemented in order to deal                               with single lines (like                                  )</a:t>
            </a:r>
          </a:p>
        </p:txBody>
      </p:sp>
      <p:pic>
        <p:nvPicPr>
          <p:cNvPr id="9218" name="Picture 2" descr="C:\Documents and Settings\Sepetnitsky Vitali\Desktop\OCR-Documentation\badImag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214950"/>
            <a:ext cx="1314450" cy="120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92684" y="500042"/>
            <a:ext cx="7565464" cy="5016758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ANY Questions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?</a:t>
            </a:r>
            <a:endParaRPr lang="en-US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Thank </a:t>
            </a:r>
            <a:r>
              <a:rPr lang="en-US" sz="8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You!</a:t>
            </a:r>
            <a:endParaRPr lang="he-IL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21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C000"/>
                </a:solidFill>
              </a:rPr>
              <a:t>Motivation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520878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The will to explore mathematical expressions given as a printed or captured image</a:t>
            </a:r>
          </a:p>
          <a:p>
            <a:pPr algn="l" rtl="0"/>
            <a:endParaRPr lang="en-US" sz="3600" b="1" dirty="0" smtClean="0"/>
          </a:p>
          <a:p>
            <a:pPr algn="l" rtl="0"/>
            <a:r>
              <a:rPr lang="en-US" sz="3600" b="1" dirty="0" smtClean="0"/>
              <a:t>It would be nice to have the ability to get a fast analysis of an </a:t>
            </a:r>
            <a:r>
              <a:rPr lang="en-US" sz="3600" b="1" dirty="0"/>
              <a:t>expression </a:t>
            </a:r>
            <a:r>
              <a:rPr lang="en-US" sz="3600" b="1" dirty="0" smtClean="0"/>
              <a:t>according to </a:t>
            </a:r>
            <a:r>
              <a:rPr lang="en-US" sz="3600" b="1" dirty="0"/>
              <a:t>some computational </a:t>
            </a:r>
            <a:r>
              <a:rPr lang="en-US" sz="3600" b="1" dirty="0" smtClean="0"/>
              <a:t>engine, </a:t>
            </a:r>
            <a:r>
              <a:rPr lang="en-US" sz="3600" b="1" dirty="0"/>
              <a:t>by </a:t>
            </a:r>
            <a:r>
              <a:rPr lang="en-US" sz="3600" b="1" dirty="0" smtClean="0"/>
              <a:t>capturing its image with a mobile phone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3</a:t>
            </a:fld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Our Solution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64566" y="980728"/>
            <a:ext cx="8465152" cy="5877272"/>
          </a:xfrm>
        </p:spPr>
        <p:txBody>
          <a:bodyPr>
            <a:normAutofit lnSpcReduction="10000"/>
          </a:bodyPr>
          <a:lstStyle/>
          <a:p>
            <a:pPr marL="64008" indent="0" algn="l" rtl="0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 processing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vision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a mathematical expression given as an image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Performing an image processing and converting the image to B&amp;W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Performing an OCR and retrieving the characters and mathematical symbols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Performing further analysis process and retrieving the full expression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Sending to Wolfram Alpha computational engine and obtaining the final result</a:t>
            </a:r>
          </a:p>
          <a:p>
            <a:pPr algn="l" rtl="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496646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64566" y="1142984"/>
            <a:ext cx="8643938" cy="5328592"/>
          </a:xfrm>
        </p:spPr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working with mathematical expressions, especially students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errors and inconsistencies in a typed mathematical expression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Rewriting and redesigning a typed expression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Transferring the expression between different applications and text files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visual graphs of functions</a:t>
            </a:r>
          </a:p>
          <a:p>
            <a:pPr algn="l" rtl="0">
              <a:lnSpc>
                <a:spcPct val="150000"/>
              </a:lnSpc>
            </a:pP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7200" y="-24"/>
            <a:ext cx="843528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Useful for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64566" y="1142984"/>
            <a:ext cx="8643938" cy="5715016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Allows a machine to recognize characters through an optical mechanism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Refers to all technologies which perform translation of scanned/captured images of text  to a machine-encoded text with the same interpretation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performing OCR, a further processing can be applied to the text, such as text-to-speech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field of research in computer vision and artificial intelligence.</a:t>
            </a:r>
          </a:p>
          <a:p>
            <a:pPr algn="l" rtl="0">
              <a:lnSpc>
                <a:spcPct val="150000"/>
              </a:lnSpc>
            </a:pP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7200" y="-24"/>
            <a:ext cx="86868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OCR: </a:t>
            </a:r>
            <a:r>
              <a:rPr lang="en-US" sz="4000" b="1" dirty="0" smtClean="0">
                <a:solidFill>
                  <a:srgbClr val="FFC000"/>
                </a:solidFill>
              </a:rPr>
              <a:t>O</a:t>
            </a:r>
            <a:r>
              <a:rPr lang="en-US" sz="3200" b="1" dirty="0" smtClean="0">
                <a:solidFill>
                  <a:srgbClr val="FFC000"/>
                </a:solidFill>
                <a:effectLst/>
              </a:rPr>
              <a:t>ptical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C</a:t>
            </a:r>
            <a:r>
              <a:rPr lang="en-US" sz="3200" b="1" dirty="0" smtClean="0">
                <a:solidFill>
                  <a:srgbClr val="FFC000"/>
                </a:solidFill>
                <a:effectLst/>
              </a:rPr>
              <a:t>haracter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R</a:t>
            </a:r>
            <a:r>
              <a:rPr lang="en-US" sz="3200" b="1" dirty="0" smtClean="0">
                <a:solidFill>
                  <a:srgbClr val="FFC000"/>
                </a:solidFill>
                <a:effectLst/>
              </a:rPr>
              <a:t>ecognition</a:t>
            </a:r>
            <a:endParaRPr lang="he-IL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6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64566" y="1142984"/>
            <a:ext cx="8643938" cy="5715016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1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several ways to perform OCR:</a:t>
            </a:r>
          </a:p>
          <a:p>
            <a:pPr lvl="1" algn="l" rtl="0">
              <a:lnSpc>
                <a:spcPct val="110000"/>
              </a:lnSpc>
            </a:pP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some features of the given image and establishing a similarity measure against pre-saved set of templates</a:t>
            </a:r>
          </a:p>
          <a:p>
            <a:pPr lvl="1" algn="l" rtl="0">
              <a:lnSpc>
                <a:spcPct val="110000"/>
              </a:lnSpc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rtl="0">
              <a:lnSpc>
                <a:spcPct val="11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 or grammatical information can be used to feedback the OCR and increase the accuracy of the process</a:t>
            </a:r>
          </a:p>
          <a:p>
            <a:pPr lvl="1" algn="l" rtl="0">
              <a:lnSpc>
                <a:spcPct val="110000"/>
              </a:lnSpc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rtl="0">
              <a:lnSpc>
                <a:spcPct val="11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Artificial intelligence methods such as Artificial Neural Networks can be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-24"/>
            <a:ext cx="843528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Ways to perform OCR</a:t>
            </a:r>
            <a:endParaRPr lang="he-IL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001056" cy="3500462"/>
          </a:xfrm>
          <a:ln w="34925"/>
          <a:effectLst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B0F0"/>
                </a:solidFill>
                <a:cs typeface="Arial" pitchFamily="34" charset="0"/>
              </a:rPr>
              <a:t>Our Approach </a:t>
            </a:r>
            <a:br>
              <a:rPr lang="en-US" sz="6000" dirty="0" smtClean="0">
                <a:solidFill>
                  <a:srgbClr val="00B0F0"/>
                </a:solidFill>
                <a:cs typeface="Arial" pitchFamily="34" charset="0"/>
              </a:rPr>
            </a:br>
            <a:r>
              <a:rPr lang="en-US" sz="6000" dirty="0" smtClean="0">
                <a:solidFill>
                  <a:srgbClr val="00B0F0"/>
                </a:solidFill>
                <a:cs typeface="Arial" pitchFamily="34" charset="0"/>
              </a:rPr>
              <a:t>and Method</a:t>
            </a:r>
            <a:br>
              <a:rPr lang="en-US" sz="6000" dirty="0" smtClean="0">
                <a:solidFill>
                  <a:srgbClr val="00B0F0"/>
                </a:solidFill>
                <a:cs typeface="Arial" pitchFamily="34" charset="0"/>
              </a:rPr>
            </a:br>
            <a:r>
              <a:rPr lang="en-US" sz="4000" dirty="0" smtClean="0">
                <a:solidFill>
                  <a:srgbClr val="00B0F0"/>
                </a:solidFill>
                <a:cs typeface="Arial" pitchFamily="34" charset="0"/>
              </a:rPr>
              <a:t/>
            </a:r>
            <a:br>
              <a:rPr lang="en-US" sz="4000" dirty="0" smtClean="0">
                <a:solidFill>
                  <a:srgbClr val="00B0F0"/>
                </a:solidFill>
                <a:cs typeface="Arial" pitchFamily="34" charset="0"/>
              </a:rPr>
            </a:br>
            <a:r>
              <a:rPr lang="en-US" sz="6000" dirty="0" smtClean="0">
                <a:solidFill>
                  <a:srgbClr val="00B0F0"/>
                </a:solidFill>
                <a:cs typeface="Arial" pitchFamily="34" charset="0"/>
              </a:rPr>
              <a:t>4 Stages</a:t>
            </a:r>
            <a:endParaRPr lang="en-US" sz="6000" dirty="0" smtClean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8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778B-9EE2-40F2-A446-1489649F9E20}" type="slidenum">
              <a:rPr lang="he-IL" smtClean="0"/>
              <a:pPr>
                <a:defRPr/>
              </a:pPr>
              <a:t>9</a:t>
            </a:fld>
            <a:endParaRPr lang="he-IL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7200" y="-24"/>
            <a:ext cx="843528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Stage 1: Image Processing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64566" y="1142984"/>
            <a:ext cx="8643938" cy="5429288"/>
          </a:xfrm>
        </p:spPr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Converting the image to gray scale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Converting the gray-scaled image to B&amp;W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Removing all connected groups of pixels with less than 9 pixels - reducing noises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Cropping the result image to make its size be the size of its minimal bounding rectangle - retaining the expression only and omitting the redundant background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2DA2BF"/>
      </a:accent2>
      <a:accent3>
        <a:srgbClr val="7030A0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2DA2BF"/>
    </a:accent2>
    <a:accent3>
      <a:srgbClr val="7030A0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2DA2BF"/>
    </a:accent2>
    <a:accent3>
      <a:srgbClr val="7030A0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4086</TotalTime>
  <Words>804</Words>
  <Application>Microsoft Office PowerPoint</Application>
  <PresentationFormat>‫הצגה על המסך (4:3)</PresentationFormat>
  <Paragraphs>122</Paragraphs>
  <Slides>21</Slides>
  <Notes>4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2" baseType="lpstr">
      <vt:lpstr>Verve</vt:lpstr>
      <vt:lpstr>OCR of Math Expressions</vt:lpstr>
      <vt:lpstr>Introduction</vt:lpstr>
      <vt:lpstr>Motivation</vt:lpstr>
      <vt:lpstr>Our Solution</vt:lpstr>
      <vt:lpstr>שקופית 5</vt:lpstr>
      <vt:lpstr>שקופית 6</vt:lpstr>
      <vt:lpstr>שקופית 7</vt:lpstr>
      <vt:lpstr>Our Approach  and Method  4 Stages</vt:lpstr>
      <vt:lpstr>שקופית 9</vt:lpstr>
      <vt:lpstr>שקופית 10</vt:lpstr>
      <vt:lpstr>שקופית 11</vt:lpstr>
      <vt:lpstr>שקופית 12</vt:lpstr>
      <vt:lpstr>שקופית 13</vt:lpstr>
      <vt:lpstr>The Application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</vt:vector>
  </TitlesOfParts>
  <Company>Bgu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Refactoring</dc:title>
  <dc:creator>sepetnit</dc:creator>
  <cp:lastModifiedBy>Sepetnitsky Vitali</cp:lastModifiedBy>
  <cp:revision>428</cp:revision>
  <dcterms:created xsi:type="dcterms:W3CDTF">2010-05-23T16:21:49Z</dcterms:created>
  <dcterms:modified xsi:type="dcterms:W3CDTF">2011-02-17T08:59:54Z</dcterms:modified>
</cp:coreProperties>
</file>