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76"/>
  </p:notesMasterIdLst>
  <p:sldIdLst>
    <p:sldId id="256" r:id="rId2"/>
    <p:sldId id="351" r:id="rId3"/>
    <p:sldId id="279" r:id="rId4"/>
    <p:sldId id="385" r:id="rId5"/>
    <p:sldId id="357" r:id="rId6"/>
    <p:sldId id="358" r:id="rId7"/>
    <p:sldId id="359" r:id="rId8"/>
    <p:sldId id="360" r:id="rId9"/>
    <p:sldId id="361" r:id="rId10"/>
    <p:sldId id="362" r:id="rId11"/>
    <p:sldId id="363" r:id="rId12"/>
    <p:sldId id="364" r:id="rId13"/>
    <p:sldId id="365" r:id="rId14"/>
    <p:sldId id="366" r:id="rId15"/>
    <p:sldId id="367" r:id="rId16"/>
    <p:sldId id="391" r:id="rId17"/>
    <p:sldId id="368" r:id="rId18"/>
    <p:sldId id="389" r:id="rId19"/>
    <p:sldId id="370" r:id="rId20"/>
    <p:sldId id="371" r:id="rId21"/>
    <p:sldId id="372" r:id="rId22"/>
    <p:sldId id="373" r:id="rId23"/>
    <p:sldId id="374" r:id="rId24"/>
    <p:sldId id="375" r:id="rId25"/>
    <p:sldId id="376" r:id="rId26"/>
    <p:sldId id="377" r:id="rId27"/>
    <p:sldId id="386" r:id="rId28"/>
    <p:sldId id="286" r:id="rId29"/>
    <p:sldId id="280" r:id="rId30"/>
    <p:sldId id="281" r:id="rId31"/>
    <p:sldId id="282" r:id="rId32"/>
    <p:sldId id="283" r:id="rId33"/>
    <p:sldId id="284" r:id="rId34"/>
    <p:sldId id="285" r:id="rId35"/>
    <p:sldId id="258" r:id="rId36"/>
    <p:sldId id="259" r:id="rId37"/>
    <p:sldId id="260" r:id="rId38"/>
    <p:sldId id="263" r:id="rId39"/>
    <p:sldId id="261" r:id="rId40"/>
    <p:sldId id="262" r:id="rId41"/>
    <p:sldId id="264" r:id="rId42"/>
    <p:sldId id="387" r:id="rId43"/>
    <p:sldId id="265" r:id="rId44"/>
    <p:sldId id="266" r:id="rId45"/>
    <p:sldId id="267" r:id="rId46"/>
    <p:sldId id="268" r:id="rId47"/>
    <p:sldId id="269" r:id="rId48"/>
    <p:sldId id="270" r:id="rId49"/>
    <p:sldId id="271" r:id="rId50"/>
    <p:sldId id="272" r:id="rId51"/>
    <p:sldId id="273" r:id="rId52"/>
    <p:sldId id="392" r:id="rId53"/>
    <p:sldId id="274" r:id="rId54"/>
    <p:sldId id="275" r:id="rId55"/>
    <p:sldId id="276" r:id="rId56"/>
    <p:sldId id="277" r:id="rId57"/>
    <p:sldId id="390" r:id="rId58"/>
    <p:sldId id="388" r:id="rId59"/>
    <p:sldId id="297" r:id="rId60"/>
    <p:sldId id="298" r:id="rId61"/>
    <p:sldId id="299" r:id="rId62"/>
    <p:sldId id="300" r:id="rId63"/>
    <p:sldId id="301" r:id="rId64"/>
    <p:sldId id="302" r:id="rId65"/>
    <p:sldId id="303" r:id="rId66"/>
    <p:sldId id="304" r:id="rId67"/>
    <p:sldId id="305" r:id="rId68"/>
    <p:sldId id="306" r:id="rId69"/>
    <p:sldId id="334" r:id="rId70"/>
    <p:sldId id="329" r:id="rId71"/>
    <p:sldId id="330" r:id="rId72"/>
    <p:sldId id="331" r:id="rId73"/>
    <p:sldId id="335" r:id="rId74"/>
    <p:sldId id="393" r:id="rId75"/>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Calibri" pitchFamily="34" charset="0"/>
        <a:ea typeface="+mn-ea"/>
        <a:cs typeface="Arial" pitchFamily="34" charset="0"/>
      </a:defRPr>
    </a:lvl1pPr>
    <a:lvl2pPr marL="457200" algn="r" rtl="1" fontAlgn="base">
      <a:spcBef>
        <a:spcPct val="0"/>
      </a:spcBef>
      <a:spcAft>
        <a:spcPct val="0"/>
      </a:spcAft>
      <a:defRPr kern="1200">
        <a:solidFill>
          <a:schemeClr val="tx1"/>
        </a:solidFill>
        <a:latin typeface="Calibri" pitchFamily="34" charset="0"/>
        <a:ea typeface="+mn-ea"/>
        <a:cs typeface="Arial" pitchFamily="34" charset="0"/>
      </a:defRPr>
    </a:lvl2pPr>
    <a:lvl3pPr marL="914400" algn="r" rtl="1" fontAlgn="base">
      <a:spcBef>
        <a:spcPct val="0"/>
      </a:spcBef>
      <a:spcAft>
        <a:spcPct val="0"/>
      </a:spcAft>
      <a:defRPr kern="1200">
        <a:solidFill>
          <a:schemeClr val="tx1"/>
        </a:solidFill>
        <a:latin typeface="Calibri" pitchFamily="34" charset="0"/>
        <a:ea typeface="+mn-ea"/>
        <a:cs typeface="Arial" pitchFamily="34" charset="0"/>
      </a:defRPr>
    </a:lvl3pPr>
    <a:lvl4pPr marL="1371600" algn="r" rtl="1" fontAlgn="base">
      <a:spcBef>
        <a:spcPct val="0"/>
      </a:spcBef>
      <a:spcAft>
        <a:spcPct val="0"/>
      </a:spcAft>
      <a:defRPr kern="1200">
        <a:solidFill>
          <a:schemeClr val="tx1"/>
        </a:solidFill>
        <a:latin typeface="Calibri" pitchFamily="34" charset="0"/>
        <a:ea typeface="+mn-ea"/>
        <a:cs typeface="Arial" pitchFamily="34" charset="0"/>
      </a:defRPr>
    </a:lvl4pPr>
    <a:lvl5pPr marL="1828800" algn="r" rtl="1" fontAlgn="base">
      <a:spcBef>
        <a:spcPct val="0"/>
      </a:spcBef>
      <a:spcAft>
        <a:spcPct val="0"/>
      </a:spcAft>
      <a:defRPr kern="1200">
        <a:solidFill>
          <a:schemeClr val="tx1"/>
        </a:solidFill>
        <a:latin typeface="Calibri" pitchFamily="34" charset="0"/>
        <a:ea typeface="+mn-ea"/>
        <a:cs typeface="Arial" pitchFamily="34" charset="0"/>
      </a:defRPr>
    </a:lvl5pPr>
    <a:lvl6pPr marL="2286000" algn="r" defTabSz="914400" rtl="1" eaLnBrk="1" latinLnBrk="0" hangingPunct="1">
      <a:defRPr kern="1200">
        <a:solidFill>
          <a:schemeClr val="tx1"/>
        </a:solidFill>
        <a:latin typeface="Calibri" pitchFamily="34" charset="0"/>
        <a:ea typeface="+mn-ea"/>
        <a:cs typeface="Arial" pitchFamily="34" charset="0"/>
      </a:defRPr>
    </a:lvl6pPr>
    <a:lvl7pPr marL="2743200" algn="r" defTabSz="914400" rtl="1" eaLnBrk="1" latinLnBrk="0" hangingPunct="1">
      <a:defRPr kern="1200">
        <a:solidFill>
          <a:schemeClr val="tx1"/>
        </a:solidFill>
        <a:latin typeface="Calibri" pitchFamily="34" charset="0"/>
        <a:ea typeface="+mn-ea"/>
        <a:cs typeface="Arial" pitchFamily="34" charset="0"/>
      </a:defRPr>
    </a:lvl7pPr>
    <a:lvl8pPr marL="3200400" algn="r" defTabSz="914400" rtl="1" eaLnBrk="1" latinLnBrk="0" hangingPunct="1">
      <a:defRPr kern="1200">
        <a:solidFill>
          <a:schemeClr val="tx1"/>
        </a:solidFill>
        <a:latin typeface="Calibri" pitchFamily="34" charset="0"/>
        <a:ea typeface="+mn-ea"/>
        <a:cs typeface="Arial" pitchFamily="34" charset="0"/>
      </a:defRPr>
    </a:lvl8pPr>
    <a:lvl9pPr marL="3657600" algn="r" defTabSz="914400" rtl="1" eaLnBrk="1" latinLnBrk="0" hangingPunct="1">
      <a:defRPr kern="1200">
        <a:solidFill>
          <a:schemeClr val="tx1"/>
        </a:solidFill>
        <a:latin typeface="Calibri"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ohayt"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79976" autoAdjust="0"/>
  </p:normalViewPr>
  <p:slideViewPr>
    <p:cSldViewPr>
      <p:cViewPr>
        <p:scale>
          <a:sx n="93" d="100"/>
          <a:sy n="93" d="100"/>
        </p:scale>
        <p:origin x="-504" y="156"/>
      </p:cViewPr>
      <p:guideLst>
        <p:guide orient="horz" pos="2160"/>
        <p:guide pos="2880"/>
      </p:guideLst>
    </p:cSldViewPr>
  </p:slideViewPr>
  <p:outlineViewPr>
    <p:cViewPr>
      <p:scale>
        <a:sx n="33" d="100"/>
        <a:sy n="33" d="100"/>
      </p:scale>
      <p:origin x="384" y="30324"/>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 Id="rId5" Type="http://schemas.openxmlformats.org/officeDocument/2006/relationships/image" Target="../media/image60.wmf"/><Relationship Id="rId4" Type="http://schemas.openxmlformats.org/officeDocument/2006/relationships/image" Target="../media/image5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6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 Id="rId4" Type="http://schemas.openxmlformats.org/officeDocument/2006/relationships/image" Target="../media/image7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72.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77.wmf"/><Relationship Id="rId1" Type="http://schemas.openxmlformats.org/officeDocument/2006/relationships/image" Target="../media/image76.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80.wmf"/><Relationship Id="rId2" Type="http://schemas.openxmlformats.org/officeDocument/2006/relationships/image" Target="../media/image79.wmf"/><Relationship Id="rId1" Type="http://schemas.openxmlformats.org/officeDocument/2006/relationships/image" Target="../media/image78.wmf"/><Relationship Id="rId4" Type="http://schemas.openxmlformats.org/officeDocument/2006/relationships/image" Target="../media/image81.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83.wmf"/><Relationship Id="rId1" Type="http://schemas.openxmlformats.org/officeDocument/2006/relationships/image" Target="../media/image82.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84.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85.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89.wmf"/><Relationship Id="rId2" Type="http://schemas.openxmlformats.org/officeDocument/2006/relationships/image" Target="../media/image88.wmf"/><Relationship Id="rId1" Type="http://schemas.openxmlformats.org/officeDocument/2006/relationships/image" Target="../media/image87.wmf"/><Relationship Id="rId4" Type="http://schemas.openxmlformats.org/officeDocument/2006/relationships/image" Target="../media/image90.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93.wmf"/><Relationship Id="rId2" Type="http://schemas.openxmlformats.org/officeDocument/2006/relationships/image" Target="../media/image92.wmf"/><Relationship Id="rId1" Type="http://schemas.openxmlformats.org/officeDocument/2006/relationships/image" Target="../media/image9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image" Target="../media/image92.wmf"/><Relationship Id="rId1" Type="http://schemas.openxmlformats.org/officeDocument/2006/relationships/image" Target="../media/image91.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94.wmf"/><Relationship Id="rId1" Type="http://schemas.openxmlformats.org/officeDocument/2006/relationships/image" Target="../media/image9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6.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5B76C601-EEDC-4E3C-96C3-A987E2F97963}" type="datetimeFigureOut">
              <a:rPr lang="he-IL"/>
              <a:pPr>
                <a:defRPr/>
              </a:pPr>
              <a:t>ז'/שבט/תשע"א</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smtClean="0">
                <a:latin typeface="+mn-lt"/>
                <a:cs typeface="+mn-cs"/>
              </a:defRPr>
            </a:lvl1pPr>
          </a:lstStyle>
          <a:p>
            <a:pPr>
              <a:defRPr/>
            </a:pPr>
            <a:fld id="{1072DCE4-A890-490A-BAC9-BEBA9DADD118}" type="slidenum">
              <a:rPr lang="he-IL"/>
              <a:pPr>
                <a:defRPr/>
              </a:pPr>
              <a:t>‹#›</a:t>
            </a:fld>
            <a:endParaRPr lang="he-IL"/>
          </a:p>
        </p:txBody>
      </p:sp>
    </p:spTree>
    <p:extLst>
      <p:ext uri="{BB962C8B-B14F-4D97-AF65-F5344CB8AC3E}">
        <p14:creationId xmlns:p14="http://schemas.microsoft.com/office/powerpoint/2010/main" xmlns="" val="1567859252"/>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endParaRPr lang="he-IL"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9B78EDEA-1963-41CD-B99C-65933EF7C122}" type="slidenum">
              <a:rPr lang="he-IL"/>
              <a:pPr fontAlgn="base">
                <a:spcBef>
                  <a:spcPct val="0"/>
                </a:spcBef>
                <a:spcAft>
                  <a:spcPct val="0"/>
                </a:spcAft>
              </a:pPr>
              <a:t>3</a:t>
            </a:fld>
            <a:endParaRPr lang="he-I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לגבי למה- 1 את כל המסלולים באורך קצר יותר כבר גילינו באיטרציות קודמות.</a:t>
            </a:r>
          </a:p>
          <a:p>
            <a:pPr>
              <a:spcBef>
                <a:spcPct val="0"/>
              </a:spcBef>
            </a:pPr>
            <a:r>
              <a:rPr lang="he-IL" smtClean="0"/>
              <a:t>עבור קודקוד כלשהו או שביצעתי הרחבה על בסיס המסלול שגיליתי או שלא התאפשר לי לעשות זה. וזה קורה רק כאשר יש עוד מסלול מרחיב שהתגלה לפני ויש לנו קודקודים משותפים. במקרה זה המסלול השני אוטומטית הרחיב את המסלול המדובר.</a:t>
            </a:r>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9621303B-1605-492A-A1A8-FF739F8BF8D5}" type="slidenum">
              <a:rPr lang="he-IL"/>
              <a:pPr fontAlgn="base">
                <a:spcBef>
                  <a:spcPct val="0"/>
                </a:spcBef>
                <a:spcAft>
                  <a:spcPct val="0"/>
                </a:spcAft>
              </a:pPr>
              <a:t>14</a:t>
            </a:fld>
            <a:endParaRPr lang="he-I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1. החלק העליון הוא מסלול מ</a:t>
            </a:r>
            <a:r>
              <a:rPr lang="en-US" smtClean="0">
                <a:cs typeface="Arial" pitchFamily="34" charset="0"/>
              </a:rPr>
              <a:t>M</a:t>
            </a:r>
            <a:r>
              <a:rPr lang="he-IL" smtClean="0"/>
              <a:t>* ל</a:t>
            </a:r>
            <a:r>
              <a:rPr lang="en-US" smtClean="0">
                <a:cs typeface="Arial" pitchFamily="34" charset="0"/>
              </a:rPr>
              <a:t>M</a:t>
            </a:r>
            <a:r>
              <a:rPr lang="he-IL" smtClean="0"/>
              <a:t>.</a:t>
            </a:r>
          </a:p>
          <a:p>
            <a:pPr>
              <a:spcBef>
                <a:spcPct val="0"/>
              </a:spcBef>
            </a:pPr>
            <a:endParaRPr lang="he-IL" smtClean="0"/>
          </a:p>
          <a:p>
            <a:pPr>
              <a:spcBef>
                <a:spcPct val="0"/>
              </a:spcBef>
            </a:pPr>
            <a:r>
              <a:rPr lang="he-IL" smtClean="0"/>
              <a:t>2. החלק התחתון הוא מעגל באורך זוגי.</a:t>
            </a:r>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0E06103E-70B4-4C1D-A506-AF10C439D0CC}" type="slidenum">
              <a:rPr lang="he-IL"/>
              <a:pPr fontAlgn="base">
                <a:spcBef>
                  <a:spcPct val="0"/>
                </a:spcBef>
                <a:spcAft>
                  <a:spcPct val="0"/>
                </a:spcAft>
              </a:pPr>
              <a:t>17</a:t>
            </a:fld>
            <a:endParaRPr lang="he-I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pPr>
              <a:defRPr/>
            </a:pPr>
            <a:fld id="{1072DCE4-A890-490A-BAC9-BEBA9DADD118}" type="slidenum">
              <a:rPr lang="he-IL" smtClean="0"/>
              <a:pPr>
                <a:defRPr/>
              </a:pPr>
              <a:t>18</a:t>
            </a:fld>
            <a:endParaRPr lang="he-IL"/>
          </a:p>
        </p:txBody>
      </p:sp>
    </p:spTree>
    <p:extLst>
      <p:ext uri="{BB962C8B-B14F-4D97-AF65-F5344CB8AC3E}">
        <p14:creationId xmlns:p14="http://schemas.microsoft.com/office/powerpoint/2010/main" xmlns="" val="2330807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endParaRPr lang="he-IL"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4813CC31-7887-4221-A9B4-1E9D245994B0}" type="slidenum">
              <a:rPr lang="he-IL"/>
              <a:pPr fontAlgn="base">
                <a:spcBef>
                  <a:spcPct val="0"/>
                </a:spcBef>
                <a:spcAft>
                  <a:spcPct val="0"/>
                </a:spcAft>
              </a:pPr>
              <a:t>19</a:t>
            </a:fld>
            <a:endParaRPr lang="he-I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כיוון שכל המסלולים האפשריים משתייכים לאחת מ3 הקבוצות, זו הדרך היחידה האפשרית להבנת ההפרש בין </a:t>
            </a:r>
            <a:r>
              <a:rPr lang="en-US" smtClean="0">
                <a:cs typeface="Arial" pitchFamily="34" charset="0"/>
              </a:rPr>
              <a:t>M</a:t>
            </a:r>
            <a:r>
              <a:rPr lang="he-IL" smtClean="0"/>
              <a:t> ל </a:t>
            </a:r>
            <a:r>
              <a:rPr lang="en-US" smtClean="0">
                <a:cs typeface="Arial" pitchFamily="34" charset="0"/>
              </a:rPr>
              <a:t>M</a:t>
            </a:r>
            <a:r>
              <a:rPr lang="he-IL" smtClean="0"/>
              <a:t>*</a:t>
            </a:r>
            <a:r>
              <a:rPr lang="en-US" smtClean="0">
                <a:cs typeface="Arial" pitchFamily="34" charset="0"/>
              </a:rPr>
              <a:t>.</a:t>
            </a:r>
          </a:p>
          <a:p>
            <a:pPr>
              <a:spcBef>
                <a:spcPct val="0"/>
              </a:spcBef>
            </a:pPr>
            <a:r>
              <a:rPr lang="he-IL" smtClean="0"/>
              <a:t>הערה- לגבי הנקודה הראשונה- מספיק להסתכל על הצלעות בהפרש הסימטרי של השידוכים על מנת למצוא את כל המסלולים המרחבים.</a:t>
            </a:r>
          </a:p>
          <a:p>
            <a:pPr>
              <a:spcBef>
                <a:spcPct val="0"/>
              </a:spcBef>
            </a:pPr>
            <a:endParaRPr lang="he-IL" smtClean="0"/>
          </a:p>
          <a:p>
            <a:pPr>
              <a:spcBef>
                <a:spcPct val="0"/>
              </a:spcBef>
            </a:pPr>
            <a:r>
              <a:rPr lang="he-IL" smtClean="0"/>
              <a:t>למה יש יותר צלע מ</a:t>
            </a:r>
            <a:r>
              <a:rPr lang="en-US" smtClean="0">
                <a:cs typeface="Arial" pitchFamily="34" charset="0"/>
              </a:rPr>
              <a:t>m*?</a:t>
            </a:r>
          </a:p>
          <a:p>
            <a:pPr>
              <a:spcBef>
                <a:spcPct val="0"/>
              </a:spcBef>
            </a:pPr>
            <a:r>
              <a:rPr lang="he-IL" smtClean="0"/>
              <a:t>אחרת היינו מקבלים מסלול מרחיב ל</a:t>
            </a:r>
            <a:r>
              <a:rPr lang="en-US" smtClean="0">
                <a:cs typeface="Arial" pitchFamily="34" charset="0"/>
              </a:rPr>
              <a:t>m*</a:t>
            </a:r>
            <a:r>
              <a:rPr lang="he-IL" smtClean="0"/>
              <a:t> בסתירה לכך שהוא מקסימום</a:t>
            </a:r>
            <a:endParaRPr lang="en-US" smtClean="0">
              <a:cs typeface="Arial" pitchFamily="34" charset="0"/>
            </a:endParaRPr>
          </a:p>
          <a:p>
            <a:pPr>
              <a:spcBef>
                <a:spcPct val="0"/>
              </a:spcBef>
            </a:pPr>
            <a:r>
              <a:rPr lang="he-IL" smtClean="0"/>
              <a:t>צלע אחת בכל מסלול מרחיב.</a:t>
            </a:r>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3A3C0075-B17F-4E87-B025-364B4EF876D2}" type="slidenum">
              <a:rPr lang="he-IL"/>
              <a:pPr fontAlgn="base">
                <a:spcBef>
                  <a:spcPct val="0"/>
                </a:spcBef>
                <a:spcAft>
                  <a:spcPct val="0"/>
                </a:spcAft>
              </a:pPr>
              <a:t>20</a:t>
            </a:fld>
            <a:endParaRPr lang="he-I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dirty="0" smtClean="0"/>
              <a:t>ניסוח שקול להערה הרביעית- כל שלב מגדילים את השידוך באחד.</a:t>
            </a:r>
          </a:p>
          <a:p>
            <a:pPr>
              <a:spcBef>
                <a:spcPct val="0"/>
              </a:spcBef>
            </a:pPr>
            <a:r>
              <a:rPr lang="he-IL" dirty="0" smtClean="0"/>
              <a:t>בכל שלב נוספה צלע ולכן</a:t>
            </a:r>
            <a:r>
              <a:rPr lang="he-IL" baseline="0" dirty="0" smtClean="0"/>
              <a:t> הלמה </a:t>
            </a:r>
            <a:r>
              <a:rPr lang="he-IL" baseline="0" dirty="0" err="1" smtClean="0"/>
              <a:t>השניה</a:t>
            </a:r>
            <a:r>
              <a:rPr lang="he-IL" baseline="0" dirty="0" smtClean="0"/>
              <a:t> תצביע על קיום פחות מסלולים מרחיבים.</a:t>
            </a:r>
            <a:endParaRPr lang="he-IL" dirty="0"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4977643D-A706-42D4-AA99-7370B9B2BE57}" type="slidenum">
              <a:rPr lang="he-IL"/>
              <a:pPr fontAlgn="base">
                <a:spcBef>
                  <a:spcPct val="0"/>
                </a:spcBef>
                <a:spcAft>
                  <a:spcPct val="0"/>
                </a:spcAft>
              </a:pPr>
              <a:t>21</a:t>
            </a:fld>
            <a:endParaRPr lang="he-I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ניסוח שקול להערה הרביעית- כל שלב מגדיל את השידוך באחד.</a:t>
            </a:r>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37BFBF9A-5C52-44D2-A0A9-A89B147C175B}" type="slidenum">
              <a:rPr lang="he-IL"/>
              <a:pPr fontAlgn="base">
                <a:spcBef>
                  <a:spcPct val="0"/>
                </a:spcBef>
                <a:spcAft>
                  <a:spcPct val="0"/>
                </a:spcAft>
              </a:pPr>
              <a:t>22</a:t>
            </a:fld>
            <a:endParaRPr lang="he-I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הערה לגבי הנקודה האחרונה-</a:t>
            </a:r>
          </a:p>
          <a:p>
            <a:pPr>
              <a:spcBef>
                <a:spcPct val="0"/>
              </a:spcBef>
            </a:pPr>
            <a:r>
              <a:rPr lang="en-US" smtClean="0">
                <a:cs typeface="Arial" pitchFamily="34" charset="0"/>
              </a:rPr>
              <a:t>Since the extension don’t change the running time, The extended H &amp; K takes also </a:t>
            </a:r>
          </a:p>
          <a:p>
            <a:pPr>
              <a:spcBef>
                <a:spcPct val="0"/>
              </a:spcBef>
            </a:pPr>
            <a:endParaRPr lang="he-IL"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2D4B49AA-14F3-4574-A1F8-A539BE121342}" type="slidenum">
              <a:rPr lang="he-IL"/>
              <a:pPr fontAlgn="base">
                <a:spcBef>
                  <a:spcPct val="0"/>
                </a:spcBef>
                <a:spcAft>
                  <a:spcPct val="0"/>
                </a:spcAft>
              </a:pPr>
              <a:t>24</a:t>
            </a:fld>
            <a:endParaRPr lang="he-I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dirty="0" smtClean="0"/>
              <a:t>יש רווחים בין זמני החיים של מצלמות.</a:t>
            </a:r>
          </a:p>
          <a:p>
            <a:pPr>
              <a:spcBef>
                <a:spcPct val="0"/>
              </a:spcBef>
            </a:pPr>
            <a:r>
              <a:rPr lang="he-IL" dirty="0" smtClean="0"/>
              <a:t>גם בגלל שהאנרגיה</a:t>
            </a:r>
            <a:r>
              <a:rPr lang="he-IL" baseline="0" dirty="0" smtClean="0"/>
              <a:t> מוגבלת, וגם בגלל שכמות הנתונים גדולה מאוד ואין יכולת מעשית לעבד אותה.</a:t>
            </a:r>
          </a:p>
          <a:p>
            <a:pPr>
              <a:spcBef>
                <a:spcPct val="0"/>
              </a:spcBef>
            </a:pPr>
            <a:endParaRPr lang="he-IL" dirty="0"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6062B79D-5792-4100-9F3B-D4E531D4C7AC}" type="slidenum">
              <a:rPr lang="he-IL"/>
              <a:pPr fontAlgn="base">
                <a:spcBef>
                  <a:spcPct val="0"/>
                </a:spcBef>
                <a:spcAft>
                  <a:spcPct val="0"/>
                </a:spcAft>
              </a:pPr>
              <a:t>31</a:t>
            </a:fld>
            <a:endParaRPr lang="he-I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dirty="0" smtClean="0"/>
              <a:t>חלק נשרפו.</a:t>
            </a:r>
          </a:p>
          <a:p>
            <a:pPr>
              <a:spcBef>
                <a:spcPct val="0"/>
              </a:spcBef>
            </a:pPr>
            <a:r>
              <a:rPr lang="he-IL" dirty="0" smtClean="0"/>
              <a:t>אצלנו יש סוללה,</a:t>
            </a:r>
            <a:r>
              <a:rPr lang="he-IL" baseline="0" dirty="0" smtClean="0"/>
              <a:t> אולי קרתה תקלה מכנית אחרת?</a:t>
            </a:r>
          </a:p>
          <a:p>
            <a:pPr>
              <a:spcBef>
                <a:spcPct val="0"/>
              </a:spcBef>
            </a:pPr>
            <a:endParaRPr lang="he-IL" dirty="0"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548D4887-8007-46E6-A777-7B5DB8E4A83D}" type="slidenum">
              <a:rPr lang="he-IL"/>
              <a:pPr fontAlgn="base">
                <a:spcBef>
                  <a:spcPct val="0"/>
                </a:spcBef>
                <a:spcAft>
                  <a:spcPct val="0"/>
                </a:spcAft>
              </a:pPr>
              <a:t>33</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endParaRPr lang="he-IL"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A27CD1A7-A507-4002-A15D-0117A74CABCF}" type="slidenum">
              <a:rPr lang="he-IL"/>
              <a:pPr fontAlgn="base">
                <a:spcBef>
                  <a:spcPct val="0"/>
                </a:spcBef>
                <a:spcAft>
                  <a:spcPct val="0"/>
                </a:spcAft>
              </a:pPr>
              <a:t>5</a:t>
            </a:fld>
            <a:endParaRPr lang="he-I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הדרגה היא גם מספר ה</a:t>
            </a:r>
            <a:r>
              <a:rPr lang="en-US" smtClean="0">
                <a:cs typeface="Arial" pitchFamily="34" charset="0"/>
              </a:rPr>
              <a:t>followers </a:t>
            </a:r>
            <a:r>
              <a:rPr lang="he-IL" smtClean="0"/>
              <a:t> שקשורים לאותו </a:t>
            </a:r>
            <a:r>
              <a:rPr lang="en-US" smtClean="0">
                <a:cs typeface="Arial" pitchFamily="34" charset="0"/>
              </a:rPr>
              <a:t>leader</a:t>
            </a:r>
            <a:r>
              <a:rPr lang="he-IL" smtClean="0"/>
              <a:t> ועוד 1.</a:t>
            </a:r>
          </a:p>
          <a:p>
            <a:pPr>
              <a:spcBef>
                <a:spcPct val="0"/>
              </a:spcBef>
            </a:pPr>
            <a:r>
              <a:rPr lang="he-IL" smtClean="0"/>
              <a:t> </a:t>
            </a:r>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BE4824E8-2DA1-4C2F-91C5-820D464E5311}" type="slidenum">
              <a:rPr lang="he-IL"/>
              <a:pPr fontAlgn="base">
                <a:spcBef>
                  <a:spcPct val="0"/>
                </a:spcBef>
                <a:spcAft>
                  <a:spcPct val="0"/>
                </a:spcAft>
              </a:pPr>
              <a:t>40</a:t>
            </a:fld>
            <a:endParaRPr lang="he-I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ניתן לראות שלכל </a:t>
            </a:r>
            <a:r>
              <a:rPr lang="en-US" smtClean="0">
                <a:cs typeface="Arial" pitchFamily="34" charset="0"/>
              </a:rPr>
              <a:t>leader </a:t>
            </a:r>
            <a:r>
              <a:rPr lang="he-IL" smtClean="0"/>
              <a:t> יש מקום ל </a:t>
            </a:r>
            <a:r>
              <a:rPr lang="en-US" smtClean="0">
                <a:cs typeface="Arial" pitchFamily="34" charset="0"/>
              </a:rPr>
              <a:t>capacity </a:t>
            </a:r>
            <a:r>
              <a:rPr lang="he-IL" smtClean="0"/>
              <a:t> העברות מידע דרכו.</a:t>
            </a:r>
          </a:p>
          <a:p>
            <a:pPr>
              <a:spcBef>
                <a:spcPct val="0"/>
              </a:spcBef>
            </a:pPr>
            <a:endParaRPr lang="he-IL" smtClean="0"/>
          </a:p>
          <a:p>
            <a:pPr>
              <a:spcBef>
                <a:spcPct val="0"/>
              </a:spcBef>
            </a:pPr>
            <a:r>
              <a:rPr lang="he-IL" smtClean="0"/>
              <a:t>ה</a:t>
            </a:r>
            <a:r>
              <a:rPr lang="en-US" smtClean="0">
                <a:cs typeface="Arial" pitchFamily="34" charset="0"/>
              </a:rPr>
              <a:t>follower</a:t>
            </a:r>
            <a:r>
              <a:rPr lang="he-IL" smtClean="0"/>
              <a:t> מעביר רק את המידע שברשותו.</a:t>
            </a:r>
          </a:p>
          <a:p>
            <a:pPr>
              <a:spcBef>
                <a:spcPct val="0"/>
              </a:spcBef>
            </a:pPr>
            <a:endParaRPr lang="he-IL"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93C5562E-A6BD-4484-BDDD-30FF05D59D61}" type="slidenum">
              <a:rPr lang="he-IL"/>
              <a:pPr fontAlgn="base">
                <a:spcBef>
                  <a:spcPct val="0"/>
                </a:spcBef>
                <a:spcAft>
                  <a:spcPct val="0"/>
                </a:spcAft>
              </a:pPr>
              <a:t>45</a:t>
            </a:fld>
            <a:endParaRPr lang="he-I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endParaRPr lang="he-IL" dirty="0" smtClean="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4336A6F5-1BD7-44D8-9D3A-4CACE515E6C3}" type="slidenum">
              <a:rPr lang="he-IL"/>
              <a:pPr fontAlgn="base">
                <a:spcBef>
                  <a:spcPct val="0"/>
                </a:spcBef>
                <a:spcAft>
                  <a:spcPct val="0"/>
                </a:spcAft>
              </a:pPr>
              <a:t>51</a:t>
            </a:fld>
            <a:endParaRPr lang="he-I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en-US" smtClean="0">
                <a:cs typeface="Arial" pitchFamily="34" charset="0"/>
              </a:rPr>
              <a:t>, L </a:t>
            </a:r>
            <a:endParaRPr lang="he-IL" smtClean="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2BE63EF8-483B-4EF8-8852-264B5E0910BB}" type="slidenum">
              <a:rPr lang="he-IL"/>
              <a:pPr fontAlgn="base">
                <a:spcBef>
                  <a:spcPct val="0"/>
                </a:spcBef>
                <a:spcAft>
                  <a:spcPct val="0"/>
                </a:spcAft>
              </a:pPr>
              <a:t>56</a:t>
            </a:fld>
            <a:endParaRPr lang="he-I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כאשר מדובר על כמות סופית של מידע שכל סנסור צריך להעביר</a:t>
            </a:r>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ED8EBB2E-2017-48E4-A663-5DCC8DBB94E2}" type="slidenum">
              <a:rPr lang="he-IL"/>
              <a:pPr fontAlgn="base">
                <a:spcBef>
                  <a:spcPct val="0"/>
                </a:spcBef>
                <a:spcAft>
                  <a:spcPct val="0"/>
                </a:spcAft>
              </a:pPr>
              <a:t>59</a:t>
            </a:fld>
            <a:endParaRPr lang="he-I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כאשר מדובר על ההגדרה של אורך חיים – מהרגע שהמערכת התחילה לעבוד עד שאחד הסנסורים כבה. </a:t>
            </a:r>
          </a:p>
          <a:p>
            <a:pPr>
              <a:spcBef>
                <a:spcPct val="0"/>
              </a:spcBef>
            </a:pPr>
            <a:endParaRPr lang="he-IL" smtClean="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1E64DC97-D517-4EFD-9794-A747D5661857}" type="slidenum">
              <a:rPr lang="he-IL"/>
              <a:pPr fontAlgn="base">
                <a:spcBef>
                  <a:spcPct val="0"/>
                </a:spcBef>
                <a:spcAft>
                  <a:spcPct val="0"/>
                </a:spcAft>
              </a:pPr>
              <a:t>60</a:t>
            </a:fld>
            <a:endParaRPr lang="he-I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היכולת של סנסור להעביר מידע שווה ל |</a:t>
            </a:r>
            <a:r>
              <a:rPr lang="en-US" smtClean="0">
                <a:cs typeface="Arial" pitchFamily="34" charset="0"/>
              </a:rPr>
              <a:t>lg</a:t>
            </a:r>
            <a:r>
              <a:rPr lang="he-IL" smtClean="0"/>
              <a:t>| בחזקת מינוס אלפא .</a:t>
            </a:r>
          </a:p>
          <a:p>
            <a:pPr>
              <a:spcBef>
                <a:spcPct val="0"/>
              </a:spcBef>
            </a:pPr>
            <a:r>
              <a:rPr lang="he-IL" smtClean="0"/>
              <a:t>אז לדוגמא אם תחנת הבסיס במרחק שהוא לכל היותר 2 בחזקת מינוס (אלפא/1) מהסנסור . אז על ידי הצבה נקבל כי הסנסור </a:t>
            </a:r>
            <a:r>
              <a:rPr lang="en-US" smtClean="0">
                <a:cs typeface="Arial" pitchFamily="34" charset="0"/>
              </a:rPr>
              <a:t>s</a:t>
            </a:r>
            <a:r>
              <a:rPr lang="he-IL" smtClean="0"/>
              <a:t> יכול להעביר את המידע שלו ושל סנסור נוסף לתחנת הבסיס . </a:t>
            </a: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63A154B9-3035-4887-80C7-5698AD389670}" type="slidenum">
              <a:rPr lang="he-IL"/>
              <a:pPr fontAlgn="base">
                <a:spcBef>
                  <a:spcPct val="0"/>
                </a:spcBef>
                <a:spcAft>
                  <a:spcPct val="0"/>
                </a:spcAft>
              </a:pPr>
              <a:t>61</a:t>
            </a:fld>
            <a:endParaRPr lang="he-I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אחרת, אפשר להזיז את הנקודה לכל מקום כל עוד לא נפגשנו עם מעגל כלשהו ולא לשנות (להגדיל או להקטין ) את יכולת העברת המידע של כל סנסור.</a:t>
            </a:r>
          </a:p>
          <a:p>
            <a:pPr>
              <a:spcBef>
                <a:spcPct val="0"/>
              </a:spcBef>
            </a:pPr>
            <a:endParaRPr lang="he-IL"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678B72A0-3717-43DA-89A5-044C6EFAAE20}" type="slidenum">
              <a:rPr lang="he-IL"/>
              <a:pPr fontAlgn="base">
                <a:spcBef>
                  <a:spcPct val="0"/>
                </a:spcBef>
                <a:spcAft>
                  <a:spcPct val="0"/>
                </a:spcAft>
              </a:pPr>
              <a:t>62</a:t>
            </a:fld>
            <a:endParaRPr lang="he-I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יש </a:t>
            </a:r>
            <a:r>
              <a:rPr lang="en-US" smtClean="0">
                <a:cs typeface="Arial" pitchFamily="34" charset="0"/>
              </a:rPr>
              <a:t>n</a:t>
            </a:r>
            <a:r>
              <a:rPr lang="he-IL" smtClean="0"/>
              <a:t> מעגלים עבור כל סנסור -&gt; סה"כ </a:t>
            </a:r>
            <a:r>
              <a:rPr lang="en-US" smtClean="0">
                <a:cs typeface="Arial" pitchFamily="34" charset="0"/>
              </a:rPr>
              <a:t>n^2</a:t>
            </a:r>
            <a:endParaRPr lang="he-IL" smtClean="0"/>
          </a:p>
          <a:p>
            <a:pPr>
              <a:spcBef>
                <a:spcPct val="0"/>
              </a:spcBef>
            </a:pPr>
            <a:r>
              <a:rPr lang="he-IL" smtClean="0"/>
              <a:t>ויש </a:t>
            </a:r>
            <a:r>
              <a:rPr lang="en-US" smtClean="0">
                <a:cs typeface="Arial" pitchFamily="34" charset="0"/>
              </a:rPr>
              <a:t>n^2</a:t>
            </a:r>
            <a:r>
              <a:rPr lang="he-IL" smtClean="0"/>
              <a:t> מעל 2 אפשרויות לחיתוך מעגלים (2 נקודות חיתוך) סה"כ </a:t>
            </a:r>
            <a:r>
              <a:rPr lang="en-US" smtClean="0">
                <a:cs typeface="Arial" pitchFamily="34" charset="0"/>
              </a:rPr>
              <a:t>n^4</a:t>
            </a:r>
            <a:endParaRPr lang="he-IL" smtClean="0"/>
          </a:p>
          <a:p>
            <a:pPr>
              <a:spcBef>
                <a:spcPct val="0"/>
              </a:spcBef>
            </a:pPr>
            <a:endParaRPr lang="he-IL"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15CA261C-FAF8-4B24-AD66-D95D14F8B040}" type="slidenum">
              <a:rPr lang="he-IL"/>
              <a:pPr fontAlgn="base">
                <a:spcBef>
                  <a:spcPct val="0"/>
                </a:spcBef>
                <a:spcAft>
                  <a:spcPct val="0"/>
                </a:spcAft>
              </a:pPr>
              <a:t>63</a:t>
            </a:fld>
            <a:endParaRPr lang="he-I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endParaRPr lang="he-IL" smtClean="0"/>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C70AB2D9-68BD-403C-A6CD-03427E86BB64}" type="slidenum">
              <a:rPr lang="he-IL"/>
              <a:pPr fontAlgn="base">
                <a:spcBef>
                  <a:spcPct val="0"/>
                </a:spcBef>
                <a:spcAft>
                  <a:spcPct val="0"/>
                </a:spcAft>
              </a:pPr>
              <a:t>64</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בעזרת זרימה ניתן למצוא שידוך מקסימלי ב </a:t>
            </a:r>
            <a:r>
              <a:rPr lang="en-US" smtClean="0">
                <a:cs typeface="Arial" pitchFamily="34" charset="0"/>
              </a:rPr>
              <a:t>o(VE)</a:t>
            </a: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028DF4E5-33D2-4714-A9F4-86DEE6C98428}" type="slidenum">
              <a:rPr lang="he-IL"/>
              <a:pPr fontAlgn="base">
                <a:spcBef>
                  <a:spcPct val="0"/>
                </a:spcBef>
                <a:spcAft>
                  <a:spcPct val="0"/>
                </a:spcAft>
              </a:pPr>
              <a:t>6</a:t>
            </a:fld>
            <a:endParaRPr lang="he-I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endParaRPr lang="he-IL"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A734FD59-875D-42FF-85E1-EBD5EC127A74}" type="slidenum">
              <a:rPr lang="he-IL"/>
              <a:pPr fontAlgn="base">
                <a:spcBef>
                  <a:spcPct val="0"/>
                </a:spcBef>
                <a:spcAft>
                  <a:spcPct val="0"/>
                </a:spcAft>
              </a:pPr>
              <a:t>65</a:t>
            </a:fld>
            <a:endParaRPr lang="he-I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endParaRPr lang="he-IL"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58495091-331A-4797-9AE5-910B75FC38A3}" type="slidenum">
              <a:rPr lang="he-IL"/>
              <a:pPr fontAlgn="base">
                <a:spcBef>
                  <a:spcPct val="0"/>
                </a:spcBef>
                <a:spcAft>
                  <a:spcPct val="0"/>
                </a:spcAft>
              </a:pPr>
              <a:t>66</a:t>
            </a:fld>
            <a:endParaRPr lang="he-I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endParaRPr lang="he-IL"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C551D96D-8022-4912-96FD-C9D3B418B658}" type="slidenum">
              <a:rPr lang="he-IL"/>
              <a:pPr fontAlgn="base">
                <a:spcBef>
                  <a:spcPct val="0"/>
                </a:spcBef>
                <a:spcAft>
                  <a:spcPct val="0"/>
                </a:spcAft>
              </a:pPr>
              <a:t>67</a:t>
            </a:fld>
            <a:endParaRPr lang="he-I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endParaRPr lang="he-IL" smtClean="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B6D6A66C-737B-461A-B09B-74C5519D281A}" type="slidenum">
              <a:rPr lang="he-IL"/>
              <a:pPr fontAlgn="base">
                <a:spcBef>
                  <a:spcPct val="0"/>
                </a:spcBef>
                <a:spcAft>
                  <a:spcPct val="0"/>
                </a:spcAft>
              </a:pPr>
              <a:t>68</a:t>
            </a:fld>
            <a:endParaRPr lang="he-I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לגבי נקודה 2- להזכיר את בעיית ההכרעה ולהראות שאם עבור הסנסור הכי רחוק התנאי מסתפק בפרט עבור כל שאר הסנסורים.</a:t>
            </a:r>
            <a:endParaRPr lang="en-US" smtClean="0">
              <a:cs typeface="Arial" pitchFamily="34" charset="0"/>
            </a:endParaRPr>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98128255-67C6-4BB0-8A9D-6E8C9C36A844}" type="slidenum">
              <a:rPr lang="he-IL"/>
              <a:pPr fontAlgn="base">
                <a:spcBef>
                  <a:spcPct val="0"/>
                </a:spcBef>
                <a:spcAft>
                  <a:spcPct val="0"/>
                </a:spcAft>
              </a:pPr>
              <a:t>70</a:t>
            </a:fld>
            <a:endParaRPr lang="he-I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מה שחשוב לנו כעת זה שיחס הקירוב ישמר בניגוד לחיפוש בינארי רגיל שבו רוצים לשמור על טווח חיפוש שווה.</a:t>
            </a:r>
            <a:endParaRPr lang="en-US" smtClean="0">
              <a:cs typeface="Arial" pitchFamily="34" charset="0"/>
            </a:endParaRPr>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9CEA6907-4CE6-4CC2-A153-B357DF91E42E}" type="slidenum">
              <a:rPr lang="he-IL"/>
              <a:pPr fontAlgn="base">
                <a:spcBef>
                  <a:spcPct val="0"/>
                </a:spcBef>
                <a:spcAft>
                  <a:spcPct val="0"/>
                </a:spcAft>
              </a:pPr>
              <a:t>72</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נקודה אחרונה- אחרת לא קיים מסלול כזה.</a:t>
            </a: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DFB8B758-D710-455F-AF9A-17CAD49592CB}" type="slidenum">
              <a:rPr lang="he-IL"/>
              <a:pPr fontAlgn="base">
                <a:spcBef>
                  <a:spcPct val="0"/>
                </a:spcBef>
                <a:spcAft>
                  <a:spcPct val="0"/>
                </a:spcAft>
              </a:pPr>
              <a:t>7</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מתחילים מכל הנקודות ב </a:t>
            </a:r>
            <a:r>
              <a:rPr lang="en-US" smtClean="0">
                <a:cs typeface="Arial" pitchFamily="34" charset="0"/>
              </a:rPr>
              <a:t>u</a:t>
            </a:r>
            <a:r>
              <a:rPr lang="he-IL" smtClean="0"/>
              <a:t> שהן לא משודכות .</a:t>
            </a: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149CC06C-D54B-4B09-A746-E8BEDA3B9D97}" type="slidenum">
              <a:rPr lang="he-IL"/>
              <a:pPr fontAlgn="base">
                <a:spcBef>
                  <a:spcPct val="0"/>
                </a:spcBef>
                <a:spcAft>
                  <a:spcPct val="0"/>
                </a:spcAft>
              </a:pPr>
              <a:t>8</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תנאי עצירה לריצת ה </a:t>
            </a:r>
            <a:r>
              <a:rPr lang="en-US" smtClean="0">
                <a:cs typeface="Arial" pitchFamily="34" charset="0"/>
              </a:rPr>
              <a:t>bfs</a:t>
            </a:r>
            <a:r>
              <a:rPr lang="he-IL" smtClean="0"/>
              <a:t>.</a:t>
            </a: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4ABCC775-FDBB-4A52-9A8B-5D4ABFA83693}" type="slidenum">
              <a:rPr lang="he-IL"/>
              <a:pPr fontAlgn="base">
                <a:spcBef>
                  <a:spcPct val="0"/>
                </a:spcBef>
                <a:spcAft>
                  <a:spcPct val="0"/>
                </a:spcAft>
              </a:pPr>
              <a:t>10</a:t>
            </a:fld>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תנאי עצירה לריצת ה </a:t>
            </a:r>
            <a:r>
              <a:rPr lang="en-US" smtClean="0">
                <a:cs typeface="Arial" pitchFamily="34" charset="0"/>
              </a:rPr>
              <a:t>bfs</a:t>
            </a:r>
            <a:r>
              <a:rPr lang="he-IL" smtClean="0"/>
              <a:t>.</a:t>
            </a:r>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1FD4E61D-AFB8-434A-B2F9-C68145ACC455}" type="slidenum">
              <a:rPr lang="he-IL"/>
              <a:pPr fontAlgn="base">
                <a:spcBef>
                  <a:spcPct val="0"/>
                </a:spcBef>
                <a:spcAft>
                  <a:spcPct val="0"/>
                </a:spcAft>
              </a:pPr>
              <a:t>11</a:t>
            </a:fld>
            <a:endParaRPr 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תנאי עצירה לריצת ה </a:t>
            </a:r>
            <a:r>
              <a:rPr lang="en-US" smtClean="0">
                <a:cs typeface="Arial" pitchFamily="34" charset="0"/>
              </a:rPr>
              <a:t>bfs</a:t>
            </a:r>
            <a:r>
              <a:rPr lang="he-IL" smtClean="0"/>
              <a:t>.</a:t>
            </a:r>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75D5DAB4-3D60-4D5C-8581-4FB4C0D4D41E}" type="slidenum">
              <a:rPr lang="he-IL"/>
              <a:pPr fontAlgn="base">
                <a:spcBef>
                  <a:spcPct val="0"/>
                </a:spcBef>
                <a:spcAft>
                  <a:spcPct val="0"/>
                </a:spcAft>
              </a:pPr>
              <a:t>12</a:t>
            </a:fld>
            <a:endParaRPr lang="he-I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he-IL" smtClean="0"/>
              <a:t>תנאי עצירה לריצת ה </a:t>
            </a:r>
            <a:r>
              <a:rPr lang="en-US" smtClean="0">
                <a:cs typeface="Arial" pitchFamily="34" charset="0"/>
              </a:rPr>
              <a:t>bfs</a:t>
            </a:r>
            <a:r>
              <a:rPr lang="he-IL" smtClean="0"/>
              <a:t>.</a:t>
            </a:r>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D380C67A-A6AF-435F-97A5-A0265F321D84}" type="slidenum">
              <a:rPr lang="he-IL"/>
              <a:pPr fontAlgn="base">
                <a:spcBef>
                  <a:spcPct val="0"/>
                </a:spcBef>
                <a:spcAft>
                  <a:spcPct val="0"/>
                </a:spcAft>
              </a:pPr>
              <a:t>13</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lvl1pPr>
              <a:defRPr/>
            </a:lvl1pPr>
          </a:lstStyle>
          <a:p>
            <a:pPr>
              <a:defRPr/>
            </a:pPr>
            <a:fld id="{CEA11259-FB59-48AD-8266-09BDD4192FA9}" type="datetime8">
              <a:rPr lang="he-IL" smtClean="0"/>
              <a:pPr>
                <a:defRPr/>
              </a:pPr>
              <a:t>12 ינואר 11</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F6A6E204-0583-4F2F-931B-A0862685D42C}" type="slidenum">
              <a:rPr lang="he-IL"/>
              <a:pPr>
                <a:defRPr/>
              </a:pPr>
              <a:t>‹#›</a:t>
            </a:fld>
            <a:endParaRPr lang="he-IL"/>
          </a:p>
        </p:txBody>
      </p:sp>
    </p:spTree>
    <p:extLst>
      <p:ext uri="{BB962C8B-B14F-4D97-AF65-F5344CB8AC3E}">
        <p14:creationId xmlns:p14="http://schemas.microsoft.com/office/powerpoint/2010/main" xmlns="" val="1692323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pPr>
              <a:defRPr/>
            </a:pPr>
            <a:fld id="{713B77E8-555D-40A2-AA14-4BF8A78012F3}" type="datetime8">
              <a:rPr lang="he-IL" smtClean="0"/>
              <a:pPr>
                <a:defRPr/>
              </a:pPr>
              <a:t>12 ינואר 11</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E4E74368-C747-431D-965B-9C7E8B60BDB8}" type="slidenum">
              <a:rPr lang="he-IL"/>
              <a:pPr>
                <a:defRPr/>
              </a:pPr>
              <a:t>‹#›</a:t>
            </a:fld>
            <a:endParaRPr lang="he-IL"/>
          </a:p>
        </p:txBody>
      </p:sp>
    </p:spTree>
    <p:extLst>
      <p:ext uri="{BB962C8B-B14F-4D97-AF65-F5344CB8AC3E}">
        <p14:creationId xmlns:p14="http://schemas.microsoft.com/office/powerpoint/2010/main" xmlns="" val="1950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pPr>
              <a:defRPr/>
            </a:pPr>
            <a:fld id="{9797698E-8ABC-4859-8AEC-DAA05C3CB7A5}" type="datetime8">
              <a:rPr lang="he-IL" smtClean="0"/>
              <a:pPr>
                <a:defRPr/>
              </a:pPr>
              <a:t>12 ינואר 11</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0D9D6F2B-8FF6-494E-A37B-267B7449609F}" type="slidenum">
              <a:rPr lang="he-IL"/>
              <a:pPr>
                <a:defRPr/>
              </a:pPr>
              <a:t>‹#›</a:t>
            </a:fld>
            <a:endParaRPr lang="he-IL"/>
          </a:p>
        </p:txBody>
      </p:sp>
    </p:spTree>
    <p:extLst>
      <p:ext uri="{BB962C8B-B14F-4D97-AF65-F5344CB8AC3E}">
        <p14:creationId xmlns:p14="http://schemas.microsoft.com/office/powerpoint/2010/main" xmlns="" val="240237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lvl1pPr>
              <a:defRPr/>
            </a:lvl1pPr>
          </a:lstStyle>
          <a:p>
            <a:pPr>
              <a:defRPr/>
            </a:pPr>
            <a:fld id="{4192F639-39D9-4515-A099-0D7A05250BAD}" type="datetime8">
              <a:rPr lang="he-IL" smtClean="0"/>
              <a:pPr>
                <a:defRPr/>
              </a:pPr>
              <a:t>12 ינואר 11</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55C3B3B2-B6B6-4B97-BCCB-BAF729909F7D}" type="slidenum">
              <a:rPr lang="he-IL"/>
              <a:pPr>
                <a:defRPr/>
              </a:pPr>
              <a:t>‹#›</a:t>
            </a:fld>
            <a:endParaRPr lang="he-IL"/>
          </a:p>
        </p:txBody>
      </p:sp>
    </p:spTree>
    <p:extLst>
      <p:ext uri="{BB962C8B-B14F-4D97-AF65-F5344CB8AC3E}">
        <p14:creationId xmlns:p14="http://schemas.microsoft.com/office/powerpoint/2010/main" xmlns="" val="119974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50C4F4C-D2E4-4087-8C3E-50CF9A010736}" type="datetime8">
              <a:rPr lang="he-IL" smtClean="0"/>
              <a:pPr>
                <a:defRPr/>
              </a:pPr>
              <a:t>12 ינואר 11</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CDDD0F7C-B022-4F7A-A2CB-10967D7A7401}" type="slidenum">
              <a:rPr lang="he-IL"/>
              <a:pPr>
                <a:defRPr/>
              </a:pPr>
              <a:t>‹#›</a:t>
            </a:fld>
            <a:endParaRPr lang="he-IL"/>
          </a:p>
        </p:txBody>
      </p:sp>
    </p:spTree>
    <p:extLst>
      <p:ext uri="{BB962C8B-B14F-4D97-AF65-F5344CB8AC3E}">
        <p14:creationId xmlns:p14="http://schemas.microsoft.com/office/powerpoint/2010/main" xmlns="" val="2728529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3"/>
          <p:cNvSpPr>
            <a:spLocks noGrp="1"/>
          </p:cNvSpPr>
          <p:nvPr>
            <p:ph type="dt" sz="half" idx="10"/>
          </p:nvPr>
        </p:nvSpPr>
        <p:spPr/>
        <p:txBody>
          <a:bodyPr/>
          <a:lstStyle>
            <a:lvl1pPr>
              <a:defRPr/>
            </a:lvl1pPr>
          </a:lstStyle>
          <a:p>
            <a:pPr>
              <a:defRPr/>
            </a:pPr>
            <a:fld id="{5227CB3D-8328-429C-AA08-78C96B495E8F}" type="datetime8">
              <a:rPr lang="he-IL" smtClean="0"/>
              <a:pPr>
                <a:defRPr/>
              </a:pPr>
              <a:t>12 ינואר 11</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Slide Number Placeholder 5"/>
          <p:cNvSpPr>
            <a:spLocks noGrp="1"/>
          </p:cNvSpPr>
          <p:nvPr>
            <p:ph type="sldNum" sz="quarter" idx="12"/>
          </p:nvPr>
        </p:nvSpPr>
        <p:spPr/>
        <p:txBody>
          <a:bodyPr/>
          <a:lstStyle>
            <a:lvl1pPr>
              <a:defRPr/>
            </a:lvl1pPr>
          </a:lstStyle>
          <a:p>
            <a:pPr>
              <a:defRPr/>
            </a:pPr>
            <a:fld id="{8BD6DDDA-E8EB-4F5F-93CC-BC31FA33DDB7}" type="slidenum">
              <a:rPr lang="he-IL"/>
              <a:pPr>
                <a:defRPr/>
              </a:pPr>
              <a:t>‹#›</a:t>
            </a:fld>
            <a:endParaRPr lang="he-IL"/>
          </a:p>
        </p:txBody>
      </p:sp>
    </p:spTree>
    <p:extLst>
      <p:ext uri="{BB962C8B-B14F-4D97-AF65-F5344CB8AC3E}">
        <p14:creationId xmlns:p14="http://schemas.microsoft.com/office/powerpoint/2010/main" xmlns="" val="1752426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3"/>
          <p:cNvSpPr>
            <a:spLocks noGrp="1"/>
          </p:cNvSpPr>
          <p:nvPr>
            <p:ph type="dt" sz="half" idx="10"/>
          </p:nvPr>
        </p:nvSpPr>
        <p:spPr/>
        <p:txBody>
          <a:bodyPr/>
          <a:lstStyle>
            <a:lvl1pPr>
              <a:defRPr/>
            </a:lvl1pPr>
          </a:lstStyle>
          <a:p>
            <a:pPr>
              <a:defRPr/>
            </a:pPr>
            <a:fld id="{2AC6006E-5F2E-4F6C-A631-44640D23869D}" type="datetime8">
              <a:rPr lang="he-IL" smtClean="0"/>
              <a:pPr>
                <a:defRPr/>
              </a:pPr>
              <a:t>12 ינואר 11</a:t>
            </a:fld>
            <a:endParaRPr lang="he-IL"/>
          </a:p>
        </p:txBody>
      </p:sp>
      <p:sp>
        <p:nvSpPr>
          <p:cNvPr id="8" name="Footer Placeholder 4"/>
          <p:cNvSpPr>
            <a:spLocks noGrp="1"/>
          </p:cNvSpPr>
          <p:nvPr>
            <p:ph type="ftr" sz="quarter" idx="11"/>
          </p:nvPr>
        </p:nvSpPr>
        <p:spPr/>
        <p:txBody>
          <a:bodyPr/>
          <a:lstStyle>
            <a:lvl1pPr>
              <a:defRPr/>
            </a:lvl1pPr>
          </a:lstStyle>
          <a:p>
            <a:pPr>
              <a:defRPr/>
            </a:pPr>
            <a:endParaRPr lang="he-IL"/>
          </a:p>
        </p:txBody>
      </p:sp>
      <p:sp>
        <p:nvSpPr>
          <p:cNvPr id="9" name="Slide Number Placeholder 5"/>
          <p:cNvSpPr>
            <a:spLocks noGrp="1"/>
          </p:cNvSpPr>
          <p:nvPr>
            <p:ph type="sldNum" sz="quarter" idx="12"/>
          </p:nvPr>
        </p:nvSpPr>
        <p:spPr/>
        <p:txBody>
          <a:bodyPr/>
          <a:lstStyle>
            <a:lvl1pPr>
              <a:defRPr/>
            </a:lvl1pPr>
          </a:lstStyle>
          <a:p>
            <a:pPr>
              <a:defRPr/>
            </a:pPr>
            <a:fld id="{AE0E433F-1739-45B2-AE1A-63A3535ECB4F}" type="slidenum">
              <a:rPr lang="he-IL"/>
              <a:pPr>
                <a:defRPr/>
              </a:pPr>
              <a:t>‹#›</a:t>
            </a:fld>
            <a:endParaRPr lang="he-IL"/>
          </a:p>
        </p:txBody>
      </p:sp>
    </p:spTree>
    <p:extLst>
      <p:ext uri="{BB962C8B-B14F-4D97-AF65-F5344CB8AC3E}">
        <p14:creationId xmlns:p14="http://schemas.microsoft.com/office/powerpoint/2010/main" xmlns="" val="2023816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3"/>
          <p:cNvSpPr>
            <a:spLocks noGrp="1"/>
          </p:cNvSpPr>
          <p:nvPr>
            <p:ph type="dt" sz="half" idx="10"/>
          </p:nvPr>
        </p:nvSpPr>
        <p:spPr/>
        <p:txBody>
          <a:bodyPr/>
          <a:lstStyle>
            <a:lvl1pPr>
              <a:defRPr/>
            </a:lvl1pPr>
          </a:lstStyle>
          <a:p>
            <a:pPr>
              <a:defRPr/>
            </a:pPr>
            <a:fld id="{4F4A7D72-9047-4479-9C21-8DF119DBA224}" type="datetime8">
              <a:rPr lang="he-IL" smtClean="0"/>
              <a:pPr>
                <a:defRPr/>
              </a:pPr>
              <a:t>12 ינואר 11</a:t>
            </a:fld>
            <a:endParaRPr lang="he-IL"/>
          </a:p>
        </p:txBody>
      </p:sp>
      <p:sp>
        <p:nvSpPr>
          <p:cNvPr id="4" name="Footer Placeholder 4"/>
          <p:cNvSpPr>
            <a:spLocks noGrp="1"/>
          </p:cNvSpPr>
          <p:nvPr>
            <p:ph type="ftr" sz="quarter" idx="11"/>
          </p:nvPr>
        </p:nvSpPr>
        <p:spPr/>
        <p:txBody>
          <a:bodyPr/>
          <a:lstStyle>
            <a:lvl1pPr>
              <a:defRPr/>
            </a:lvl1pPr>
          </a:lstStyle>
          <a:p>
            <a:pPr>
              <a:defRPr/>
            </a:pPr>
            <a:endParaRPr lang="he-IL"/>
          </a:p>
        </p:txBody>
      </p:sp>
      <p:sp>
        <p:nvSpPr>
          <p:cNvPr id="5" name="Slide Number Placeholder 5"/>
          <p:cNvSpPr>
            <a:spLocks noGrp="1"/>
          </p:cNvSpPr>
          <p:nvPr>
            <p:ph type="sldNum" sz="quarter" idx="12"/>
          </p:nvPr>
        </p:nvSpPr>
        <p:spPr/>
        <p:txBody>
          <a:bodyPr/>
          <a:lstStyle>
            <a:lvl1pPr>
              <a:defRPr/>
            </a:lvl1pPr>
          </a:lstStyle>
          <a:p>
            <a:pPr>
              <a:defRPr/>
            </a:pPr>
            <a:fld id="{1BA96D23-A9E9-477B-849D-802A4D0C5278}" type="slidenum">
              <a:rPr lang="he-IL"/>
              <a:pPr>
                <a:defRPr/>
              </a:pPr>
              <a:t>‹#›</a:t>
            </a:fld>
            <a:endParaRPr lang="he-IL"/>
          </a:p>
        </p:txBody>
      </p:sp>
    </p:spTree>
    <p:extLst>
      <p:ext uri="{BB962C8B-B14F-4D97-AF65-F5344CB8AC3E}">
        <p14:creationId xmlns:p14="http://schemas.microsoft.com/office/powerpoint/2010/main" xmlns="" val="1225528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003733-20CA-41D6-B7EB-7FA8F1D04C25}" type="datetime8">
              <a:rPr lang="he-IL" smtClean="0"/>
              <a:pPr>
                <a:defRPr/>
              </a:pPr>
              <a:t>12 ינואר 11</a:t>
            </a:fld>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15CD1C94-94A4-4473-B1F2-5BFED78E88A8}" type="slidenum">
              <a:rPr lang="he-IL"/>
              <a:pPr>
                <a:defRPr/>
              </a:pPr>
              <a:t>‹#›</a:t>
            </a:fld>
            <a:endParaRPr lang="he-IL"/>
          </a:p>
        </p:txBody>
      </p:sp>
    </p:spTree>
    <p:extLst>
      <p:ext uri="{BB962C8B-B14F-4D97-AF65-F5344CB8AC3E}">
        <p14:creationId xmlns:p14="http://schemas.microsoft.com/office/powerpoint/2010/main" xmlns="" val="2839747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F23EB8B-BE18-4B2C-88FA-8B706C391EA7}" type="datetime8">
              <a:rPr lang="he-IL" smtClean="0"/>
              <a:pPr>
                <a:defRPr/>
              </a:pPr>
              <a:t>12 ינואר 11</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Slide Number Placeholder 5"/>
          <p:cNvSpPr>
            <a:spLocks noGrp="1"/>
          </p:cNvSpPr>
          <p:nvPr>
            <p:ph type="sldNum" sz="quarter" idx="12"/>
          </p:nvPr>
        </p:nvSpPr>
        <p:spPr/>
        <p:txBody>
          <a:bodyPr/>
          <a:lstStyle>
            <a:lvl1pPr>
              <a:defRPr/>
            </a:lvl1pPr>
          </a:lstStyle>
          <a:p>
            <a:pPr>
              <a:defRPr/>
            </a:pPr>
            <a:fld id="{06D3E49C-61E0-44DC-9598-670198826530}" type="slidenum">
              <a:rPr lang="he-IL"/>
              <a:pPr>
                <a:defRPr/>
              </a:pPr>
              <a:t>‹#›</a:t>
            </a:fld>
            <a:endParaRPr lang="he-IL"/>
          </a:p>
        </p:txBody>
      </p:sp>
    </p:spTree>
    <p:extLst>
      <p:ext uri="{BB962C8B-B14F-4D97-AF65-F5344CB8AC3E}">
        <p14:creationId xmlns:p14="http://schemas.microsoft.com/office/powerpoint/2010/main" xmlns="" val="3036391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45029C6-0630-49A1-BD0D-F0AF22BAB85C}" type="datetime8">
              <a:rPr lang="he-IL" smtClean="0"/>
              <a:pPr>
                <a:defRPr/>
              </a:pPr>
              <a:t>12 ינואר 11</a:t>
            </a:fld>
            <a:endParaRPr lang="he-IL"/>
          </a:p>
        </p:txBody>
      </p:sp>
      <p:sp>
        <p:nvSpPr>
          <p:cNvPr id="6" name="Footer Placeholder 4"/>
          <p:cNvSpPr>
            <a:spLocks noGrp="1"/>
          </p:cNvSpPr>
          <p:nvPr>
            <p:ph type="ftr" sz="quarter" idx="11"/>
          </p:nvPr>
        </p:nvSpPr>
        <p:spPr/>
        <p:txBody>
          <a:bodyPr/>
          <a:lstStyle>
            <a:lvl1pPr>
              <a:defRPr/>
            </a:lvl1pPr>
          </a:lstStyle>
          <a:p>
            <a:pPr>
              <a:defRPr/>
            </a:pPr>
            <a:endParaRPr lang="he-IL"/>
          </a:p>
        </p:txBody>
      </p:sp>
      <p:sp>
        <p:nvSpPr>
          <p:cNvPr id="7" name="Slide Number Placeholder 5"/>
          <p:cNvSpPr>
            <a:spLocks noGrp="1"/>
          </p:cNvSpPr>
          <p:nvPr>
            <p:ph type="sldNum" sz="quarter" idx="12"/>
          </p:nvPr>
        </p:nvSpPr>
        <p:spPr/>
        <p:txBody>
          <a:bodyPr/>
          <a:lstStyle>
            <a:lvl1pPr>
              <a:defRPr/>
            </a:lvl1pPr>
          </a:lstStyle>
          <a:p>
            <a:pPr>
              <a:defRPr/>
            </a:pPr>
            <a:fld id="{D423A7D7-3174-4F95-BE8E-AD160DF09C44}" type="slidenum">
              <a:rPr lang="he-IL"/>
              <a:pPr>
                <a:defRPr/>
              </a:pPr>
              <a:t>‹#›</a:t>
            </a:fld>
            <a:endParaRPr lang="he-IL"/>
          </a:p>
        </p:txBody>
      </p:sp>
    </p:spTree>
    <p:extLst>
      <p:ext uri="{BB962C8B-B14F-4D97-AF65-F5344CB8AC3E}">
        <p14:creationId xmlns:p14="http://schemas.microsoft.com/office/powerpoint/2010/main" xmlns="" val="1196069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ED9476E-1626-4F3E-B221-8218A252F2B6}" type="datetime8">
              <a:rPr lang="he-IL" smtClean="0"/>
              <a:pPr>
                <a:defRPr/>
              </a:pPr>
              <a:t>12 ינואר 11</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F52CBEB-F5B2-409A-A5FE-B996A33227D9}" type="slidenum">
              <a:rPr lang="he-IL"/>
              <a:pPr>
                <a:defRPr/>
              </a:pPr>
              <a:t>‹#›</a:t>
            </a:fld>
            <a:endParaRPr lang="he-I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rtal.acm.org/results.cfm?query=Name%3A%22Alon%20Efrat%22&amp;querydisp=Name%3A%22Alon%20Efrat%22&amp;termshow=matchboolean&amp;coll=DL&amp;dl=ACM&amp;CFID=5260652&amp;CFTOKEN=55745657" TargetMode="External"/><Relationship Id="rId7" Type="http://schemas.openxmlformats.org/officeDocument/2006/relationships/hyperlink" Target="http://portal.acm.org/results.cfm?query=Name%3A%22Swaminathan%20Sankararaman%22&amp;querydisp=Name%3A%22Swaminathan%20Sankararaman%22&amp;termshow=matchboolean&amp;coll=DL&amp;dl=ACM&amp;CFID=5260652&amp;CFTOKEN=55745657" TargetMode="External"/><Relationship Id="rId2" Type="http://schemas.openxmlformats.org/officeDocument/2006/relationships/hyperlink" Target="http://portal.acm.org/results.cfm?query=Name%3A%22Valentin%20Polishchuk%22&amp;querydisp=Name%3A%22Valentin%20Polishchuk%22&amp;termshow=matchboolean&amp;coll=DL&amp;dl=ACM&amp;CFID=5260652&amp;CFTOKEN=55745657" TargetMode="External"/><Relationship Id="rId1" Type="http://schemas.openxmlformats.org/officeDocument/2006/relationships/slideLayout" Target="../slideLayouts/slideLayout1.xml"/><Relationship Id="rId6" Type="http://schemas.openxmlformats.org/officeDocument/2006/relationships/hyperlink" Target="http://portal.acm.org/results.cfm?query=Name%3A%22Joseph%20S%2E%20B%2E%20Mitchell%22&amp;querydisp=Name%3A%22Joseph%20S%2E%20B%2E%20Mitchell%22&amp;termshow=matchboolean&amp;coll=DL&amp;dl=ACM&amp;CFID=5260652&amp;CFTOKEN=55745657" TargetMode="External"/><Relationship Id="rId5" Type="http://schemas.openxmlformats.org/officeDocument/2006/relationships/hyperlink" Target="http://portal.acm.org/results.cfm?query=Name%3A%22Javad%20Taheri%22&amp;querydisp=Name%3A%22Javad%20Taheri%22&amp;termshow=matchboolean&amp;coll=DL&amp;dl=ACM&amp;CFID=5260652&amp;CFTOKEN=55745657" TargetMode="External"/><Relationship Id="rId4" Type="http://schemas.openxmlformats.org/officeDocument/2006/relationships/hyperlink" Target="http://portal.acm.org/results.cfm?query=Name%3A%22Srinivasan%20Ramasubramanian%22&amp;querydisp=Name%3A%22Srinivasan%20Ramasubramanian%22&amp;termshow=matchboolean&amp;coll=DL&amp;dl=ACM&amp;CFID=5260652&amp;CFTOKEN=55745657"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5.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 Id="rId9" Type="http://schemas.openxmlformats.org/officeDocument/2006/relationships/oleObject" Target="../embeddings/oleObject10.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7.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wmf"/><Relationship Id="rId5" Type="http://schemas.openxmlformats.org/officeDocument/2006/relationships/image" Target="../media/image20.wmf"/><Relationship Id="rId4" Type="http://schemas.openxmlformats.org/officeDocument/2006/relationships/image" Target="../media/image3.wmf"/></Relationships>
</file>

<file path=ppt/slides/_rels/slide3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wmf"/><Relationship Id="rId5" Type="http://schemas.openxmlformats.org/officeDocument/2006/relationships/image" Target="../media/image20.wmf"/><Relationship Id="rId4" Type="http://schemas.openxmlformats.org/officeDocument/2006/relationships/image" Target="../media/image3.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9.bin"/></Relationships>
</file>

<file path=ppt/slides/_rels/slide36.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7.wmf"/><Relationship Id="rId4" Type="http://schemas.openxmlformats.org/officeDocument/2006/relationships/oleObject" Target="../embeddings/oleObject21.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1.wmf"/><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notesSlide" Target="../notesSlides/notesSlide20.xml"/><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 Id="rId9" Type="http://schemas.openxmlformats.org/officeDocument/2006/relationships/oleObject" Target="../embeddings/oleObject30.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1.wmf"/><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44.wmf"/><Relationship Id="rId4" Type="http://schemas.openxmlformats.org/officeDocument/2006/relationships/oleObject" Target="../embeddings/oleObject35.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47.wmf"/><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4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oleObject" Target="../embeddings/oleObject42.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55.wmf"/><Relationship Id="rId4" Type="http://schemas.openxmlformats.org/officeDocument/2006/relationships/oleObject" Target="../embeddings/oleObject44.bin"/></Relationships>
</file>

<file path=ppt/slides/_rels/slide49.x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oleObject" Target="../embeddings/oleObject45.bin"/><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oleObject51.bin"/></Relationships>
</file>

<file path=ppt/slides/_rels/slide54.x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67.wmf"/></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55.bin"/><Relationship Id="rId5" Type="http://schemas.openxmlformats.org/officeDocument/2006/relationships/oleObject" Target="../embeddings/oleObject54.bin"/><Relationship Id="rId4" Type="http://schemas.openxmlformats.org/officeDocument/2006/relationships/oleObject" Target="../embeddings/oleObject53.bin"/></Relationships>
</file>

<file path=ppt/slides/_rels/slide57.xml.rels><?xml version="1.0" encoding="UTF-8" standalone="yes"?>
<Relationships xmlns="http://schemas.openxmlformats.org/package/2006/relationships"><Relationship Id="rId2" Type="http://schemas.openxmlformats.org/officeDocument/2006/relationships/hyperlink" Target="http://www.cs.arizona.edu/people/taheri/?tab=research"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57.bin"/><Relationship Id="rId5" Type="http://schemas.openxmlformats.org/officeDocument/2006/relationships/image" Target="../media/image74.png"/><Relationship Id="rId4" Type="http://schemas.openxmlformats.org/officeDocument/2006/relationships/image" Target="../media/image73.png"/></Relationships>
</file>

<file path=ppt/slides/_rels/slide62.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oleObject" Target="../embeddings/oleObject59.bin"/><Relationship Id="rId4" Type="http://schemas.openxmlformats.org/officeDocument/2006/relationships/oleObject" Target="../embeddings/oleObject58.bin"/></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62.bin"/><Relationship Id="rId5" Type="http://schemas.openxmlformats.org/officeDocument/2006/relationships/oleObject" Target="../embeddings/oleObject61.bin"/><Relationship Id="rId4" Type="http://schemas.openxmlformats.org/officeDocument/2006/relationships/oleObject" Target="../embeddings/oleObject60.bin"/></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oleObject" Target="../embeddings/oleObject65.bin"/><Relationship Id="rId4" Type="http://schemas.openxmlformats.org/officeDocument/2006/relationships/oleObject" Target="../embeddings/oleObject64.bin"/></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oleObject" Target="../embeddings/oleObject66.bin"/></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oleObject" Target="../embeddings/oleObject67.bin"/></Relationships>
</file>

<file path=ppt/slides/_rels/slide69.xml.rels><?xml version="1.0" encoding="UTF-8" standalone="yes"?>
<Relationships xmlns="http://schemas.openxmlformats.org/package/2006/relationships"><Relationship Id="rId2" Type="http://schemas.openxmlformats.org/officeDocument/2006/relationships/image" Target="../media/image8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8" Type="http://schemas.openxmlformats.org/officeDocument/2006/relationships/oleObject" Target="../embeddings/oleObject72.bin"/><Relationship Id="rId3" Type="http://schemas.openxmlformats.org/officeDocument/2006/relationships/notesSlide" Target="../notesSlides/notesSlide34.xml"/><Relationship Id="rId7"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70.bin"/><Relationship Id="rId5" Type="http://schemas.openxmlformats.org/officeDocument/2006/relationships/oleObject" Target="../embeddings/oleObject69.bin"/><Relationship Id="rId4" Type="http://schemas.openxmlformats.org/officeDocument/2006/relationships/oleObject" Target="../embeddings/oleObject68.bin"/></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2.xml"/><Relationship Id="rId1" Type="http://schemas.openxmlformats.org/officeDocument/2006/relationships/vmlDrawing" Target="../drawings/vmlDrawing29.vml"/><Relationship Id="rId5" Type="http://schemas.openxmlformats.org/officeDocument/2006/relationships/oleObject" Target="../embeddings/oleObject75.bin"/><Relationship Id="rId4" Type="http://schemas.openxmlformats.org/officeDocument/2006/relationships/oleObject" Target="../embeddings/oleObject74.bin"/></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oleObject" Target="../embeddings/oleObject78.bin"/><Relationship Id="rId5" Type="http://schemas.openxmlformats.org/officeDocument/2006/relationships/oleObject" Target="../embeddings/oleObject77.bin"/><Relationship Id="rId4" Type="http://schemas.openxmlformats.org/officeDocument/2006/relationships/oleObject" Target="../embeddings/oleObject76.bin"/></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79.bin"/><Relationship Id="rId2" Type="http://schemas.openxmlformats.org/officeDocument/2006/relationships/slideLayout" Target="../slideLayouts/slideLayout2.xml"/><Relationship Id="rId1" Type="http://schemas.openxmlformats.org/officeDocument/2006/relationships/vmlDrawing" Target="../drawings/vmlDrawing31.vml"/><Relationship Id="rId5" Type="http://schemas.openxmlformats.org/officeDocument/2006/relationships/oleObject" Target="../embeddings/oleObject81.bin"/><Relationship Id="rId4" Type="http://schemas.openxmlformats.org/officeDocument/2006/relationships/oleObject" Target="../embeddings/oleObject80.bin"/></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1">
            <a:normAutofit fontScale="90000"/>
          </a:bodyPr>
          <a:lstStyle/>
          <a:p>
            <a:pPr fontAlgn="auto">
              <a:spcAft>
                <a:spcPts val="0"/>
              </a:spcAft>
              <a:defRPr/>
            </a:pPr>
            <a:r>
              <a:rPr lang="en-US" dirty="0" smtClean="0"/>
              <a:t>Data Transmission and Base Station Placement for Optimizing </a:t>
            </a:r>
            <a:r>
              <a:rPr lang="en-US" dirty="0"/>
              <a:t>N</a:t>
            </a:r>
            <a:r>
              <a:rPr lang="en-US" dirty="0" smtClean="0"/>
              <a:t>etwork Lifetime.</a:t>
            </a:r>
            <a:endParaRPr lang="he-IL" dirty="0"/>
          </a:p>
        </p:txBody>
      </p:sp>
      <p:sp>
        <p:nvSpPr>
          <p:cNvPr id="3" name="Subtitle 2"/>
          <p:cNvSpPr>
            <a:spLocks noGrp="1"/>
          </p:cNvSpPr>
          <p:nvPr>
            <p:ph type="subTitle" idx="1"/>
          </p:nvPr>
        </p:nvSpPr>
        <p:spPr>
          <a:xfrm>
            <a:off x="971600" y="3886200"/>
            <a:ext cx="7200800" cy="1752600"/>
          </a:xfrm>
        </p:spPr>
        <p:txBody>
          <a:bodyPr rtlCol="1">
            <a:normAutofit/>
          </a:bodyPr>
          <a:lstStyle/>
          <a:p>
            <a:pPr rtl="0" fontAlgn="auto">
              <a:spcAft>
                <a:spcPts val="0"/>
              </a:spcAft>
              <a:defRPr/>
            </a:pPr>
            <a:r>
              <a:rPr lang="en-US" sz="2400" dirty="0" smtClean="0"/>
              <a:t>E. Arkin, </a:t>
            </a:r>
            <a:r>
              <a:rPr lang="en-US" sz="2400" dirty="0" smtClean="0">
                <a:hlinkClick r:id="rId2" tooltip="Search for Valentin Polishchuk"/>
              </a:rPr>
              <a:t>V. </a:t>
            </a:r>
            <a:r>
              <a:rPr lang="en-US" sz="2400" dirty="0" err="1" smtClean="0">
                <a:hlinkClick r:id="rId2" tooltip="Search for Valentin Polishchuk"/>
              </a:rPr>
              <a:t>Polishchuk</a:t>
            </a:r>
            <a:r>
              <a:rPr lang="en-US" sz="2400" dirty="0" smtClean="0"/>
              <a:t>, </a:t>
            </a:r>
            <a:r>
              <a:rPr lang="en-US" sz="2400" dirty="0" smtClean="0">
                <a:hlinkClick r:id="rId3" tooltip="Search for Alon Efrat"/>
              </a:rPr>
              <a:t>A. Efrat</a:t>
            </a:r>
            <a:r>
              <a:rPr lang="en-US" sz="2400" dirty="0" smtClean="0"/>
              <a:t>, </a:t>
            </a:r>
            <a:r>
              <a:rPr lang="en-US" sz="2400" dirty="0" smtClean="0">
                <a:hlinkClick r:id="rId4" tooltip="Search for Srinivasan Ramasubramanian"/>
              </a:rPr>
              <a:t>S. </a:t>
            </a:r>
            <a:r>
              <a:rPr lang="en-US" sz="2400" dirty="0" err="1" smtClean="0">
                <a:hlinkClick r:id="rId4" tooltip="Search for Srinivasan Ramasubramanian"/>
              </a:rPr>
              <a:t>Ramasubramanian</a:t>
            </a:r>
            <a:r>
              <a:rPr lang="en-US" sz="2400" dirty="0" smtClean="0"/>
              <a:t>,</a:t>
            </a:r>
          </a:p>
          <a:p>
            <a:pPr rtl="0" fontAlgn="auto">
              <a:spcAft>
                <a:spcPts val="0"/>
              </a:spcAft>
              <a:defRPr/>
            </a:pPr>
            <a:r>
              <a:rPr lang="en-US" sz="2400" dirty="0" smtClean="0">
                <a:hlinkClick r:id="rId5" tooltip="Search for Javad Taheri"/>
              </a:rPr>
              <a:t>J. </a:t>
            </a:r>
            <a:r>
              <a:rPr lang="en-US" sz="2400" dirty="0" err="1" smtClean="0">
                <a:hlinkClick r:id="rId5" tooltip="Search for Javad Taheri"/>
              </a:rPr>
              <a:t>Taheri</a:t>
            </a:r>
            <a:r>
              <a:rPr lang="en-US" sz="2400" dirty="0" smtClean="0"/>
              <a:t>, </a:t>
            </a:r>
            <a:r>
              <a:rPr lang="en-US" sz="2400" dirty="0" smtClean="0">
                <a:hlinkClick r:id="rId6" tooltip="Search for Joseph S. B. Mitchell"/>
              </a:rPr>
              <a:t>J. Mitchell</a:t>
            </a:r>
            <a:r>
              <a:rPr lang="en-US" sz="2400" dirty="0" smtClean="0"/>
              <a:t>, </a:t>
            </a:r>
            <a:r>
              <a:rPr lang="en-US" sz="2400" dirty="0" smtClean="0">
                <a:hlinkClick r:id="rId7" tooltip="Search for Swaminathan Sankararaman"/>
              </a:rPr>
              <a:t>S. </a:t>
            </a:r>
            <a:r>
              <a:rPr lang="en-US" sz="2400" dirty="0" err="1" smtClean="0">
                <a:hlinkClick r:id="rId7" tooltip="Search for Swaminathan Sankararaman"/>
              </a:rPr>
              <a:t>Sankararaman</a:t>
            </a:r>
            <a:endParaRPr lang="he-IL" sz="2400" dirty="0"/>
          </a:p>
        </p:txBody>
      </p:sp>
      <p:sp>
        <p:nvSpPr>
          <p:cNvPr id="4" name="Slide Number Placeholder 3"/>
          <p:cNvSpPr>
            <a:spLocks noGrp="1"/>
          </p:cNvSpPr>
          <p:nvPr>
            <p:ph type="sldNum" sz="quarter" idx="12"/>
          </p:nvPr>
        </p:nvSpPr>
        <p:spPr/>
        <p:txBody>
          <a:bodyPr/>
          <a:lstStyle/>
          <a:p>
            <a:pPr>
              <a:defRPr/>
            </a:pPr>
            <a:fld id="{F6A6E204-0583-4F2F-931B-A0862685D42C}" type="slidenum">
              <a:rPr lang="he-IL" smtClean="0"/>
              <a:pPr>
                <a:defRPr/>
              </a:pPr>
              <a:t>1</a:t>
            </a:fld>
            <a:endParaRPr lang="he-I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29600" cy="1143000"/>
          </a:xfrm>
        </p:spPr>
        <p:txBody>
          <a:bodyPr rtlCol="1">
            <a:normAutofit fontScale="90000"/>
          </a:bodyPr>
          <a:lstStyle/>
          <a:p>
            <a:pPr rtl="0" fontAlgn="auto">
              <a:spcAft>
                <a:spcPts val="0"/>
              </a:spcAft>
              <a:defRPr/>
            </a:pPr>
            <a:r>
              <a:rPr lang="en-US" dirty="0" smtClean="0"/>
              <a:t>         - A subset of unmatched vertices </a:t>
            </a:r>
            <a:endParaRPr lang="he-IL" dirty="0"/>
          </a:p>
        </p:txBody>
      </p:sp>
      <p:sp>
        <p:nvSpPr>
          <p:cNvPr id="48" name="Oval 47"/>
          <p:cNvSpPr/>
          <p:nvPr/>
        </p:nvSpPr>
        <p:spPr>
          <a:xfrm>
            <a:off x="869950" y="1817688"/>
            <a:ext cx="1731963"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9" name="Oval 48"/>
          <p:cNvSpPr/>
          <p:nvPr/>
        </p:nvSpPr>
        <p:spPr>
          <a:xfrm>
            <a:off x="6192838" y="1817688"/>
            <a:ext cx="1733550"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0" name="Flowchart: Connector 49"/>
          <p:cNvSpPr/>
          <p:nvPr/>
        </p:nvSpPr>
        <p:spPr>
          <a:xfrm>
            <a:off x="1962150" y="2663825"/>
            <a:ext cx="179388" cy="201613"/>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1" name="Flowchart: Connector 50"/>
          <p:cNvSpPr/>
          <p:nvPr/>
        </p:nvSpPr>
        <p:spPr>
          <a:xfrm>
            <a:off x="6997700" y="5445125"/>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2" name="Flowchart: Connector 51"/>
          <p:cNvSpPr/>
          <p:nvPr/>
        </p:nvSpPr>
        <p:spPr>
          <a:xfrm>
            <a:off x="1755775" y="3300413"/>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3" name="Flowchart: Connector 52"/>
          <p:cNvSpPr/>
          <p:nvPr/>
        </p:nvSpPr>
        <p:spPr>
          <a:xfrm>
            <a:off x="1771650" y="3835400"/>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4" name="Flowchart: Connector 53"/>
          <p:cNvSpPr/>
          <p:nvPr/>
        </p:nvSpPr>
        <p:spPr>
          <a:xfrm>
            <a:off x="1720850" y="4502150"/>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5" name="Flowchart: Connector 54"/>
          <p:cNvSpPr/>
          <p:nvPr/>
        </p:nvSpPr>
        <p:spPr>
          <a:xfrm>
            <a:off x="1568450" y="5476875"/>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6" name="Flowchart: Connector 55"/>
          <p:cNvSpPr/>
          <p:nvPr/>
        </p:nvSpPr>
        <p:spPr>
          <a:xfrm>
            <a:off x="6816725" y="3673475"/>
            <a:ext cx="180975" cy="200025"/>
          </a:xfrm>
          <a:prstGeom prst="flowChartConnector">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7" name="Flowchart: Connector 56"/>
          <p:cNvSpPr/>
          <p:nvPr/>
        </p:nvSpPr>
        <p:spPr>
          <a:xfrm>
            <a:off x="6969125" y="4602163"/>
            <a:ext cx="180975" cy="200025"/>
          </a:xfrm>
          <a:prstGeom prst="flowChartConnector">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8" name="Flowchart: Connector 57"/>
          <p:cNvSpPr/>
          <p:nvPr/>
        </p:nvSpPr>
        <p:spPr>
          <a:xfrm>
            <a:off x="7062788" y="2684463"/>
            <a:ext cx="180975" cy="200025"/>
          </a:xfrm>
          <a:prstGeom prst="flowChartConnector">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59" name="Straight Connector 58"/>
          <p:cNvCxnSpPr>
            <a:stCxn id="50" idx="5"/>
            <a:endCxn id="56" idx="5"/>
          </p:cNvCxnSpPr>
          <p:nvPr/>
        </p:nvCxnSpPr>
        <p:spPr>
          <a:xfrm>
            <a:off x="2116138" y="2835275"/>
            <a:ext cx="4856162" cy="1009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2" idx="6"/>
            <a:endCxn id="58" idx="3"/>
          </p:cNvCxnSpPr>
          <p:nvPr/>
        </p:nvCxnSpPr>
        <p:spPr>
          <a:xfrm flipV="1">
            <a:off x="1936750" y="2854325"/>
            <a:ext cx="5153025" cy="546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2" idx="2"/>
            <a:endCxn id="57" idx="5"/>
          </p:cNvCxnSpPr>
          <p:nvPr/>
        </p:nvCxnSpPr>
        <p:spPr>
          <a:xfrm>
            <a:off x="1755775" y="3400425"/>
            <a:ext cx="5367338" cy="1373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55" idx="5"/>
            <a:endCxn id="51" idx="2"/>
          </p:cNvCxnSpPr>
          <p:nvPr/>
        </p:nvCxnSpPr>
        <p:spPr>
          <a:xfrm flipV="1">
            <a:off x="1722438" y="5545138"/>
            <a:ext cx="5275262" cy="1031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54" idx="6"/>
            <a:endCxn id="51" idx="6"/>
          </p:cNvCxnSpPr>
          <p:nvPr/>
        </p:nvCxnSpPr>
        <p:spPr>
          <a:xfrm>
            <a:off x="1901825" y="4602163"/>
            <a:ext cx="5276850" cy="9429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0" idx="5"/>
            <a:endCxn id="57" idx="7"/>
          </p:cNvCxnSpPr>
          <p:nvPr/>
        </p:nvCxnSpPr>
        <p:spPr>
          <a:xfrm>
            <a:off x="2116138" y="2835275"/>
            <a:ext cx="5006975" cy="1797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58" idx="2"/>
          </p:cNvCxnSpPr>
          <p:nvPr/>
        </p:nvCxnSpPr>
        <p:spPr>
          <a:xfrm>
            <a:off x="2081213" y="2735263"/>
            <a:ext cx="4981575" cy="492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54" idx="7"/>
          </p:cNvCxnSpPr>
          <p:nvPr/>
        </p:nvCxnSpPr>
        <p:spPr>
          <a:xfrm flipV="1">
            <a:off x="1874838" y="3863975"/>
            <a:ext cx="4992687" cy="6667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51" idx="1"/>
          </p:cNvCxnSpPr>
          <p:nvPr/>
        </p:nvCxnSpPr>
        <p:spPr>
          <a:xfrm>
            <a:off x="2009775" y="2798763"/>
            <a:ext cx="5014913" cy="26749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57" idx="3"/>
          </p:cNvCxnSpPr>
          <p:nvPr/>
        </p:nvCxnSpPr>
        <p:spPr>
          <a:xfrm>
            <a:off x="1927225" y="3962400"/>
            <a:ext cx="5068888" cy="8112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52" idx="6"/>
            <a:endCxn id="56" idx="5"/>
          </p:cNvCxnSpPr>
          <p:nvPr/>
        </p:nvCxnSpPr>
        <p:spPr>
          <a:xfrm>
            <a:off x="1936750" y="3400425"/>
            <a:ext cx="5035550" cy="444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58" idx="4"/>
          </p:cNvCxnSpPr>
          <p:nvPr/>
        </p:nvCxnSpPr>
        <p:spPr>
          <a:xfrm flipV="1">
            <a:off x="1914525" y="2884488"/>
            <a:ext cx="5238750" cy="10461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56" idx="5"/>
            <a:endCxn id="53" idx="6"/>
          </p:cNvCxnSpPr>
          <p:nvPr/>
        </p:nvCxnSpPr>
        <p:spPr>
          <a:xfrm flipH="1">
            <a:off x="1952625" y="3844925"/>
            <a:ext cx="5019675" cy="904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57" idx="4"/>
            <a:endCxn id="55" idx="5"/>
          </p:cNvCxnSpPr>
          <p:nvPr/>
        </p:nvCxnSpPr>
        <p:spPr>
          <a:xfrm flipH="1">
            <a:off x="1722438" y="4802188"/>
            <a:ext cx="5337175" cy="8461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292" name="TextBox 45"/>
          <p:cNvSpPr txBox="1">
            <a:spLocks noChangeArrowheads="1"/>
          </p:cNvSpPr>
          <p:nvPr/>
        </p:nvSpPr>
        <p:spPr bwMode="auto">
          <a:xfrm>
            <a:off x="1379538" y="1155700"/>
            <a:ext cx="573087"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U  </a:t>
            </a:r>
            <a:endParaRPr lang="he-IL" sz="4000" b="1"/>
          </a:p>
        </p:txBody>
      </p:sp>
      <p:sp>
        <p:nvSpPr>
          <p:cNvPr id="11293" name="TextBox 46"/>
          <p:cNvSpPr txBox="1">
            <a:spLocks noChangeArrowheads="1"/>
          </p:cNvSpPr>
          <p:nvPr/>
        </p:nvSpPr>
        <p:spPr bwMode="auto">
          <a:xfrm>
            <a:off x="6737350" y="1155700"/>
            <a:ext cx="57467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V</a:t>
            </a:r>
            <a:endParaRPr lang="he-IL" sz="4000" b="1"/>
          </a:p>
        </p:txBody>
      </p:sp>
      <p:graphicFrame>
        <p:nvGraphicFramePr>
          <p:cNvPr id="11294" name="Object 2"/>
          <p:cNvGraphicFramePr>
            <a:graphicFrameLocks noChangeAspect="1"/>
          </p:cNvGraphicFramePr>
          <p:nvPr/>
        </p:nvGraphicFramePr>
        <p:xfrm>
          <a:off x="611188" y="549275"/>
          <a:ext cx="1143000" cy="534988"/>
        </p:xfrm>
        <a:graphic>
          <a:graphicData uri="http://schemas.openxmlformats.org/presentationml/2006/ole">
            <p:oleObj spid="_x0000_s11321" name="משוואה" r:id="rId4" imgW="406224" imgH="190417" progId="Equation.3">
              <p:embed/>
            </p:oleObj>
          </a:graphicData>
        </a:graphic>
      </p:graphicFrame>
      <p:sp>
        <p:nvSpPr>
          <p:cNvPr id="3" name="Slide Number Placeholder 2"/>
          <p:cNvSpPr>
            <a:spLocks noGrp="1"/>
          </p:cNvSpPr>
          <p:nvPr>
            <p:ph type="sldNum" sz="quarter" idx="12"/>
          </p:nvPr>
        </p:nvSpPr>
        <p:spPr/>
        <p:txBody>
          <a:bodyPr/>
          <a:lstStyle/>
          <a:p>
            <a:pPr>
              <a:defRPr/>
            </a:pPr>
            <a:fld id="{55C3B3B2-B6B6-4B97-BCCB-BAF729909F7D}" type="slidenum">
              <a:rPr lang="he-IL" smtClean="0"/>
              <a:pPr>
                <a:defRPr/>
              </a:pPr>
              <a:t>10</a:t>
            </a:fld>
            <a:endParaRPr lang="he-I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60350"/>
            <a:ext cx="8229600" cy="1143000"/>
          </a:xfrm>
        </p:spPr>
        <p:txBody>
          <a:bodyPr/>
          <a:lstStyle/>
          <a:p>
            <a:pPr rtl="0"/>
            <a:r>
              <a:rPr lang="en-US" smtClean="0">
                <a:cs typeface="Times New Roman" pitchFamily="18" charset="0"/>
              </a:rPr>
              <a:t>H &amp; K First DFS stage</a:t>
            </a:r>
            <a:endParaRPr lang="he-IL" smtClean="0"/>
          </a:p>
        </p:txBody>
      </p:sp>
      <p:sp>
        <p:nvSpPr>
          <p:cNvPr id="48" name="Oval 47"/>
          <p:cNvSpPr/>
          <p:nvPr/>
        </p:nvSpPr>
        <p:spPr>
          <a:xfrm>
            <a:off x="869950" y="1817688"/>
            <a:ext cx="1731963"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9" name="Oval 48"/>
          <p:cNvSpPr/>
          <p:nvPr/>
        </p:nvSpPr>
        <p:spPr>
          <a:xfrm>
            <a:off x="6192838" y="1817688"/>
            <a:ext cx="1733550"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0" name="Flowchart: Connector 49"/>
          <p:cNvSpPr/>
          <p:nvPr/>
        </p:nvSpPr>
        <p:spPr>
          <a:xfrm>
            <a:off x="1962150" y="2663825"/>
            <a:ext cx="179388" cy="201613"/>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1" name="Flowchart: Connector 50"/>
          <p:cNvSpPr/>
          <p:nvPr/>
        </p:nvSpPr>
        <p:spPr>
          <a:xfrm>
            <a:off x="6997700" y="5445125"/>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2" name="Flowchart: Connector 51"/>
          <p:cNvSpPr/>
          <p:nvPr/>
        </p:nvSpPr>
        <p:spPr>
          <a:xfrm>
            <a:off x="1755775" y="3300413"/>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3" name="Flowchart: Connector 52"/>
          <p:cNvSpPr/>
          <p:nvPr/>
        </p:nvSpPr>
        <p:spPr>
          <a:xfrm>
            <a:off x="1771650" y="3835400"/>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4" name="Flowchart: Connector 53"/>
          <p:cNvSpPr/>
          <p:nvPr/>
        </p:nvSpPr>
        <p:spPr>
          <a:xfrm>
            <a:off x="1720850" y="4502150"/>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5" name="Flowchart: Connector 54"/>
          <p:cNvSpPr/>
          <p:nvPr/>
        </p:nvSpPr>
        <p:spPr>
          <a:xfrm>
            <a:off x="1568450" y="5476875"/>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6" name="Flowchart: Connector 55"/>
          <p:cNvSpPr/>
          <p:nvPr/>
        </p:nvSpPr>
        <p:spPr>
          <a:xfrm>
            <a:off x="6816725" y="3673475"/>
            <a:ext cx="180975" cy="200025"/>
          </a:xfrm>
          <a:prstGeom prst="flowChartConnector">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7" name="Flowchart: Connector 56"/>
          <p:cNvSpPr/>
          <p:nvPr/>
        </p:nvSpPr>
        <p:spPr>
          <a:xfrm>
            <a:off x="6969125" y="4602163"/>
            <a:ext cx="180975" cy="200025"/>
          </a:xfrm>
          <a:prstGeom prst="flowChartConnector">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8" name="Flowchart: Connector 57"/>
          <p:cNvSpPr/>
          <p:nvPr/>
        </p:nvSpPr>
        <p:spPr>
          <a:xfrm>
            <a:off x="7062788" y="2684463"/>
            <a:ext cx="388937" cy="442912"/>
          </a:xfrm>
          <a:prstGeom prst="flowChartConnecto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59" name="Straight Connector 58"/>
          <p:cNvCxnSpPr>
            <a:stCxn id="50" idx="5"/>
            <a:endCxn id="56" idx="5"/>
          </p:cNvCxnSpPr>
          <p:nvPr/>
        </p:nvCxnSpPr>
        <p:spPr>
          <a:xfrm>
            <a:off x="2116138" y="2835275"/>
            <a:ext cx="4856162" cy="1009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1941513" y="3001963"/>
            <a:ext cx="5183187" cy="3381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2" idx="2"/>
            <a:endCxn id="57" idx="5"/>
          </p:cNvCxnSpPr>
          <p:nvPr/>
        </p:nvCxnSpPr>
        <p:spPr>
          <a:xfrm>
            <a:off x="1755775" y="3400425"/>
            <a:ext cx="5367338" cy="1373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55" idx="5"/>
            <a:endCxn id="51" idx="2"/>
          </p:cNvCxnSpPr>
          <p:nvPr/>
        </p:nvCxnSpPr>
        <p:spPr>
          <a:xfrm flipV="1">
            <a:off x="1722438" y="5545138"/>
            <a:ext cx="5275262" cy="1031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54" idx="6"/>
            <a:endCxn id="51" idx="6"/>
          </p:cNvCxnSpPr>
          <p:nvPr/>
        </p:nvCxnSpPr>
        <p:spPr>
          <a:xfrm>
            <a:off x="1901825" y="4602163"/>
            <a:ext cx="5276850" cy="9429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0" idx="5"/>
            <a:endCxn id="57" idx="7"/>
          </p:cNvCxnSpPr>
          <p:nvPr/>
        </p:nvCxnSpPr>
        <p:spPr>
          <a:xfrm>
            <a:off x="2116138" y="2835275"/>
            <a:ext cx="5006975" cy="1797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58" idx="2"/>
          </p:cNvCxnSpPr>
          <p:nvPr/>
        </p:nvCxnSpPr>
        <p:spPr>
          <a:xfrm>
            <a:off x="2081213" y="2735263"/>
            <a:ext cx="4981575" cy="1698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54" idx="7"/>
          </p:cNvCxnSpPr>
          <p:nvPr/>
        </p:nvCxnSpPr>
        <p:spPr>
          <a:xfrm flipV="1">
            <a:off x="1874838" y="3863975"/>
            <a:ext cx="4992687" cy="6667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009775" y="2852738"/>
            <a:ext cx="5014913" cy="26749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57" idx="3"/>
          </p:cNvCxnSpPr>
          <p:nvPr/>
        </p:nvCxnSpPr>
        <p:spPr>
          <a:xfrm>
            <a:off x="1927225" y="3962400"/>
            <a:ext cx="5068888" cy="8112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52" idx="6"/>
            <a:endCxn id="56" idx="5"/>
          </p:cNvCxnSpPr>
          <p:nvPr/>
        </p:nvCxnSpPr>
        <p:spPr>
          <a:xfrm>
            <a:off x="1936750" y="3400425"/>
            <a:ext cx="5035550" cy="444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53" idx="7"/>
          </p:cNvCxnSpPr>
          <p:nvPr/>
        </p:nvCxnSpPr>
        <p:spPr>
          <a:xfrm flipV="1">
            <a:off x="1927225" y="3051175"/>
            <a:ext cx="5218113" cy="8143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56" idx="5"/>
            <a:endCxn id="53" idx="6"/>
          </p:cNvCxnSpPr>
          <p:nvPr/>
        </p:nvCxnSpPr>
        <p:spPr>
          <a:xfrm flipH="1">
            <a:off x="1952625" y="3844925"/>
            <a:ext cx="5019675" cy="904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57" idx="4"/>
            <a:endCxn id="55" idx="5"/>
          </p:cNvCxnSpPr>
          <p:nvPr/>
        </p:nvCxnSpPr>
        <p:spPr>
          <a:xfrm flipH="1">
            <a:off x="1722438" y="4802188"/>
            <a:ext cx="5337175" cy="8461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316" name="TextBox 45"/>
          <p:cNvSpPr txBox="1">
            <a:spLocks noChangeArrowheads="1"/>
          </p:cNvSpPr>
          <p:nvPr/>
        </p:nvSpPr>
        <p:spPr bwMode="auto">
          <a:xfrm>
            <a:off x="1379538" y="1155700"/>
            <a:ext cx="573087"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U  </a:t>
            </a:r>
            <a:endParaRPr lang="he-IL" sz="4000" b="1"/>
          </a:p>
        </p:txBody>
      </p:sp>
      <p:sp>
        <p:nvSpPr>
          <p:cNvPr id="12317" name="TextBox 46"/>
          <p:cNvSpPr txBox="1">
            <a:spLocks noChangeArrowheads="1"/>
          </p:cNvSpPr>
          <p:nvPr/>
        </p:nvSpPr>
        <p:spPr bwMode="auto">
          <a:xfrm>
            <a:off x="6737350" y="1155700"/>
            <a:ext cx="57467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V</a:t>
            </a:r>
            <a:endParaRPr lang="he-IL" sz="4000" b="1"/>
          </a:p>
        </p:txBody>
      </p:sp>
      <p:cxnSp>
        <p:nvCxnSpPr>
          <p:cNvPr id="45" name="Straight Connector 44"/>
          <p:cNvCxnSpPr>
            <a:stCxn id="50" idx="6"/>
            <a:endCxn id="58" idx="2"/>
          </p:cNvCxnSpPr>
          <p:nvPr/>
        </p:nvCxnSpPr>
        <p:spPr>
          <a:xfrm>
            <a:off x="2141538" y="2765425"/>
            <a:ext cx="4921250" cy="1397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54" idx="7"/>
          </p:cNvCxnSpPr>
          <p:nvPr/>
        </p:nvCxnSpPr>
        <p:spPr>
          <a:xfrm flipV="1">
            <a:off x="1874838" y="3875088"/>
            <a:ext cx="5002212" cy="6556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55" idx="5"/>
          </p:cNvCxnSpPr>
          <p:nvPr/>
        </p:nvCxnSpPr>
        <p:spPr>
          <a:xfrm flipV="1">
            <a:off x="1722438" y="4792663"/>
            <a:ext cx="5316537" cy="8556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11</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8"/>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60"/>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42"/>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9"/>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3"/>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9"/>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59"/>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56"/>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43"/>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54"/>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64"/>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66"/>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57"/>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63"/>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55"/>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33"/>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61"/>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4" grpId="0" animBg="1"/>
      <p:bldP spid="55" grpId="0" animBg="1"/>
      <p:bldP spid="56" grpId="0" animBg="1"/>
      <p:bldP spid="57" grpId="0" animBg="1"/>
      <p:bldP spid="5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60350"/>
            <a:ext cx="8229600" cy="1143000"/>
          </a:xfrm>
        </p:spPr>
        <p:txBody>
          <a:bodyPr/>
          <a:lstStyle/>
          <a:p>
            <a:pPr rtl="0"/>
            <a:r>
              <a:rPr lang="en-US" smtClean="0">
                <a:cs typeface="Times New Roman" pitchFamily="18" charset="0"/>
              </a:rPr>
              <a:t>Second iteration stage</a:t>
            </a:r>
            <a:endParaRPr lang="he-IL" smtClean="0"/>
          </a:p>
        </p:txBody>
      </p:sp>
      <p:sp>
        <p:nvSpPr>
          <p:cNvPr id="48" name="Oval 47"/>
          <p:cNvSpPr/>
          <p:nvPr/>
        </p:nvSpPr>
        <p:spPr>
          <a:xfrm>
            <a:off x="869950" y="1817688"/>
            <a:ext cx="1731963"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9" name="Oval 48"/>
          <p:cNvSpPr/>
          <p:nvPr/>
        </p:nvSpPr>
        <p:spPr>
          <a:xfrm>
            <a:off x="6192838" y="1817688"/>
            <a:ext cx="1733550"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0" name="Flowchart: Connector 49"/>
          <p:cNvSpPr/>
          <p:nvPr/>
        </p:nvSpPr>
        <p:spPr>
          <a:xfrm>
            <a:off x="1962150" y="2663825"/>
            <a:ext cx="179388" cy="201613"/>
          </a:xfrm>
          <a:prstGeom prst="flowChartConnecto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1" name="Flowchart: Connector 50"/>
          <p:cNvSpPr/>
          <p:nvPr/>
        </p:nvSpPr>
        <p:spPr>
          <a:xfrm>
            <a:off x="6997700" y="5445125"/>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solidFill>
                <a:schemeClr val="tx1">
                  <a:lumMod val="65000"/>
                  <a:lumOff val="35000"/>
                </a:schemeClr>
              </a:solidFill>
            </a:endParaRPr>
          </a:p>
        </p:txBody>
      </p:sp>
      <p:sp>
        <p:nvSpPr>
          <p:cNvPr id="52" name="Flowchart: Connector 51"/>
          <p:cNvSpPr/>
          <p:nvPr/>
        </p:nvSpPr>
        <p:spPr>
          <a:xfrm>
            <a:off x="1755775" y="3300413"/>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3" name="Flowchart: Connector 52"/>
          <p:cNvSpPr/>
          <p:nvPr/>
        </p:nvSpPr>
        <p:spPr>
          <a:xfrm>
            <a:off x="1771650" y="3835400"/>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4" name="Flowchart: Connector 53"/>
          <p:cNvSpPr/>
          <p:nvPr/>
        </p:nvSpPr>
        <p:spPr>
          <a:xfrm>
            <a:off x="1720850" y="4502150"/>
            <a:ext cx="180975" cy="200025"/>
          </a:xfrm>
          <a:prstGeom prst="flowChartConnecto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5" name="Flowchart: Connector 54"/>
          <p:cNvSpPr/>
          <p:nvPr/>
        </p:nvSpPr>
        <p:spPr>
          <a:xfrm>
            <a:off x="1568450" y="5476875"/>
            <a:ext cx="180975" cy="200025"/>
          </a:xfrm>
          <a:prstGeom prst="flowChartConnecto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6" name="Flowchart: Connector 55"/>
          <p:cNvSpPr/>
          <p:nvPr/>
        </p:nvSpPr>
        <p:spPr>
          <a:xfrm>
            <a:off x="6816725" y="3673475"/>
            <a:ext cx="180975" cy="200025"/>
          </a:xfrm>
          <a:prstGeom prst="flowChartConnector">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7" name="Flowchart: Connector 56"/>
          <p:cNvSpPr/>
          <p:nvPr/>
        </p:nvSpPr>
        <p:spPr>
          <a:xfrm>
            <a:off x="6969125" y="4602163"/>
            <a:ext cx="180975" cy="200025"/>
          </a:xfrm>
          <a:prstGeom prst="flowChartConnector">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59" name="Straight Connector 58"/>
          <p:cNvCxnSpPr>
            <a:stCxn id="50" idx="5"/>
            <a:endCxn id="56" idx="5"/>
          </p:cNvCxnSpPr>
          <p:nvPr/>
        </p:nvCxnSpPr>
        <p:spPr>
          <a:xfrm>
            <a:off x="2116138" y="2835275"/>
            <a:ext cx="4856162" cy="1009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2" idx="7"/>
          </p:cNvCxnSpPr>
          <p:nvPr/>
        </p:nvCxnSpPr>
        <p:spPr>
          <a:xfrm flipV="1">
            <a:off x="1909763" y="2976563"/>
            <a:ext cx="5226050" cy="352425"/>
          </a:xfrm>
          <a:prstGeom prst="line">
            <a:avLst/>
          </a:prstGeom>
          <a:ln/>
        </p:spPr>
        <p:style>
          <a:lnRef idx="1">
            <a:schemeClr val="dk1"/>
          </a:lnRef>
          <a:fillRef idx="0">
            <a:schemeClr val="dk1"/>
          </a:fillRef>
          <a:effectRef idx="0">
            <a:schemeClr val="dk1"/>
          </a:effectRef>
          <a:fontRef idx="minor">
            <a:schemeClr val="tx1"/>
          </a:fontRef>
        </p:style>
      </p:cxnSp>
      <p:cxnSp>
        <p:nvCxnSpPr>
          <p:cNvPr id="61" name="Straight Connector 60"/>
          <p:cNvCxnSpPr>
            <a:stCxn id="52" idx="5"/>
            <a:endCxn id="57" idx="5"/>
          </p:cNvCxnSpPr>
          <p:nvPr/>
        </p:nvCxnSpPr>
        <p:spPr>
          <a:xfrm>
            <a:off x="1909763" y="3470275"/>
            <a:ext cx="5213350" cy="1303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55" idx="5"/>
            <a:endCxn id="51" idx="2"/>
          </p:cNvCxnSpPr>
          <p:nvPr/>
        </p:nvCxnSpPr>
        <p:spPr>
          <a:xfrm flipV="1">
            <a:off x="1722438" y="5545138"/>
            <a:ext cx="5275262" cy="1031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54" idx="6"/>
            <a:endCxn id="51" idx="6"/>
          </p:cNvCxnSpPr>
          <p:nvPr/>
        </p:nvCxnSpPr>
        <p:spPr>
          <a:xfrm>
            <a:off x="1901825" y="4602163"/>
            <a:ext cx="5276850" cy="9429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0" idx="5"/>
            <a:endCxn id="57" idx="7"/>
          </p:cNvCxnSpPr>
          <p:nvPr/>
        </p:nvCxnSpPr>
        <p:spPr>
          <a:xfrm>
            <a:off x="2116138" y="2835275"/>
            <a:ext cx="5006975" cy="1797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51" idx="1"/>
          </p:cNvCxnSpPr>
          <p:nvPr/>
        </p:nvCxnSpPr>
        <p:spPr>
          <a:xfrm>
            <a:off x="2009775" y="2798763"/>
            <a:ext cx="5014913" cy="26749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57" idx="3"/>
          </p:cNvCxnSpPr>
          <p:nvPr/>
        </p:nvCxnSpPr>
        <p:spPr>
          <a:xfrm>
            <a:off x="1927225" y="3962400"/>
            <a:ext cx="5068888" cy="8112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52" idx="6"/>
            <a:endCxn id="56" idx="5"/>
          </p:cNvCxnSpPr>
          <p:nvPr/>
        </p:nvCxnSpPr>
        <p:spPr>
          <a:xfrm>
            <a:off x="1936750" y="3400425"/>
            <a:ext cx="5035550" cy="444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53" idx="7"/>
          </p:cNvCxnSpPr>
          <p:nvPr/>
        </p:nvCxnSpPr>
        <p:spPr>
          <a:xfrm flipV="1">
            <a:off x="1927225" y="3051175"/>
            <a:ext cx="5218113" cy="8143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56" idx="5"/>
            <a:endCxn id="53" idx="6"/>
          </p:cNvCxnSpPr>
          <p:nvPr/>
        </p:nvCxnSpPr>
        <p:spPr>
          <a:xfrm flipH="1">
            <a:off x="1952625" y="3844925"/>
            <a:ext cx="5019675" cy="904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36" name="TextBox 45"/>
          <p:cNvSpPr txBox="1">
            <a:spLocks noChangeArrowheads="1"/>
          </p:cNvSpPr>
          <p:nvPr/>
        </p:nvSpPr>
        <p:spPr bwMode="auto">
          <a:xfrm>
            <a:off x="1379538" y="1155700"/>
            <a:ext cx="573087"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U  </a:t>
            </a:r>
            <a:endParaRPr lang="he-IL" sz="4000" b="1"/>
          </a:p>
        </p:txBody>
      </p:sp>
      <p:sp>
        <p:nvSpPr>
          <p:cNvPr id="13337" name="TextBox 46"/>
          <p:cNvSpPr txBox="1">
            <a:spLocks noChangeArrowheads="1"/>
          </p:cNvSpPr>
          <p:nvPr/>
        </p:nvSpPr>
        <p:spPr bwMode="auto">
          <a:xfrm>
            <a:off x="6737350" y="1155700"/>
            <a:ext cx="57467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V</a:t>
            </a:r>
            <a:endParaRPr lang="he-IL" sz="4000" b="1"/>
          </a:p>
        </p:txBody>
      </p:sp>
      <p:cxnSp>
        <p:nvCxnSpPr>
          <p:cNvPr id="45" name="Straight Connector 44"/>
          <p:cNvCxnSpPr>
            <a:stCxn id="50" idx="6"/>
          </p:cNvCxnSpPr>
          <p:nvPr/>
        </p:nvCxnSpPr>
        <p:spPr>
          <a:xfrm>
            <a:off x="2141538" y="2765425"/>
            <a:ext cx="4976812" cy="1920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endCxn id="56" idx="3"/>
          </p:cNvCxnSpPr>
          <p:nvPr/>
        </p:nvCxnSpPr>
        <p:spPr>
          <a:xfrm flipV="1">
            <a:off x="1905000" y="3844925"/>
            <a:ext cx="4938713" cy="7318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1712913" y="4740275"/>
            <a:ext cx="5318125" cy="85566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7" name="Flowchart: Connector 66"/>
          <p:cNvSpPr/>
          <p:nvPr/>
        </p:nvSpPr>
        <p:spPr>
          <a:xfrm>
            <a:off x="7059613" y="2901950"/>
            <a:ext cx="180975" cy="200025"/>
          </a:xfrm>
          <a:prstGeom prst="flowChartConnector">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68" name="Straight Connector 67"/>
          <p:cNvCxnSpPr/>
          <p:nvPr/>
        </p:nvCxnSpPr>
        <p:spPr>
          <a:xfrm flipV="1">
            <a:off x="1912938" y="2984500"/>
            <a:ext cx="5183187" cy="3365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1862138" y="3051175"/>
            <a:ext cx="5219700" cy="8143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905000" y="3411538"/>
            <a:ext cx="4910138" cy="4524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1952625" y="3862388"/>
            <a:ext cx="4891088" cy="90487"/>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72" name="Straight Connector 71"/>
          <p:cNvCxnSpPr/>
          <p:nvPr/>
        </p:nvCxnSpPr>
        <p:spPr>
          <a:xfrm>
            <a:off x="1970088" y="3968750"/>
            <a:ext cx="5041900" cy="8366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1911350" y="3470275"/>
            <a:ext cx="5084763" cy="13033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51" idx="2"/>
          </p:cNvCxnSpPr>
          <p:nvPr/>
        </p:nvCxnSpPr>
        <p:spPr>
          <a:xfrm>
            <a:off x="1925638" y="4610100"/>
            <a:ext cx="5072062" cy="9350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12</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32" presetClass="emph" presetSubtype="0" fill="hold" nodeType="clickEffect">
                                  <p:stCondLst>
                                    <p:cond delay="0"/>
                                  </p:stCondLst>
                                  <p:childTnLst>
                                    <p:animRot by="120000">
                                      <p:cBhvr>
                                        <p:cTn id="20" dur="100" fill="hold">
                                          <p:stCondLst>
                                            <p:cond delay="0"/>
                                          </p:stCondLst>
                                        </p:cTn>
                                        <p:tgtEl>
                                          <p:spTgt spid="45"/>
                                        </p:tgtEl>
                                        <p:attrNameLst>
                                          <p:attrName>r</p:attrName>
                                        </p:attrNameLst>
                                      </p:cBhvr>
                                    </p:animRot>
                                    <p:animRot by="-240000">
                                      <p:cBhvr>
                                        <p:cTn id="21" dur="200" fill="hold">
                                          <p:stCondLst>
                                            <p:cond delay="200"/>
                                          </p:stCondLst>
                                        </p:cTn>
                                        <p:tgtEl>
                                          <p:spTgt spid="45"/>
                                        </p:tgtEl>
                                        <p:attrNameLst>
                                          <p:attrName>r</p:attrName>
                                        </p:attrNameLst>
                                      </p:cBhvr>
                                    </p:animRot>
                                    <p:animRot by="240000">
                                      <p:cBhvr>
                                        <p:cTn id="22" dur="200" fill="hold">
                                          <p:stCondLst>
                                            <p:cond delay="400"/>
                                          </p:stCondLst>
                                        </p:cTn>
                                        <p:tgtEl>
                                          <p:spTgt spid="45"/>
                                        </p:tgtEl>
                                        <p:attrNameLst>
                                          <p:attrName>r</p:attrName>
                                        </p:attrNameLst>
                                      </p:cBhvr>
                                    </p:animRot>
                                    <p:animRot by="-240000">
                                      <p:cBhvr>
                                        <p:cTn id="23" dur="200" fill="hold">
                                          <p:stCondLst>
                                            <p:cond delay="600"/>
                                          </p:stCondLst>
                                        </p:cTn>
                                        <p:tgtEl>
                                          <p:spTgt spid="45"/>
                                        </p:tgtEl>
                                        <p:attrNameLst>
                                          <p:attrName>r</p:attrName>
                                        </p:attrNameLst>
                                      </p:cBhvr>
                                    </p:animRot>
                                    <p:animRot by="120000">
                                      <p:cBhvr>
                                        <p:cTn id="24" dur="200" fill="hold">
                                          <p:stCondLst>
                                            <p:cond delay="800"/>
                                          </p:stCondLst>
                                        </p:cTn>
                                        <p:tgtEl>
                                          <p:spTgt spid="45"/>
                                        </p:tgtEl>
                                        <p:attrNameLst>
                                          <p:attrName>r</p:attrName>
                                        </p:attrNameLst>
                                      </p:cBhvr>
                                    </p:animRot>
                                  </p:childTnLst>
                                </p:cTn>
                              </p:par>
                              <p:par>
                                <p:cTn id="25" presetID="32" presetClass="emph" presetSubtype="0" fill="hold" nodeType="withEffect">
                                  <p:stCondLst>
                                    <p:cond delay="0"/>
                                  </p:stCondLst>
                                  <p:childTnLst>
                                    <p:animRot by="120000">
                                      <p:cBhvr>
                                        <p:cTn id="26" dur="100" fill="hold">
                                          <p:stCondLst>
                                            <p:cond delay="0"/>
                                          </p:stCondLst>
                                        </p:cTn>
                                        <p:tgtEl>
                                          <p:spTgt spid="65"/>
                                        </p:tgtEl>
                                        <p:attrNameLst>
                                          <p:attrName>r</p:attrName>
                                        </p:attrNameLst>
                                      </p:cBhvr>
                                    </p:animRot>
                                    <p:animRot by="-240000">
                                      <p:cBhvr>
                                        <p:cTn id="27" dur="200" fill="hold">
                                          <p:stCondLst>
                                            <p:cond delay="200"/>
                                          </p:stCondLst>
                                        </p:cTn>
                                        <p:tgtEl>
                                          <p:spTgt spid="65"/>
                                        </p:tgtEl>
                                        <p:attrNameLst>
                                          <p:attrName>r</p:attrName>
                                        </p:attrNameLst>
                                      </p:cBhvr>
                                    </p:animRot>
                                    <p:animRot by="240000">
                                      <p:cBhvr>
                                        <p:cTn id="28" dur="200" fill="hold">
                                          <p:stCondLst>
                                            <p:cond delay="400"/>
                                          </p:stCondLst>
                                        </p:cTn>
                                        <p:tgtEl>
                                          <p:spTgt spid="65"/>
                                        </p:tgtEl>
                                        <p:attrNameLst>
                                          <p:attrName>r</p:attrName>
                                        </p:attrNameLst>
                                      </p:cBhvr>
                                    </p:animRot>
                                    <p:animRot by="-240000">
                                      <p:cBhvr>
                                        <p:cTn id="29" dur="200" fill="hold">
                                          <p:stCondLst>
                                            <p:cond delay="600"/>
                                          </p:stCondLst>
                                        </p:cTn>
                                        <p:tgtEl>
                                          <p:spTgt spid="65"/>
                                        </p:tgtEl>
                                        <p:attrNameLst>
                                          <p:attrName>r</p:attrName>
                                        </p:attrNameLst>
                                      </p:cBhvr>
                                    </p:animRot>
                                    <p:animRot by="120000">
                                      <p:cBhvr>
                                        <p:cTn id="30" dur="200" fill="hold">
                                          <p:stCondLst>
                                            <p:cond delay="800"/>
                                          </p:stCondLst>
                                        </p:cTn>
                                        <p:tgtEl>
                                          <p:spTgt spid="65"/>
                                        </p:tgtEl>
                                        <p:attrNameLst>
                                          <p:attrName>r</p:attrName>
                                        </p:attrNameLst>
                                      </p:cBhvr>
                                    </p:animRot>
                                  </p:childTnLst>
                                </p:cTn>
                              </p:par>
                              <p:par>
                                <p:cTn id="31" presetID="32" presetClass="emph" presetSubtype="0" fill="hold" nodeType="withEffect">
                                  <p:stCondLst>
                                    <p:cond delay="0"/>
                                  </p:stCondLst>
                                  <p:childTnLst>
                                    <p:animRot by="120000">
                                      <p:cBhvr>
                                        <p:cTn id="32" dur="100" fill="hold">
                                          <p:stCondLst>
                                            <p:cond delay="0"/>
                                          </p:stCondLst>
                                        </p:cTn>
                                        <p:tgtEl>
                                          <p:spTgt spid="66"/>
                                        </p:tgtEl>
                                        <p:attrNameLst>
                                          <p:attrName>r</p:attrName>
                                        </p:attrNameLst>
                                      </p:cBhvr>
                                    </p:animRot>
                                    <p:animRot by="-240000">
                                      <p:cBhvr>
                                        <p:cTn id="33" dur="200" fill="hold">
                                          <p:stCondLst>
                                            <p:cond delay="200"/>
                                          </p:stCondLst>
                                        </p:cTn>
                                        <p:tgtEl>
                                          <p:spTgt spid="66"/>
                                        </p:tgtEl>
                                        <p:attrNameLst>
                                          <p:attrName>r</p:attrName>
                                        </p:attrNameLst>
                                      </p:cBhvr>
                                    </p:animRot>
                                    <p:animRot by="240000">
                                      <p:cBhvr>
                                        <p:cTn id="34" dur="200" fill="hold">
                                          <p:stCondLst>
                                            <p:cond delay="400"/>
                                          </p:stCondLst>
                                        </p:cTn>
                                        <p:tgtEl>
                                          <p:spTgt spid="66"/>
                                        </p:tgtEl>
                                        <p:attrNameLst>
                                          <p:attrName>r</p:attrName>
                                        </p:attrNameLst>
                                      </p:cBhvr>
                                    </p:animRot>
                                    <p:animRot by="-240000">
                                      <p:cBhvr>
                                        <p:cTn id="35" dur="200" fill="hold">
                                          <p:stCondLst>
                                            <p:cond delay="600"/>
                                          </p:stCondLst>
                                        </p:cTn>
                                        <p:tgtEl>
                                          <p:spTgt spid="66"/>
                                        </p:tgtEl>
                                        <p:attrNameLst>
                                          <p:attrName>r</p:attrName>
                                        </p:attrNameLst>
                                      </p:cBhvr>
                                    </p:animRot>
                                    <p:animRot by="120000">
                                      <p:cBhvr>
                                        <p:cTn id="36" dur="200" fill="hold">
                                          <p:stCondLst>
                                            <p:cond delay="800"/>
                                          </p:stCondLst>
                                        </p:cTn>
                                        <p:tgtEl>
                                          <p:spTgt spid="66"/>
                                        </p:tgtEl>
                                        <p:attrNameLst>
                                          <p:attrName>r</p:attrName>
                                        </p:attrNameLst>
                                      </p:cBhvr>
                                    </p:animRo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60350"/>
            <a:ext cx="8229600" cy="1143000"/>
          </a:xfrm>
        </p:spPr>
        <p:txBody>
          <a:bodyPr/>
          <a:lstStyle/>
          <a:p>
            <a:pPr rtl="0"/>
            <a:r>
              <a:rPr lang="en-US" smtClean="0">
                <a:cs typeface="Times New Roman" pitchFamily="18" charset="0"/>
              </a:rPr>
              <a:t>Second iteration stage</a:t>
            </a:r>
            <a:endParaRPr lang="he-IL" smtClean="0"/>
          </a:p>
        </p:txBody>
      </p:sp>
      <p:sp>
        <p:nvSpPr>
          <p:cNvPr id="48" name="Oval 47"/>
          <p:cNvSpPr/>
          <p:nvPr/>
        </p:nvSpPr>
        <p:spPr>
          <a:xfrm>
            <a:off x="869950" y="1817688"/>
            <a:ext cx="1731963"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9" name="Oval 48"/>
          <p:cNvSpPr/>
          <p:nvPr/>
        </p:nvSpPr>
        <p:spPr>
          <a:xfrm>
            <a:off x="6192838" y="1817688"/>
            <a:ext cx="1733550"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0" name="Flowchart: Connector 49"/>
          <p:cNvSpPr/>
          <p:nvPr/>
        </p:nvSpPr>
        <p:spPr>
          <a:xfrm>
            <a:off x="1962150" y="2663825"/>
            <a:ext cx="179388" cy="201613"/>
          </a:xfrm>
          <a:prstGeom prst="flowChartConnecto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1" name="Flowchart: Connector 50"/>
          <p:cNvSpPr/>
          <p:nvPr/>
        </p:nvSpPr>
        <p:spPr>
          <a:xfrm>
            <a:off x="6997700" y="5445125"/>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2" name="Flowchart: Connector 51"/>
          <p:cNvSpPr/>
          <p:nvPr/>
        </p:nvSpPr>
        <p:spPr>
          <a:xfrm>
            <a:off x="1755775" y="3300413"/>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3" name="Flowchart: Connector 52"/>
          <p:cNvSpPr/>
          <p:nvPr/>
        </p:nvSpPr>
        <p:spPr>
          <a:xfrm>
            <a:off x="1771650" y="3835400"/>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4" name="Flowchart: Connector 53"/>
          <p:cNvSpPr/>
          <p:nvPr/>
        </p:nvSpPr>
        <p:spPr>
          <a:xfrm>
            <a:off x="1720850" y="4502150"/>
            <a:ext cx="180975" cy="200025"/>
          </a:xfrm>
          <a:prstGeom prst="flowChartConnecto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5" name="Flowchart: Connector 54"/>
          <p:cNvSpPr/>
          <p:nvPr/>
        </p:nvSpPr>
        <p:spPr>
          <a:xfrm>
            <a:off x="1568450" y="5476875"/>
            <a:ext cx="180975" cy="200025"/>
          </a:xfrm>
          <a:prstGeom prst="flowChartConnecto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6" name="Flowchart: Connector 55"/>
          <p:cNvSpPr/>
          <p:nvPr/>
        </p:nvSpPr>
        <p:spPr>
          <a:xfrm>
            <a:off x="6816725" y="3673475"/>
            <a:ext cx="180975" cy="200025"/>
          </a:xfrm>
          <a:prstGeom prst="flowChartConnector">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7" name="Flowchart: Connector 56"/>
          <p:cNvSpPr/>
          <p:nvPr/>
        </p:nvSpPr>
        <p:spPr>
          <a:xfrm>
            <a:off x="6969125" y="4602163"/>
            <a:ext cx="180975" cy="200025"/>
          </a:xfrm>
          <a:prstGeom prst="flowChartConnector">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59" name="Straight Connector 58"/>
          <p:cNvCxnSpPr>
            <a:stCxn id="50" idx="5"/>
            <a:endCxn id="56" idx="5"/>
          </p:cNvCxnSpPr>
          <p:nvPr/>
        </p:nvCxnSpPr>
        <p:spPr>
          <a:xfrm>
            <a:off x="2116138" y="2835275"/>
            <a:ext cx="4856162" cy="1009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2" idx="7"/>
          </p:cNvCxnSpPr>
          <p:nvPr/>
        </p:nvCxnSpPr>
        <p:spPr>
          <a:xfrm flipV="1">
            <a:off x="1909763" y="2976563"/>
            <a:ext cx="5226050" cy="352425"/>
          </a:xfrm>
          <a:prstGeom prst="line">
            <a:avLst/>
          </a:prstGeom>
          <a:ln/>
        </p:spPr>
        <p:style>
          <a:lnRef idx="1">
            <a:schemeClr val="dk1"/>
          </a:lnRef>
          <a:fillRef idx="0">
            <a:schemeClr val="dk1"/>
          </a:fillRef>
          <a:effectRef idx="0">
            <a:schemeClr val="dk1"/>
          </a:effectRef>
          <a:fontRef idx="minor">
            <a:schemeClr val="tx1"/>
          </a:fontRef>
        </p:style>
      </p:cxnSp>
      <p:cxnSp>
        <p:nvCxnSpPr>
          <p:cNvPr id="61" name="Straight Connector 60"/>
          <p:cNvCxnSpPr>
            <a:stCxn id="52" idx="5"/>
            <a:endCxn id="57" idx="5"/>
          </p:cNvCxnSpPr>
          <p:nvPr/>
        </p:nvCxnSpPr>
        <p:spPr>
          <a:xfrm>
            <a:off x="1909763" y="3470275"/>
            <a:ext cx="5213350" cy="1303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55" idx="5"/>
            <a:endCxn id="51" idx="2"/>
          </p:cNvCxnSpPr>
          <p:nvPr/>
        </p:nvCxnSpPr>
        <p:spPr>
          <a:xfrm flipV="1">
            <a:off x="1722438" y="5545138"/>
            <a:ext cx="5275262" cy="1031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54" idx="6"/>
            <a:endCxn id="51" idx="6"/>
          </p:cNvCxnSpPr>
          <p:nvPr/>
        </p:nvCxnSpPr>
        <p:spPr>
          <a:xfrm>
            <a:off x="1901825" y="4602163"/>
            <a:ext cx="5276850" cy="942975"/>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0" idx="5"/>
            <a:endCxn id="57" idx="7"/>
          </p:cNvCxnSpPr>
          <p:nvPr/>
        </p:nvCxnSpPr>
        <p:spPr>
          <a:xfrm>
            <a:off x="2116138" y="2835275"/>
            <a:ext cx="5006975" cy="1797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51" idx="1"/>
          </p:cNvCxnSpPr>
          <p:nvPr/>
        </p:nvCxnSpPr>
        <p:spPr>
          <a:xfrm>
            <a:off x="2009775" y="2798763"/>
            <a:ext cx="5014913" cy="26749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57" idx="3"/>
          </p:cNvCxnSpPr>
          <p:nvPr/>
        </p:nvCxnSpPr>
        <p:spPr>
          <a:xfrm>
            <a:off x="1927225" y="3962400"/>
            <a:ext cx="5068888" cy="8112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52" idx="6"/>
            <a:endCxn id="56" idx="5"/>
          </p:cNvCxnSpPr>
          <p:nvPr/>
        </p:nvCxnSpPr>
        <p:spPr>
          <a:xfrm>
            <a:off x="1936750" y="3400425"/>
            <a:ext cx="5035550" cy="444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53" idx="7"/>
          </p:cNvCxnSpPr>
          <p:nvPr/>
        </p:nvCxnSpPr>
        <p:spPr>
          <a:xfrm flipV="1">
            <a:off x="1927225" y="3051175"/>
            <a:ext cx="5218113" cy="8143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56" idx="5"/>
            <a:endCxn id="53" idx="6"/>
          </p:cNvCxnSpPr>
          <p:nvPr/>
        </p:nvCxnSpPr>
        <p:spPr>
          <a:xfrm flipH="1">
            <a:off x="1952625" y="3844925"/>
            <a:ext cx="5019675" cy="904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60" name="TextBox 45"/>
          <p:cNvSpPr txBox="1">
            <a:spLocks noChangeArrowheads="1"/>
          </p:cNvSpPr>
          <p:nvPr/>
        </p:nvSpPr>
        <p:spPr bwMode="auto">
          <a:xfrm>
            <a:off x="1379538" y="1155700"/>
            <a:ext cx="573087"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U  </a:t>
            </a:r>
            <a:endParaRPr lang="he-IL" sz="4000" b="1"/>
          </a:p>
        </p:txBody>
      </p:sp>
      <p:sp>
        <p:nvSpPr>
          <p:cNvPr id="14361" name="TextBox 46"/>
          <p:cNvSpPr txBox="1">
            <a:spLocks noChangeArrowheads="1"/>
          </p:cNvSpPr>
          <p:nvPr/>
        </p:nvSpPr>
        <p:spPr bwMode="auto">
          <a:xfrm>
            <a:off x="6737350" y="1155700"/>
            <a:ext cx="57467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V</a:t>
            </a:r>
            <a:endParaRPr lang="he-IL" sz="4000" b="1"/>
          </a:p>
        </p:txBody>
      </p:sp>
      <p:cxnSp>
        <p:nvCxnSpPr>
          <p:cNvPr id="45" name="Straight Connector 44"/>
          <p:cNvCxnSpPr>
            <a:stCxn id="50" idx="6"/>
          </p:cNvCxnSpPr>
          <p:nvPr/>
        </p:nvCxnSpPr>
        <p:spPr>
          <a:xfrm>
            <a:off x="2141538" y="2765425"/>
            <a:ext cx="4976812" cy="1920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endCxn id="56" idx="4"/>
          </p:cNvCxnSpPr>
          <p:nvPr/>
        </p:nvCxnSpPr>
        <p:spPr>
          <a:xfrm flipV="1">
            <a:off x="1905000" y="3873500"/>
            <a:ext cx="5002213" cy="7191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1712913" y="4740275"/>
            <a:ext cx="5318125" cy="85566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7" name="Flowchart: Connector 66"/>
          <p:cNvSpPr/>
          <p:nvPr/>
        </p:nvSpPr>
        <p:spPr>
          <a:xfrm>
            <a:off x="7059613" y="2901950"/>
            <a:ext cx="180975" cy="200025"/>
          </a:xfrm>
          <a:prstGeom prst="flowChartConnector">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68" name="Straight Connector 67"/>
          <p:cNvCxnSpPr/>
          <p:nvPr/>
        </p:nvCxnSpPr>
        <p:spPr>
          <a:xfrm flipV="1">
            <a:off x="1912938" y="2984500"/>
            <a:ext cx="5183187" cy="3365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1862138" y="3051175"/>
            <a:ext cx="5219700" cy="8143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905000" y="3411538"/>
            <a:ext cx="4910138" cy="4524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1952625" y="3862388"/>
            <a:ext cx="4891088" cy="90487"/>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72" name="Straight Connector 71"/>
          <p:cNvCxnSpPr/>
          <p:nvPr/>
        </p:nvCxnSpPr>
        <p:spPr>
          <a:xfrm>
            <a:off x="1970088" y="3968750"/>
            <a:ext cx="5041900" cy="8366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1911350" y="3470275"/>
            <a:ext cx="5084763" cy="13033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905000" y="4632325"/>
            <a:ext cx="5072063" cy="9334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52" idx="6"/>
            <a:endCxn id="56" idx="3"/>
          </p:cNvCxnSpPr>
          <p:nvPr/>
        </p:nvCxnSpPr>
        <p:spPr>
          <a:xfrm>
            <a:off x="1936750" y="3400425"/>
            <a:ext cx="4906963" cy="444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882775" y="3867150"/>
            <a:ext cx="4941888" cy="7572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952625" y="3400425"/>
            <a:ext cx="4908550" cy="4445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911350" y="4635500"/>
            <a:ext cx="5257800" cy="9493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13</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65"/>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44"/>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cs typeface="Times New Roman" pitchFamily="18" charset="0"/>
              </a:rPr>
              <a:t>H &amp; K Runtime</a:t>
            </a:r>
            <a:endParaRPr lang="he-IL" smtClean="0"/>
          </a:p>
        </p:txBody>
      </p:sp>
      <p:sp>
        <p:nvSpPr>
          <p:cNvPr id="15363" name="Content Placeholder 2"/>
          <p:cNvSpPr>
            <a:spLocks noGrp="1"/>
          </p:cNvSpPr>
          <p:nvPr>
            <p:ph idx="1"/>
          </p:nvPr>
        </p:nvSpPr>
        <p:spPr/>
        <p:txBody>
          <a:bodyPr/>
          <a:lstStyle/>
          <a:p>
            <a:pPr algn="l" rtl="0"/>
            <a:r>
              <a:rPr lang="en-US" smtClean="0">
                <a:cs typeface="Arial" pitchFamily="34" charset="0"/>
              </a:rPr>
              <a:t>Lemma 1: </a:t>
            </a:r>
          </a:p>
          <a:p>
            <a:pPr lvl="1" algn="l" rtl="0"/>
            <a:r>
              <a:rPr lang="en-US" smtClean="0">
                <a:cs typeface="Arial" pitchFamily="34" charset="0"/>
              </a:rPr>
              <a:t>The length of the shortest augmenting path increases in each phase.</a:t>
            </a:r>
          </a:p>
          <a:p>
            <a:pPr marL="914400" lvl="2" indent="0" algn="l" rtl="0">
              <a:buFont typeface="Arial" pitchFamily="34" charset="0"/>
              <a:buNone/>
            </a:pPr>
            <a:endParaRPr lang="he-IL" smtClean="0"/>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14</a:t>
            </a:fld>
            <a:endParaRPr lang="he-IL"/>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cs typeface="Times New Roman" pitchFamily="18" charset="0"/>
              </a:rPr>
              <a:t>H &amp; K Runtime</a:t>
            </a:r>
            <a:endParaRPr lang="he-IL" smtClean="0"/>
          </a:p>
        </p:txBody>
      </p:sp>
      <p:sp>
        <p:nvSpPr>
          <p:cNvPr id="16387" name="Content Placeholder 2"/>
          <p:cNvSpPr>
            <a:spLocks noGrp="1"/>
          </p:cNvSpPr>
          <p:nvPr>
            <p:ph idx="1"/>
          </p:nvPr>
        </p:nvSpPr>
        <p:spPr/>
        <p:txBody>
          <a:bodyPr/>
          <a:lstStyle/>
          <a:p>
            <a:pPr algn="l" rtl="0"/>
            <a:r>
              <a:rPr lang="en-US" smtClean="0">
                <a:cs typeface="Arial" pitchFamily="34" charset="0"/>
              </a:rPr>
              <a:t>Lemma 2: </a:t>
            </a:r>
          </a:p>
          <a:p>
            <a:pPr lvl="1" algn="l" rtl="0"/>
            <a:r>
              <a:rPr lang="en-US" smtClean="0">
                <a:cs typeface="Arial" pitchFamily="34" charset="0"/>
              </a:rPr>
              <a:t>Let M* be a maximum matching.</a:t>
            </a:r>
          </a:p>
          <a:p>
            <a:pPr lvl="1" algn="l" rtl="0"/>
            <a:r>
              <a:rPr lang="en-US" smtClean="0">
                <a:cs typeface="Arial" pitchFamily="34" charset="0"/>
              </a:rPr>
              <a:t>Let M be a matching.</a:t>
            </a:r>
          </a:p>
          <a:p>
            <a:pPr lvl="1" algn="l" rtl="0"/>
            <a:r>
              <a:rPr lang="en-US" smtClean="0">
                <a:cs typeface="Arial" pitchFamily="34" charset="0"/>
              </a:rPr>
              <a:t>If M* have K edges more than M, there are K vertex disjoint augmenting paths for M.</a:t>
            </a:r>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15</a:t>
            </a:fld>
            <a:endParaRPr lang="he-IL"/>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cs typeface="Times New Roman" pitchFamily="18" charset="0"/>
              </a:rPr>
              <a:t>Lemma 2 – cont.</a:t>
            </a:r>
            <a:endParaRPr lang="he-IL" smtClean="0"/>
          </a:p>
        </p:txBody>
      </p:sp>
      <p:sp>
        <p:nvSpPr>
          <p:cNvPr id="3" name="Content Placeholder 2"/>
          <p:cNvSpPr>
            <a:spLocks noGrp="1"/>
          </p:cNvSpPr>
          <p:nvPr>
            <p:ph idx="1"/>
          </p:nvPr>
        </p:nvSpPr>
        <p:spPr/>
        <p:txBody>
          <a:bodyPr rtlCol="1">
            <a:normAutofit/>
          </a:bodyPr>
          <a:lstStyle/>
          <a:p>
            <a:pPr lvl="1" algn="l" rtl="0" fontAlgn="auto">
              <a:spcAft>
                <a:spcPts val="0"/>
              </a:spcAft>
              <a:defRPr/>
            </a:pPr>
            <a:r>
              <a:rPr lang="en-US" dirty="0"/>
              <a:t>In the union of M* and M we can have:</a:t>
            </a:r>
          </a:p>
          <a:p>
            <a:pPr marL="400050" lvl="1" indent="0" algn="l" rtl="0" fontAlgn="auto">
              <a:spcAft>
                <a:spcPts val="0"/>
              </a:spcAft>
              <a:buFont typeface="Arial" pitchFamily="34" charset="0"/>
              <a:buNone/>
              <a:defRPr/>
            </a:pPr>
            <a:r>
              <a:rPr lang="en-US" dirty="0"/>
              <a:t>	1. even length circles.</a:t>
            </a:r>
          </a:p>
          <a:p>
            <a:pPr marL="400050" lvl="1" indent="0" algn="l" rtl="0" fontAlgn="auto">
              <a:spcAft>
                <a:spcPts val="0"/>
              </a:spcAft>
              <a:buFont typeface="Arial" pitchFamily="34" charset="0"/>
              <a:buNone/>
              <a:defRPr/>
            </a:pPr>
            <a:r>
              <a:rPr lang="en-US" dirty="0"/>
              <a:t>	2. even length paths.</a:t>
            </a:r>
          </a:p>
          <a:p>
            <a:pPr marL="400050" lvl="1" indent="0" algn="l" rtl="0" fontAlgn="auto">
              <a:spcAft>
                <a:spcPts val="0"/>
              </a:spcAft>
              <a:buFont typeface="Arial" pitchFamily="34" charset="0"/>
              <a:buNone/>
              <a:defRPr/>
            </a:pPr>
            <a:r>
              <a:rPr lang="en-US" dirty="0"/>
              <a:t>	3. odd length paths.</a:t>
            </a:r>
          </a:p>
          <a:p>
            <a:pPr algn="l" rtl="0" fontAlgn="auto">
              <a:spcAft>
                <a:spcPts val="0"/>
              </a:spcAft>
              <a:defRPr/>
            </a:pPr>
            <a:endParaRPr lang="he-IL" dirty="0"/>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16</a:t>
            </a:fld>
            <a:endParaRPr lang="he-IL"/>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cs typeface="Times New Roman" pitchFamily="18" charset="0"/>
              </a:rPr>
              <a:t>Even length circle and path.</a:t>
            </a:r>
            <a:endParaRPr lang="he-IL" smtClean="0"/>
          </a:p>
        </p:txBody>
      </p:sp>
      <p:sp>
        <p:nvSpPr>
          <p:cNvPr id="18435" name="Content Placeholder 2"/>
          <p:cNvSpPr>
            <a:spLocks noGrp="1"/>
          </p:cNvSpPr>
          <p:nvPr>
            <p:ph idx="1"/>
          </p:nvPr>
        </p:nvSpPr>
        <p:spPr/>
        <p:txBody>
          <a:bodyPr/>
          <a:lstStyle/>
          <a:p>
            <a:pPr marL="0" indent="0" algn="l" rtl="0">
              <a:buFont typeface="Arial" pitchFamily="34" charset="0"/>
              <a:buNone/>
            </a:pPr>
            <a:endParaRPr lang="he-IL" smtClean="0"/>
          </a:p>
        </p:txBody>
      </p:sp>
      <p:sp>
        <p:nvSpPr>
          <p:cNvPr id="5" name="Oval 4"/>
          <p:cNvSpPr/>
          <p:nvPr/>
        </p:nvSpPr>
        <p:spPr>
          <a:xfrm>
            <a:off x="869950" y="1817688"/>
            <a:ext cx="1731963"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6" name="Oval 5"/>
          <p:cNvSpPr/>
          <p:nvPr/>
        </p:nvSpPr>
        <p:spPr>
          <a:xfrm>
            <a:off x="6192838" y="1817688"/>
            <a:ext cx="1733550"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Flowchart: Connector 6"/>
          <p:cNvSpPr/>
          <p:nvPr/>
        </p:nvSpPr>
        <p:spPr>
          <a:xfrm>
            <a:off x="1962150" y="2663825"/>
            <a:ext cx="179388" cy="201613"/>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Flowchart: Connector 7"/>
          <p:cNvSpPr/>
          <p:nvPr/>
        </p:nvSpPr>
        <p:spPr>
          <a:xfrm>
            <a:off x="6997700" y="5445125"/>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9" name="Flowchart: Connector 8"/>
          <p:cNvSpPr/>
          <p:nvPr/>
        </p:nvSpPr>
        <p:spPr>
          <a:xfrm>
            <a:off x="1952625" y="3133725"/>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Flowchart: Connector 9"/>
          <p:cNvSpPr/>
          <p:nvPr/>
        </p:nvSpPr>
        <p:spPr>
          <a:xfrm>
            <a:off x="1862138" y="3667125"/>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1" name="Flowchart: Connector 10"/>
          <p:cNvSpPr/>
          <p:nvPr/>
        </p:nvSpPr>
        <p:spPr>
          <a:xfrm>
            <a:off x="1714500" y="4811713"/>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2" name="Flowchart: Connector 11"/>
          <p:cNvSpPr/>
          <p:nvPr/>
        </p:nvSpPr>
        <p:spPr>
          <a:xfrm>
            <a:off x="1568450" y="5476875"/>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3" name="Flowchart: Connector 12"/>
          <p:cNvSpPr/>
          <p:nvPr/>
        </p:nvSpPr>
        <p:spPr>
          <a:xfrm>
            <a:off x="6816725" y="3673475"/>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Flowchart: Connector 13"/>
          <p:cNvSpPr/>
          <p:nvPr/>
        </p:nvSpPr>
        <p:spPr>
          <a:xfrm>
            <a:off x="6969125" y="4602163"/>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5" name="Flowchart: Connector 14"/>
          <p:cNvSpPr/>
          <p:nvPr/>
        </p:nvSpPr>
        <p:spPr>
          <a:xfrm>
            <a:off x="7062788" y="2684463"/>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17" name="Straight Connector 16"/>
          <p:cNvCxnSpPr>
            <a:endCxn id="8" idx="3"/>
          </p:cNvCxnSpPr>
          <p:nvPr/>
        </p:nvCxnSpPr>
        <p:spPr>
          <a:xfrm>
            <a:off x="1962150" y="4857750"/>
            <a:ext cx="5062538" cy="7588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5" idx="2"/>
          </p:cNvCxnSpPr>
          <p:nvPr/>
        </p:nvCxnSpPr>
        <p:spPr>
          <a:xfrm>
            <a:off x="2081213" y="2735263"/>
            <a:ext cx="4981575" cy="492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13" idx="2"/>
          </p:cNvCxnSpPr>
          <p:nvPr/>
        </p:nvCxnSpPr>
        <p:spPr>
          <a:xfrm>
            <a:off x="2081213" y="3233738"/>
            <a:ext cx="4735512" cy="5397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4" idx="3"/>
            <a:endCxn id="12" idx="6"/>
          </p:cNvCxnSpPr>
          <p:nvPr/>
        </p:nvCxnSpPr>
        <p:spPr>
          <a:xfrm flipH="1">
            <a:off x="1749425" y="4773613"/>
            <a:ext cx="5246688" cy="8032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451" name="TextBox 29"/>
          <p:cNvSpPr txBox="1">
            <a:spLocks noChangeArrowheads="1"/>
          </p:cNvSpPr>
          <p:nvPr/>
        </p:nvSpPr>
        <p:spPr bwMode="auto">
          <a:xfrm>
            <a:off x="1379538" y="1155700"/>
            <a:ext cx="573087"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U  </a:t>
            </a:r>
            <a:endParaRPr lang="he-IL" sz="4000" b="1"/>
          </a:p>
        </p:txBody>
      </p:sp>
      <p:sp>
        <p:nvSpPr>
          <p:cNvPr id="18452" name="TextBox 30"/>
          <p:cNvSpPr txBox="1">
            <a:spLocks noChangeArrowheads="1"/>
          </p:cNvSpPr>
          <p:nvPr/>
        </p:nvSpPr>
        <p:spPr bwMode="auto">
          <a:xfrm>
            <a:off x="6737350" y="1155700"/>
            <a:ext cx="57467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V</a:t>
            </a:r>
            <a:endParaRPr lang="he-IL" sz="4000" b="1"/>
          </a:p>
        </p:txBody>
      </p:sp>
      <p:cxnSp>
        <p:nvCxnSpPr>
          <p:cNvPr id="36" name="Straight Connector 35"/>
          <p:cNvCxnSpPr>
            <a:endCxn id="13" idx="3"/>
          </p:cNvCxnSpPr>
          <p:nvPr/>
        </p:nvCxnSpPr>
        <p:spPr>
          <a:xfrm>
            <a:off x="2065338" y="3821113"/>
            <a:ext cx="4778375" cy="23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14" idx="2"/>
          </p:cNvCxnSpPr>
          <p:nvPr/>
        </p:nvCxnSpPr>
        <p:spPr>
          <a:xfrm flipV="1">
            <a:off x="1936750" y="4702175"/>
            <a:ext cx="5032375" cy="155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789113" y="5549900"/>
            <a:ext cx="5180012" cy="53975"/>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17</a:t>
            </a:fld>
            <a:endParaRPr lang="he-IL"/>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cs typeface="Times New Roman" pitchFamily="18" charset="0"/>
              </a:rPr>
              <a:t>An odd length path</a:t>
            </a:r>
            <a:endParaRPr lang="he-IL" smtClean="0"/>
          </a:p>
        </p:txBody>
      </p:sp>
      <p:sp>
        <p:nvSpPr>
          <p:cNvPr id="19459" name="Content Placeholder 2"/>
          <p:cNvSpPr>
            <a:spLocks noGrp="1"/>
          </p:cNvSpPr>
          <p:nvPr>
            <p:ph idx="1"/>
          </p:nvPr>
        </p:nvSpPr>
        <p:spPr/>
        <p:txBody>
          <a:bodyPr/>
          <a:lstStyle/>
          <a:p>
            <a:pPr marL="0" indent="0" algn="l" rtl="0">
              <a:buFont typeface="Arial" pitchFamily="34" charset="0"/>
              <a:buNone/>
            </a:pPr>
            <a:endParaRPr lang="he-IL" smtClean="0"/>
          </a:p>
        </p:txBody>
      </p:sp>
      <p:sp>
        <p:nvSpPr>
          <p:cNvPr id="5" name="Oval 4"/>
          <p:cNvSpPr/>
          <p:nvPr/>
        </p:nvSpPr>
        <p:spPr>
          <a:xfrm>
            <a:off x="869950" y="1817688"/>
            <a:ext cx="1731963"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6" name="Oval 5"/>
          <p:cNvSpPr/>
          <p:nvPr/>
        </p:nvSpPr>
        <p:spPr>
          <a:xfrm>
            <a:off x="6192838" y="1817688"/>
            <a:ext cx="1733550"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Flowchart: Connector 6"/>
          <p:cNvSpPr/>
          <p:nvPr/>
        </p:nvSpPr>
        <p:spPr>
          <a:xfrm>
            <a:off x="1962150" y="2663825"/>
            <a:ext cx="179388" cy="201613"/>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Flowchart: Connector 7"/>
          <p:cNvSpPr/>
          <p:nvPr/>
        </p:nvSpPr>
        <p:spPr>
          <a:xfrm>
            <a:off x="6997700" y="5445125"/>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9" name="Flowchart: Connector 8"/>
          <p:cNvSpPr/>
          <p:nvPr/>
        </p:nvSpPr>
        <p:spPr>
          <a:xfrm>
            <a:off x="1755775" y="3300413"/>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Flowchart: Connector 9"/>
          <p:cNvSpPr/>
          <p:nvPr/>
        </p:nvSpPr>
        <p:spPr>
          <a:xfrm>
            <a:off x="1771650" y="3835400"/>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1" name="Flowchart: Connector 10"/>
          <p:cNvSpPr/>
          <p:nvPr/>
        </p:nvSpPr>
        <p:spPr>
          <a:xfrm>
            <a:off x="1720850" y="4502150"/>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2" name="Flowchart: Connector 11"/>
          <p:cNvSpPr/>
          <p:nvPr/>
        </p:nvSpPr>
        <p:spPr>
          <a:xfrm>
            <a:off x="1568450" y="5476875"/>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3" name="Flowchart: Connector 12"/>
          <p:cNvSpPr/>
          <p:nvPr/>
        </p:nvSpPr>
        <p:spPr>
          <a:xfrm>
            <a:off x="6816725" y="3673475"/>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Flowchart: Connector 13"/>
          <p:cNvSpPr/>
          <p:nvPr/>
        </p:nvSpPr>
        <p:spPr>
          <a:xfrm>
            <a:off x="6969125" y="4602163"/>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5" name="Flowchart: Connector 14"/>
          <p:cNvSpPr/>
          <p:nvPr/>
        </p:nvSpPr>
        <p:spPr>
          <a:xfrm>
            <a:off x="7062788" y="2684463"/>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23" name="Straight Connector 22"/>
          <p:cNvCxnSpPr>
            <a:stCxn id="11" idx="7"/>
          </p:cNvCxnSpPr>
          <p:nvPr/>
        </p:nvCxnSpPr>
        <p:spPr>
          <a:xfrm flipV="1">
            <a:off x="1874838" y="3773488"/>
            <a:ext cx="4941887" cy="7572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4" idx="4"/>
            <a:endCxn id="12" idx="5"/>
          </p:cNvCxnSpPr>
          <p:nvPr/>
        </p:nvCxnSpPr>
        <p:spPr>
          <a:xfrm flipH="1">
            <a:off x="1722438" y="4802188"/>
            <a:ext cx="5337175" cy="8461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473" name="TextBox 29"/>
          <p:cNvSpPr txBox="1">
            <a:spLocks noChangeArrowheads="1"/>
          </p:cNvSpPr>
          <p:nvPr/>
        </p:nvSpPr>
        <p:spPr bwMode="auto">
          <a:xfrm>
            <a:off x="1379538" y="1155700"/>
            <a:ext cx="573087"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U  </a:t>
            </a:r>
            <a:endParaRPr lang="he-IL" sz="4000" b="1"/>
          </a:p>
        </p:txBody>
      </p:sp>
      <p:sp>
        <p:nvSpPr>
          <p:cNvPr id="19474" name="TextBox 30"/>
          <p:cNvSpPr txBox="1">
            <a:spLocks noChangeArrowheads="1"/>
          </p:cNvSpPr>
          <p:nvPr/>
        </p:nvSpPr>
        <p:spPr bwMode="auto">
          <a:xfrm>
            <a:off x="6737350" y="1155700"/>
            <a:ext cx="57467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V</a:t>
            </a:r>
            <a:endParaRPr lang="he-IL" sz="4000" b="1"/>
          </a:p>
        </p:txBody>
      </p:sp>
      <p:cxnSp>
        <p:nvCxnSpPr>
          <p:cNvPr id="36" name="Straight Connector 35"/>
          <p:cNvCxnSpPr>
            <a:stCxn id="7" idx="6"/>
            <a:endCxn id="13" idx="1"/>
          </p:cNvCxnSpPr>
          <p:nvPr/>
        </p:nvCxnSpPr>
        <p:spPr>
          <a:xfrm>
            <a:off x="2141538" y="2765425"/>
            <a:ext cx="4702175" cy="93662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8" idx="2"/>
          </p:cNvCxnSpPr>
          <p:nvPr/>
        </p:nvCxnSpPr>
        <p:spPr>
          <a:xfrm>
            <a:off x="1936750" y="4602163"/>
            <a:ext cx="5060950" cy="9429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5" idx="2"/>
          </p:cNvCxnSpPr>
          <p:nvPr/>
        </p:nvCxnSpPr>
        <p:spPr>
          <a:xfrm flipV="1">
            <a:off x="1919288" y="2784475"/>
            <a:ext cx="5143500" cy="6080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18</a:t>
            </a:fld>
            <a:endParaRPr lang="he-IL"/>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cs typeface="Times New Roman" pitchFamily="18" charset="0"/>
              </a:rPr>
              <a:t>An odd length path</a:t>
            </a:r>
            <a:endParaRPr lang="he-IL" smtClean="0"/>
          </a:p>
        </p:txBody>
      </p:sp>
      <p:sp>
        <p:nvSpPr>
          <p:cNvPr id="20483" name="Content Placeholder 2"/>
          <p:cNvSpPr>
            <a:spLocks noGrp="1"/>
          </p:cNvSpPr>
          <p:nvPr>
            <p:ph idx="1"/>
          </p:nvPr>
        </p:nvSpPr>
        <p:spPr/>
        <p:txBody>
          <a:bodyPr/>
          <a:lstStyle/>
          <a:p>
            <a:pPr marL="0" indent="0" algn="l" rtl="0">
              <a:buFont typeface="Arial" pitchFamily="34" charset="0"/>
              <a:buNone/>
            </a:pPr>
            <a:endParaRPr lang="he-IL" smtClean="0"/>
          </a:p>
        </p:txBody>
      </p:sp>
      <p:sp>
        <p:nvSpPr>
          <p:cNvPr id="5" name="Oval 4"/>
          <p:cNvSpPr/>
          <p:nvPr/>
        </p:nvSpPr>
        <p:spPr>
          <a:xfrm>
            <a:off x="869950" y="1817688"/>
            <a:ext cx="1731963"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6" name="Oval 5"/>
          <p:cNvSpPr/>
          <p:nvPr/>
        </p:nvSpPr>
        <p:spPr>
          <a:xfrm>
            <a:off x="6192838" y="1817688"/>
            <a:ext cx="1733550" cy="4289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Flowchart: Connector 6"/>
          <p:cNvSpPr/>
          <p:nvPr/>
        </p:nvSpPr>
        <p:spPr>
          <a:xfrm>
            <a:off x="1962150" y="2663825"/>
            <a:ext cx="179388" cy="201613"/>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Flowchart: Connector 7"/>
          <p:cNvSpPr/>
          <p:nvPr/>
        </p:nvSpPr>
        <p:spPr>
          <a:xfrm>
            <a:off x="6997700" y="5445125"/>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9" name="Flowchart: Connector 8"/>
          <p:cNvSpPr/>
          <p:nvPr/>
        </p:nvSpPr>
        <p:spPr>
          <a:xfrm>
            <a:off x="1755775" y="3300413"/>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Flowchart: Connector 9"/>
          <p:cNvSpPr/>
          <p:nvPr/>
        </p:nvSpPr>
        <p:spPr>
          <a:xfrm>
            <a:off x="1771650" y="3835400"/>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1" name="Flowchart: Connector 10"/>
          <p:cNvSpPr/>
          <p:nvPr/>
        </p:nvSpPr>
        <p:spPr>
          <a:xfrm>
            <a:off x="1720850" y="4502150"/>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2" name="Flowchart: Connector 11"/>
          <p:cNvSpPr/>
          <p:nvPr/>
        </p:nvSpPr>
        <p:spPr>
          <a:xfrm>
            <a:off x="1568450" y="5476875"/>
            <a:ext cx="180975" cy="200025"/>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3" name="Flowchart: Connector 12"/>
          <p:cNvSpPr/>
          <p:nvPr/>
        </p:nvSpPr>
        <p:spPr>
          <a:xfrm>
            <a:off x="6816725" y="3673475"/>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Flowchart: Connector 13"/>
          <p:cNvSpPr/>
          <p:nvPr/>
        </p:nvSpPr>
        <p:spPr>
          <a:xfrm>
            <a:off x="6969125" y="4602163"/>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5" name="Flowchart: Connector 14"/>
          <p:cNvSpPr/>
          <p:nvPr/>
        </p:nvSpPr>
        <p:spPr>
          <a:xfrm>
            <a:off x="7062788" y="2684463"/>
            <a:ext cx="180975" cy="200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23" name="Straight Connector 22"/>
          <p:cNvCxnSpPr>
            <a:stCxn id="11" idx="7"/>
          </p:cNvCxnSpPr>
          <p:nvPr/>
        </p:nvCxnSpPr>
        <p:spPr>
          <a:xfrm flipV="1">
            <a:off x="1874838" y="3773488"/>
            <a:ext cx="4941887" cy="757237"/>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4" idx="4"/>
            <a:endCxn id="12" idx="5"/>
          </p:cNvCxnSpPr>
          <p:nvPr/>
        </p:nvCxnSpPr>
        <p:spPr>
          <a:xfrm flipH="1">
            <a:off x="1722438" y="4802188"/>
            <a:ext cx="5337175" cy="8461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497" name="TextBox 29"/>
          <p:cNvSpPr txBox="1">
            <a:spLocks noChangeArrowheads="1"/>
          </p:cNvSpPr>
          <p:nvPr/>
        </p:nvSpPr>
        <p:spPr bwMode="auto">
          <a:xfrm>
            <a:off x="1379538" y="1155700"/>
            <a:ext cx="573087"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U  </a:t>
            </a:r>
            <a:endParaRPr lang="he-IL" sz="4000" b="1"/>
          </a:p>
        </p:txBody>
      </p:sp>
      <p:sp>
        <p:nvSpPr>
          <p:cNvPr id="20498" name="TextBox 30"/>
          <p:cNvSpPr txBox="1">
            <a:spLocks noChangeArrowheads="1"/>
          </p:cNvSpPr>
          <p:nvPr/>
        </p:nvSpPr>
        <p:spPr bwMode="auto">
          <a:xfrm>
            <a:off x="6737350" y="1155700"/>
            <a:ext cx="57467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V</a:t>
            </a:r>
            <a:endParaRPr lang="he-IL" sz="4000" b="1"/>
          </a:p>
        </p:txBody>
      </p:sp>
      <p:cxnSp>
        <p:nvCxnSpPr>
          <p:cNvPr id="36" name="Straight Connector 35"/>
          <p:cNvCxnSpPr>
            <a:stCxn id="7" idx="6"/>
            <a:endCxn id="13" idx="1"/>
          </p:cNvCxnSpPr>
          <p:nvPr/>
        </p:nvCxnSpPr>
        <p:spPr>
          <a:xfrm>
            <a:off x="2141538" y="2765425"/>
            <a:ext cx="4702175" cy="9366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8" idx="2"/>
          </p:cNvCxnSpPr>
          <p:nvPr/>
        </p:nvCxnSpPr>
        <p:spPr>
          <a:xfrm>
            <a:off x="1936750" y="4602163"/>
            <a:ext cx="5060950" cy="9429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919288" y="2784475"/>
            <a:ext cx="5078412" cy="6080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14" idx="1"/>
          </p:cNvCxnSpPr>
          <p:nvPr/>
        </p:nvCxnSpPr>
        <p:spPr>
          <a:xfrm>
            <a:off x="1946275" y="3913188"/>
            <a:ext cx="5049838" cy="719137"/>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19</a:t>
            </a:fld>
            <a:endParaRPr lang="he-I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endParaRPr lang="he-IL" smtClean="0"/>
          </a:p>
        </p:txBody>
      </p:sp>
      <p:sp>
        <p:nvSpPr>
          <p:cNvPr id="3075" name="Content Placeholder 2"/>
          <p:cNvSpPr>
            <a:spLocks noGrp="1"/>
          </p:cNvSpPr>
          <p:nvPr>
            <p:ph idx="1"/>
          </p:nvPr>
        </p:nvSpPr>
        <p:spPr/>
        <p:txBody>
          <a:bodyPr/>
          <a:lstStyle/>
          <a:p>
            <a:pPr algn="l" rtl="0"/>
            <a:r>
              <a:rPr lang="en-US" b="1" smtClean="0">
                <a:cs typeface="Arial" pitchFamily="34" charset="0"/>
              </a:rPr>
              <a:t>Motivation.</a:t>
            </a:r>
          </a:p>
          <a:p>
            <a:pPr algn="l" rtl="0"/>
            <a:r>
              <a:rPr lang="en-US" smtClean="0">
                <a:cs typeface="Arial" pitchFamily="34" charset="0"/>
              </a:rPr>
              <a:t>H &amp; K algorithm for finding a Maximum Matching.</a:t>
            </a:r>
          </a:p>
          <a:p>
            <a:pPr marL="342900" lvl="1" indent="-342900" algn="l" rtl="0">
              <a:buFont typeface="Arial" pitchFamily="34" charset="0"/>
              <a:buChar char="•"/>
            </a:pPr>
            <a:r>
              <a:rPr lang="en-US" sz="3200" smtClean="0">
                <a:cs typeface="Arial" pitchFamily="34" charset="0"/>
              </a:rPr>
              <a:t>Basic principles.</a:t>
            </a:r>
          </a:p>
          <a:p>
            <a:pPr algn="l" rtl="0"/>
            <a:r>
              <a:rPr lang="en-US" smtClean="0">
                <a:cs typeface="Arial" pitchFamily="34" charset="0"/>
              </a:rPr>
              <a:t>Computing an optimal forwarding protocol.</a:t>
            </a:r>
          </a:p>
          <a:p>
            <a:pPr algn="l" rtl="0"/>
            <a:r>
              <a:rPr lang="en-US" smtClean="0">
                <a:cs typeface="Arial" pitchFamily="34" charset="0"/>
              </a:rPr>
              <a:t>Optimizing the location of the base station.</a:t>
            </a:r>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2</a:t>
            </a:fld>
            <a:endParaRPr lang="he-I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cs typeface="Times New Roman" pitchFamily="18" charset="0"/>
              </a:rPr>
              <a:t>Lemma 2- cont.</a:t>
            </a:r>
            <a:endParaRPr lang="he-IL" smtClean="0"/>
          </a:p>
        </p:txBody>
      </p:sp>
      <p:sp>
        <p:nvSpPr>
          <p:cNvPr id="3" name="Content Placeholder 2"/>
          <p:cNvSpPr>
            <a:spLocks noGrp="1"/>
          </p:cNvSpPr>
          <p:nvPr>
            <p:ph idx="1"/>
          </p:nvPr>
        </p:nvSpPr>
        <p:spPr/>
        <p:txBody>
          <a:bodyPr rtlCol="1">
            <a:normAutofit fontScale="92500" lnSpcReduction="10000"/>
          </a:bodyPr>
          <a:lstStyle/>
          <a:p>
            <a:pPr algn="l" rtl="0" fontAlgn="auto">
              <a:spcAft>
                <a:spcPts val="0"/>
              </a:spcAft>
              <a:defRPr/>
            </a:pPr>
            <a:r>
              <a:rPr lang="en-US" dirty="0" smtClean="0"/>
              <a:t>We have to consider only the third group which are augmenting paths. </a:t>
            </a:r>
          </a:p>
          <a:p>
            <a:pPr lvl="1" algn="l" rtl="0" fontAlgn="auto">
              <a:spcAft>
                <a:spcPts val="0"/>
              </a:spcAft>
              <a:defRPr/>
            </a:pPr>
            <a:r>
              <a:rPr lang="en-US" dirty="0" smtClean="0"/>
              <a:t>Each of the other groups doesn’t change the balance between M and M* edges.</a:t>
            </a:r>
          </a:p>
          <a:p>
            <a:pPr algn="l" rtl="0" fontAlgn="auto">
              <a:spcAft>
                <a:spcPts val="0"/>
              </a:spcAft>
              <a:defRPr/>
            </a:pPr>
            <a:r>
              <a:rPr lang="en-US" dirty="0" smtClean="0"/>
              <a:t>All these paths are vertex disjoint and contains one more M*’s edge than M’s. </a:t>
            </a:r>
          </a:p>
          <a:p>
            <a:pPr lvl="1" algn="l" rtl="0" fontAlgn="auto">
              <a:spcAft>
                <a:spcPts val="0"/>
              </a:spcAft>
              <a:defRPr/>
            </a:pPr>
            <a:r>
              <a:rPr lang="en-US" dirty="0"/>
              <a:t>T</a:t>
            </a:r>
            <a:r>
              <a:rPr lang="en-US" dirty="0" smtClean="0"/>
              <a:t>he degree of each vertex in the union of M and M* is at most 2.</a:t>
            </a:r>
          </a:p>
          <a:p>
            <a:pPr lvl="1" algn="l" rtl="0" fontAlgn="auto">
              <a:spcAft>
                <a:spcPts val="0"/>
              </a:spcAft>
              <a:defRPr/>
            </a:pPr>
            <a:r>
              <a:rPr lang="en-US" dirty="0" smtClean="0"/>
              <a:t>There is no augmenting path for M*.</a:t>
            </a:r>
          </a:p>
          <a:p>
            <a:pPr algn="l" rtl="0" fontAlgn="auto">
              <a:spcAft>
                <a:spcPts val="0"/>
              </a:spcAft>
              <a:defRPr/>
            </a:pPr>
            <a:r>
              <a:rPr lang="en-US" dirty="0" smtClean="0"/>
              <a:t>The number of such paths is k.	</a:t>
            </a:r>
          </a:p>
          <a:p>
            <a:pPr algn="l" rtl="0" fontAlgn="auto">
              <a:spcAft>
                <a:spcPts val="0"/>
              </a:spcAft>
              <a:defRPr/>
            </a:pPr>
            <a:endParaRPr lang="he-IL" dirty="0"/>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20</a:t>
            </a:fld>
            <a:endParaRPr lang="he-IL"/>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cs typeface="Times New Roman" pitchFamily="18" charset="0"/>
              </a:rPr>
              <a:t>The Runtime of H &amp; K</a:t>
            </a:r>
            <a:endParaRPr lang="he-IL"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smtClean="0"/>
              <a:t>After       phases:</a:t>
            </a:r>
          </a:p>
          <a:p>
            <a:pPr lvl="1" algn="l" rtl="0" fontAlgn="auto">
              <a:spcAft>
                <a:spcPts val="0"/>
              </a:spcAft>
              <a:defRPr/>
            </a:pPr>
            <a:r>
              <a:rPr lang="en-US" dirty="0" smtClean="0"/>
              <a:t>By lemma 1-  all the paths of length less than</a:t>
            </a:r>
          </a:p>
          <a:p>
            <a:pPr marL="457200" lvl="1" indent="0" algn="l" rtl="0" fontAlgn="auto">
              <a:spcAft>
                <a:spcPts val="0"/>
              </a:spcAft>
              <a:buFont typeface="Arial" pitchFamily="34" charset="0"/>
              <a:buNone/>
              <a:defRPr/>
            </a:pPr>
            <a:r>
              <a:rPr lang="en-US" dirty="0" smtClean="0"/>
              <a:t>             are already discovered.</a:t>
            </a:r>
          </a:p>
          <a:p>
            <a:pPr lvl="1" algn="l" rtl="0" fontAlgn="auto">
              <a:spcAft>
                <a:spcPts val="0"/>
              </a:spcAft>
              <a:defRPr/>
            </a:pPr>
            <a:r>
              <a:rPr lang="en-US" dirty="0" smtClean="0"/>
              <a:t>By lemma 2- we have more                       vertex disjoint augmenting paths.</a:t>
            </a:r>
          </a:p>
          <a:p>
            <a:pPr lvl="1" algn="l" rtl="0" fontAlgn="auto">
              <a:spcAft>
                <a:spcPts val="0"/>
              </a:spcAft>
              <a:defRPr/>
            </a:pPr>
            <a:r>
              <a:rPr lang="en-US" dirty="0" smtClean="0"/>
              <a:t>Therefore, we get                     </a:t>
            </a:r>
          </a:p>
          <a:p>
            <a:pPr lvl="1" algn="l" rtl="0" fontAlgn="auto">
              <a:spcAft>
                <a:spcPts val="0"/>
              </a:spcAft>
              <a:defRPr/>
            </a:pPr>
            <a:r>
              <a:rPr lang="en-US" dirty="0" smtClean="0"/>
              <a:t>In each step the remaining number of augmenting paths is decreased by 1.</a:t>
            </a:r>
          </a:p>
          <a:p>
            <a:pPr lvl="1" algn="l" rtl="0" fontAlgn="auto">
              <a:spcAft>
                <a:spcPts val="0"/>
              </a:spcAft>
              <a:defRPr/>
            </a:pPr>
            <a:r>
              <a:rPr lang="en-US" dirty="0" smtClean="0"/>
              <a:t> </a:t>
            </a:r>
            <a:r>
              <a:rPr lang="en-US" dirty="0"/>
              <a:t>A</a:t>
            </a:r>
            <a:r>
              <a:rPr lang="en-US" dirty="0" smtClean="0"/>
              <a:t>fter at most           phases we will get M*.</a:t>
            </a:r>
          </a:p>
          <a:p>
            <a:pPr marL="457200" lvl="1" indent="0" algn="l" rtl="0" fontAlgn="auto">
              <a:spcAft>
                <a:spcPts val="0"/>
              </a:spcAft>
              <a:buFont typeface="Arial" pitchFamily="34" charset="0"/>
              <a:buNone/>
              <a:defRPr/>
            </a:pPr>
            <a:endParaRPr lang="he-IL" dirty="0"/>
          </a:p>
        </p:txBody>
      </p:sp>
      <p:graphicFrame>
        <p:nvGraphicFramePr>
          <p:cNvPr id="22532" name="Object 4"/>
          <p:cNvGraphicFramePr>
            <a:graphicFrameLocks noChangeAspect="1"/>
          </p:cNvGraphicFramePr>
          <p:nvPr/>
        </p:nvGraphicFramePr>
        <p:xfrm>
          <a:off x="1835150" y="1700213"/>
          <a:ext cx="406400" cy="385762"/>
        </p:xfrm>
        <a:graphic>
          <a:graphicData uri="http://schemas.openxmlformats.org/presentationml/2006/ole">
            <p:oleObj spid="_x0000_s22694" name="משוואה" r:id="rId4" imgW="241300" imgH="228600" progId="Equation.3">
              <p:embed/>
            </p:oleObj>
          </a:graphicData>
        </a:graphic>
      </p:graphicFrame>
      <p:graphicFrame>
        <p:nvGraphicFramePr>
          <p:cNvPr id="22533" name="Object 5"/>
          <p:cNvGraphicFramePr>
            <a:graphicFrameLocks noChangeAspect="1"/>
          </p:cNvGraphicFramePr>
          <p:nvPr/>
        </p:nvGraphicFramePr>
        <p:xfrm>
          <a:off x="971550" y="2708275"/>
          <a:ext cx="912813" cy="409575"/>
        </p:xfrm>
        <a:graphic>
          <a:graphicData uri="http://schemas.openxmlformats.org/presentationml/2006/ole">
            <p:oleObj spid="_x0000_s22695" name="משוואה" r:id="rId5" imgW="508000" imgH="228600" progId="Equation.3">
              <p:embed/>
            </p:oleObj>
          </a:graphicData>
        </a:graphic>
      </p:graphicFrame>
      <p:graphicFrame>
        <p:nvGraphicFramePr>
          <p:cNvPr id="22534" name="Object 6"/>
          <p:cNvGraphicFramePr>
            <a:graphicFrameLocks noChangeAspect="1"/>
          </p:cNvGraphicFramePr>
          <p:nvPr/>
        </p:nvGraphicFramePr>
        <p:xfrm>
          <a:off x="3348038" y="5661025"/>
          <a:ext cx="684212" cy="385763"/>
        </p:xfrm>
        <a:graphic>
          <a:graphicData uri="http://schemas.openxmlformats.org/presentationml/2006/ole">
            <p:oleObj spid="_x0000_s22696" name="משוואה" r:id="rId6" imgW="406224" imgH="228501" progId="Equation.3">
              <p:embed/>
            </p:oleObj>
          </a:graphicData>
        </a:graphic>
      </p:graphicFrame>
      <p:graphicFrame>
        <p:nvGraphicFramePr>
          <p:cNvPr id="22535" name="Object 8"/>
          <p:cNvGraphicFramePr>
            <a:graphicFrameLocks noChangeAspect="1"/>
          </p:cNvGraphicFramePr>
          <p:nvPr/>
        </p:nvGraphicFramePr>
        <p:xfrm>
          <a:off x="5435600" y="3357563"/>
          <a:ext cx="1439863" cy="363537"/>
        </p:xfrm>
        <a:graphic>
          <a:graphicData uri="http://schemas.openxmlformats.org/presentationml/2006/ole">
            <p:oleObj spid="_x0000_s22697" name="משוואה" r:id="rId7" imgW="888614" imgH="253890" progId="Equation.3">
              <p:embed/>
            </p:oleObj>
          </a:graphicData>
        </a:graphic>
      </p:graphicFrame>
      <p:graphicFrame>
        <p:nvGraphicFramePr>
          <p:cNvPr id="22536" name="Object 9"/>
          <p:cNvGraphicFramePr>
            <a:graphicFrameLocks noChangeAspect="1"/>
          </p:cNvGraphicFramePr>
          <p:nvPr/>
        </p:nvGraphicFramePr>
        <p:xfrm>
          <a:off x="3924300" y="4221163"/>
          <a:ext cx="1519238" cy="371475"/>
        </p:xfrm>
        <a:graphic>
          <a:graphicData uri="http://schemas.openxmlformats.org/presentationml/2006/ole">
            <p:oleObj spid="_x0000_s22698" name="משוואה" r:id="rId8" imgW="990170" imgH="241195" progId="Equation.3">
              <p:embed/>
            </p:oleObj>
          </a:graphicData>
        </a:graphic>
      </p:graphicFrame>
      <p:graphicFrame>
        <p:nvGraphicFramePr>
          <p:cNvPr id="11" name="Object 10"/>
          <p:cNvGraphicFramePr>
            <a:graphicFrameLocks noChangeAspect="1"/>
          </p:cNvGraphicFramePr>
          <p:nvPr/>
        </p:nvGraphicFramePr>
        <p:xfrm>
          <a:off x="5508625" y="4221163"/>
          <a:ext cx="798513" cy="352425"/>
        </p:xfrm>
        <a:graphic>
          <a:graphicData uri="http://schemas.openxmlformats.org/presentationml/2006/ole">
            <p:oleObj spid="_x0000_s22699" name="משוואה" r:id="rId9" imgW="520700" imgH="228600"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21</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cs typeface="Times New Roman" pitchFamily="18" charset="0"/>
              </a:rPr>
              <a:t>The Runtime of H &amp; K</a:t>
            </a:r>
            <a:endParaRPr lang="he-IL" smtClean="0"/>
          </a:p>
        </p:txBody>
      </p:sp>
      <p:sp>
        <p:nvSpPr>
          <p:cNvPr id="23555" name="Content Placeholder 2"/>
          <p:cNvSpPr>
            <a:spLocks noGrp="1"/>
          </p:cNvSpPr>
          <p:nvPr>
            <p:ph idx="1"/>
          </p:nvPr>
        </p:nvSpPr>
        <p:spPr/>
        <p:txBody>
          <a:bodyPr/>
          <a:lstStyle/>
          <a:p>
            <a:pPr lvl="1" algn="l" rtl="0">
              <a:buFont typeface="Arial" pitchFamily="34" charset="0"/>
              <a:buChar char="•"/>
            </a:pPr>
            <a:r>
              <a:rPr lang="en-US" smtClean="0">
                <a:cs typeface="Arial" pitchFamily="34" charset="0"/>
              </a:rPr>
              <a:t>Hence, there are at most             phases.</a:t>
            </a:r>
          </a:p>
          <a:p>
            <a:pPr lvl="1" algn="l" rtl="0">
              <a:buFont typeface="Arial" pitchFamily="34" charset="0"/>
              <a:buChar char="•"/>
            </a:pPr>
            <a:r>
              <a:rPr lang="en-US" smtClean="0">
                <a:cs typeface="Arial" pitchFamily="34" charset="0"/>
              </a:rPr>
              <a:t>Each phase takes          . </a:t>
            </a:r>
          </a:p>
          <a:p>
            <a:pPr lvl="1" algn="l" rtl="0">
              <a:buFont typeface="Arial" pitchFamily="34" charset="0"/>
              <a:buChar char="•"/>
            </a:pPr>
            <a:r>
              <a:rPr lang="en-US" smtClean="0">
                <a:cs typeface="Arial" pitchFamily="34" charset="0"/>
              </a:rPr>
              <a:t>In total we get              .</a:t>
            </a:r>
            <a:endParaRPr lang="he-IL" smtClean="0"/>
          </a:p>
        </p:txBody>
      </p:sp>
      <p:graphicFrame>
        <p:nvGraphicFramePr>
          <p:cNvPr id="23556" name="Object 4"/>
          <p:cNvGraphicFramePr>
            <a:graphicFrameLocks noChangeAspect="1"/>
          </p:cNvGraphicFramePr>
          <p:nvPr/>
        </p:nvGraphicFramePr>
        <p:xfrm>
          <a:off x="5003800" y="1628775"/>
          <a:ext cx="766763" cy="406400"/>
        </p:xfrm>
        <a:graphic>
          <a:graphicData uri="http://schemas.openxmlformats.org/presentationml/2006/ole">
            <p:oleObj spid="_x0000_s23638" name="משוואה" r:id="rId4" imgW="457200" imgH="241300" progId="Equation.3">
              <p:embed/>
            </p:oleObj>
          </a:graphicData>
        </a:graphic>
      </p:graphicFrame>
      <p:graphicFrame>
        <p:nvGraphicFramePr>
          <p:cNvPr id="23557" name="Object 3"/>
          <p:cNvGraphicFramePr>
            <a:graphicFrameLocks noChangeAspect="1"/>
          </p:cNvGraphicFramePr>
          <p:nvPr/>
        </p:nvGraphicFramePr>
        <p:xfrm>
          <a:off x="3851275" y="2190750"/>
          <a:ext cx="701675" cy="428625"/>
        </p:xfrm>
        <a:graphic>
          <a:graphicData uri="http://schemas.openxmlformats.org/presentationml/2006/ole">
            <p:oleObj spid="_x0000_s23639" name="משוואה" r:id="rId5" imgW="418918" imgH="253890" progId="Equation.3">
              <p:embed/>
            </p:oleObj>
          </a:graphicData>
        </a:graphic>
      </p:graphicFrame>
      <p:sp>
        <p:nvSpPr>
          <p:cNvPr id="8" name="TextBox 7"/>
          <p:cNvSpPr txBox="1">
            <a:spLocks noChangeArrowheads="1"/>
          </p:cNvSpPr>
          <p:nvPr/>
        </p:nvSpPr>
        <p:spPr bwMode="auto">
          <a:xfrm>
            <a:off x="4284663" y="2190750"/>
            <a:ext cx="18002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a:solidFill>
                  <a:schemeClr val="tx1"/>
                </a:solidFill>
                <a:latin typeface="Calibri" pitchFamily="34" charset="0"/>
                <a:cs typeface="Arial" pitchFamily="34" charset="0"/>
              </a:defRPr>
            </a:lvl1pPr>
            <a:lvl2pPr>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lvl="1" algn="l" rtl="0"/>
            <a:r>
              <a:rPr lang="en-US" sz="2000"/>
              <a:t>(BFS+DFS)</a:t>
            </a:r>
          </a:p>
        </p:txBody>
      </p:sp>
      <p:graphicFrame>
        <p:nvGraphicFramePr>
          <p:cNvPr id="23559" name="Object 11"/>
          <p:cNvGraphicFramePr>
            <a:graphicFrameLocks noChangeAspect="1"/>
          </p:cNvGraphicFramePr>
          <p:nvPr/>
        </p:nvGraphicFramePr>
        <p:xfrm>
          <a:off x="3478213" y="2692400"/>
          <a:ext cx="1022350" cy="449263"/>
        </p:xfrm>
        <a:graphic>
          <a:graphicData uri="http://schemas.openxmlformats.org/presentationml/2006/ole">
            <p:oleObj spid="_x0000_s23640" name="משוואה" r:id="rId6" imgW="609336" imgH="266584"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22</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cs typeface="Times New Roman" pitchFamily="18" charset="0"/>
              </a:rPr>
              <a:t>-Matching</a:t>
            </a:r>
            <a:endParaRPr lang="he-IL" smtClean="0"/>
          </a:p>
        </p:txBody>
      </p:sp>
      <p:sp>
        <p:nvSpPr>
          <p:cNvPr id="24579" name="Content Placeholder 8"/>
          <p:cNvSpPr>
            <a:spLocks noGrp="1"/>
          </p:cNvSpPr>
          <p:nvPr>
            <p:ph idx="1"/>
          </p:nvPr>
        </p:nvSpPr>
        <p:spPr/>
        <p:txBody>
          <a:bodyPr/>
          <a:lstStyle/>
          <a:p>
            <a:pPr algn="l" rtl="0"/>
            <a:r>
              <a:rPr lang="en-US" smtClean="0">
                <a:cs typeface="Arial" pitchFamily="34" charset="0"/>
              </a:rPr>
              <a:t>Let        be a vector of            integers with a component,        , associated with each vertex.</a:t>
            </a:r>
          </a:p>
          <a:p>
            <a:pPr algn="l" rtl="0"/>
            <a:r>
              <a:rPr lang="en-US" smtClean="0">
                <a:cs typeface="Arial" pitchFamily="34" charset="0"/>
              </a:rPr>
              <a:t>A       - matching is a subset             of edge such that each vertex is incident to at most     edges of      . </a:t>
            </a:r>
            <a:endParaRPr lang="he-IL" smtClean="0"/>
          </a:p>
        </p:txBody>
      </p:sp>
      <p:grpSp>
        <p:nvGrpSpPr>
          <p:cNvPr id="24580" name="Group 13"/>
          <p:cNvGrpSpPr>
            <a:grpSpLocks/>
          </p:cNvGrpSpPr>
          <p:nvPr/>
        </p:nvGrpSpPr>
        <p:grpSpPr bwMode="auto">
          <a:xfrm>
            <a:off x="2916238" y="620713"/>
            <a:ext cx="444500" cy="584200"/>
            <a:chOff x="2201363" y="764704"/>
            <a:chExt cx="444391" cy="584775"/>
          </a:xfrm>
        </p:grpSpPr>
        <p:sp>
          <p:nvSpPr>
            <p:cNvPr id="24614" name="TextBox 9"/>
            <p:cNvSpPr txBox="1">
              <a:spLocks noChangeArrowheads="1"/>
            </p:cNvSpPr>
            <p:nvPr/>
          </p:nvSpPr>
          <p:spPr bwMode="auto">
            <a:xfrm>
              <a:off x="2201363" y="764704"/>
              <a:ext cx="44439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a:t>
              </a:r>
              <a:endParaRPr lang="he-IL" sz="3200"/>
            </a:p>
          </p:txBody>
        </p:sp>
        <p:cxnSp>
          <p:nvCxnSpPr>
            <p:cNvPr id="12" name="Straight Arrow Connector 11"/>
            <p:cNvCxnSpPr/>
            <p:nvPr/>
          </p:nvCxnSpPr>
          <p:spPr>
            <a:xfrm>
              <a:off x="2277544" y="836211"/>
              <a:ext cx="360274"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4581" name="Group 15"/>
          <p:cNvGrpSpPr>
            <a:grpSpLocks/>
          </p:cNvGrpSpPr>
          <p:nvPr/>
        </p:nvGrpSpPr>
        <p:grpSpPr bwMode="auto">
          <a:xfrm>
            <a:off x="1535113" y="1620838"/>
            <a:ext cx="444500" cy="584200"/>
            <a:chOff x="2201363" y="764704"/>
            <a:chExt cx="444391" cy="584775"/>
          </a:xfrm>
        </p:grpSpPr>
        <p:sp>
          <p:nvSpPr>
            <p:cNvPr id="24612" name="TextBox 16"/>
            <p:cNvSpPr txBox="1">
              <a:spLocks noChangeArrowheads="1"/>
            </p:cNvSpPr>
            <p:nvPr/>
          </p:nvSpPr>
          <p:spPr bwMode="auto">
            <a:xfrm>
              <a:off x="2201363" y="764704"/>
              <a:ext cx="44439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a:t>
              </a:r>
              <a:endParaRPr lang="he-IL" sz="3200"/>
            </a:p>
          </p:txBody>
        </p:sp>
        <p:cxnSp>
          <p:nvCxnSpPr>
            <p:cNvPr id="18" name="Straight Arrow Connector 17"/>
            <p:cNvCxnSpPr/>
            <p:nvPr/>
          </p:nvCxnSpPr>
          <p:spPr>
            <a:xfrm>
              <a:off x="2277544" y="836211"/>
              <a:ext cx="360274"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4582" name="Object 18"/>
          <p:cNvGraphicFramePr>
            <a:graphicFrameLocks noChangeAspect="1"/>
          </p:cNvGraphicFramePr>
          <p:nvPr/>
        </p:nvGraphicFramePr>
        <p:xfrm>
          <a:off x="4572000" y="1692275"/>
          <a:ext cx="766763" cy="812800"/>
        </p:xfrm>
        <a:graphic>
          <a:graphicData uri="http://schemas.openxmlformats.org/presentationml/2006/ole">
            <p:oleObj spid="_x0000_s24694" name="משוואה" r:id="rId3" imgW="457200" imgH="482600" progId="Equation.3">
              <p:embed/>
            </p:oleObj>
          </a:graphicData>
        </a:graphic>
      </p:graphicFrame>
      <p:grpSp>
        <p:nvGrpSpPr>
          <p:cNvPr id="24583" name="Group 19"/>
          <p:cNvGrpSpPr>
            <a:grpSpLocks/>
          </p:cNvGrpSpPr>
          <p:nvPr/>
        </p:nvGrpSpPr>
        <p:grpSpPr bwMode="auto">
          <a:xfrm>
            <a:off x="1236663" y="2700338"/>
            <a:ext cx="444500" cy="584200"/>
            <a:chOff x="2201363" y="764704"/>
            <a:chExt cx="444391" cy="584775"/>
          </a:xfrm>
        </p:grpSpPr>
        <p:sp>
          <p:nvSpPr>
            <p:cNvPr id="24610" name="TextBox 20"/>
            <p:cNvSpPr txBox="1">
              <a:spLocks noChangeArrowheads="1"/>
            </p:cNvSpPr>
            <p:nvPr/>
          </p:nvSpPr>
          <p:spPr bwMode="auto">
            <a:xfrm>
              <a:off x="2201363" y="764704"/>
              <a:ext cx="44439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a:t>
              </a:r>
              <a:endParaRPr lang="he-IL" sz="3200"/>
            </a:p>
          </p:txBody>
        </p:sp>
        <p:cxnSp>
          <p:nvCxnSpPr>
            <p:cNvPr id="22" name="Straight Arrow Connector 21"/>
            <p:cNvCxnSpPr/>
            <p:nvPr/>
          </p:nvCxnSpPr>
          <p:spPr>
            <a:xfrm>
              <a:off x="2277544" y="836211"/>
              <a:ext cx="360274"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4584" name="Object 23"/>
          <p:cNvGraphicFramePr>
            <a:graphicFrameLocks noChangeAspect="1"/>
          </p:cNvGraphicFramePr>
          <p:nvPr/>
        </p:nvGraphicFramePr>
        <p:xfrm>
          <a:off x="5435600" y="2781300"/>
          <a:ext cx="992188" cy="392113"/>
        </p:xfrm>
        <a:graphic>
          <a:graphicData uri="http://schemas.openxmlformats.org/presentationml/2006/ole">
            <p:oleObj spid="_x0000_s24695" name="משוואה" r:id="rId4" imgW="482391" imgH="190417" progId="Equation.3">
              <p:embed/>
            </p:oleObj>
          </a:graphicData>
        </a:graphic>
      </p:graphicFrame>
      <p:graphicFrame>
        <p:nvGraphicFramePr>
          <p:cNvPr id="24585" name="Object 24"/>
          <p:cNvGraphicFramePr>
            <a:graphicFrameLocks noChangeAspect="1"/>
          </p:cNvGraphicFramePr>
          <p:nvPr/>
        </p:nvGraphicFramePr>
        <p:xfrm>
          <a:off x="2411413" y="3789363"/>
          <a:ext cx="417512" cy="339725"/>
        </p:xfrm>
        <a:graphic>
          <a:graphicData uri="http://schemas.openxmlformats.org/presentationml/2006/ole">
            <p:oleObj spid="_x0000_s24696" name="משוואה" r:id="rId5" imgW="203024" imgH="164957" progId="Equation.3">
              <p:embed/>
            </p:oleObj>
          </a:graphicData>
        </a:graphic>
      </p:graphicFrame>
      <p:grpSp>
        <p:nvGrpSpPr>
          <p:cNvPr id="24586" name="Group 29"/>
          <p:cNvGrpSpPr>
            <a:grpSpLocks/>
          </p:cNvGrpSpPr>
          <p:nvPr/>
        </p:nvGrpSpPr>
        <p:grpSpPr bwMode="auto">
          <a:xfrm>
            <a:off x="7148513" y="3217863"/>
            <a:ext cx="1728787" cy="584200"/>
            <a:chOff x="4448151" y="3586996"/>
            <a:chExt cx="1728192" cy="584775"/>
          </a:xfrm>
        </p:grpSpPr>
        <p:sp>
          <p:nvSpPr>
            <p:cNvPr id="24608" name="TextBox 27"/>
            <p:cNvSpPr txBox="1">
              <a:spLocks noChangeArrowheads="1"/>
            </p:cNvSpPr>
            <p:nvPr/>
          </p:nvSpPr>
          <p:spPr bwMode="auto">
            <a:xfrm>
              <a:off x="4448151" y="3586996"/>
              <a:ext cx="172819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b(v)</a:t>
              </a:r>
              <a:endParaRPr lang="he-IL" sz="3200"/>
            </a:p>
          </p:txBody>
        </p:sp>
        <p:cxnSp>
          <p:nvCxnSpPr>
            <p:cNvPr id="29" name="Straight Arrow Connector 28"/>
            <p:cNvCxnSpPr/>
            <p:nvPr/>
          </p:nvCxnSpPr>
          <p:spPr>
            <a:xfrm>
              <a:off x="5420953" y="3656915"/>
              <a:ext cx="358652"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4587" name="Group 30"/>
          <p:cNvGrpSpPr>
            <a:grpSpLocks/>
          </p:cNvGrpSpPr>
          <p:nvPr/>
        </p:nvGrpSpPr>
        <p:grpSpPr bwMode="auto">
          <a:xfrm>
            <a:off x="1941513" y="2060575"/>
            <a:ext cx="1728787" cy="585788"/>
            <a:chOff x="4355976" y="3501008"/>
            <a:chExt cx="1728192" cy="584775"/>
          </a:xfrm>
        </p:grpSpPr>
        <p:sp>
          <p:nvSpPr>
            <p:cNvPr id="24606" name="TextBox 31"/>
            <p:cNvSpPr txBox="1">
              <a:spLocks noChangeArrowheads="1"/>
            </p:cNvSpPr>
            <p:nvPr/>
          </p:nvSpPr>
          <p:spPr bwMode="auto">
            <a:xfrm>
              <a:off x="4355976" y="3501008"/>
              <a:ext cx="172819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b(v)</a:t>
              </a:r>
              <a:endParaRPr lang="he-IL" sz="3200"/>
            </a:p>
          </p:txBody>
        </p:sp>
        <p:cxnSp>
          <p:nvCxnSpPr>
            <p:cNvPr id="33" name="Straight Arrow Connector 32"/>
            <p:cNvCxnSpPr/>
            <p:nvPr/>
          </p:nvCxnSpPr>
          <p:spPr>
            <a:xfrm>
              <a:off x="5328778" y="3554890"/>
              <a:ext cx="358652"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4588" name="Group 33"/>
          <p:cNvGrpSpPr>
            <a:grpSpLocks/>
          </p:cNvGrpSpPr>
          <p:nvPr/>
        </p:nvGrpSpPr>
        <p:grpSpPr bwMode="auto">
          <a:xfrm>
            <a:off x="3592513" y="4035425"/>
            <a:ext cx="3722687" cy="2447925"/>
            <a:chOff x="2771800" y="3789040"/>
            <a:chExt cx="3722712" cy="2448272"/>
          </a:xfrm>
        </p:grpSpPr>
        <p:sp>
          <p:nvSpPr>
            <p:cNvPr id="35" name="Oval 34"/>
            <p:cNvSpPr/>
            <p:nvPr/>
          </p:nvSpPr>
          <p:spPr>
            <a:xfrm>
              <a:off x="2771800" y="3789040"/>
              <a:ext cx="914406" cy="24482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6" name="Oval 35"/>
            <p:cNvSpPr/>
            <p:nvPr/>
          </p:nvSpPr>
          <p:spPr>
            <a:xfrm>
              <a:off x="5580106" y="3789040"/>
              <a:ext cx="914406" cy="24482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7" name="Flowchart: Connector 36"/>
            <p:cNvSpPr/>
            <p:nvPr/>
          </p:nvSpPr>
          <p:spPr>
            <a:xfrm>
              <a:off x="3348066" y="4271708"/>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8" name="Flowchart: Connector 37"/>
            <p:cNvSpPr/>
            <p:nvPr/>
          </p:nvSpPr>
          <p:spPr>
            <a:xfrm>
              <a:off x="6005559" y="5859433"/>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9" name="Flowchart: Connector 38"/>
            <p:cNvSpPr/>
            <p:nvPr/>
          </p:nvSpPr>
          <p:spPr>
            <a:xfrm>
              <a:off x="3238528" y="4635298"/>
              <a:ext cx="96838"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0" name="Flowchart: Connector 39"/>
            <p:cNvSpPr/>
            <p:nvPr/>
          </p:nvSpPr>
          <p:spPr>
            <a:xfrm>
              <a:off x="3248053" y="4940141"/>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1" name="Flowchart: Connector 40"/>
            <p:cNvSpPr/>
            <p:nvPr/>
          </p:nvSpPr>
          <p:spPr>
            <a:xfrm>
              <a:off x="3221065" y="5321195"/>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2" name="Flowchart: Connector 41"/>
            <p:cNvSpPr/>
            <p:nvPr/>
          </p:nvSpPr>
          <p:spPr>
            <a:xfrm>
              <a:off x="3140102" y="5876899"/>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3" name="Flowchart: Connector 42"/>
            <p:cNvSpPr/>
            <p:nvPr/>
          </p:nvSpPr>
          <p:spPr>
            <a:xfrm>
              <a:off x="5910308" y="4848053"/>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4" name="Flowchart: Connector 43"/>
            <p:cNvSpPr/>
            <p:nvPr/>
          </p:nvSpPr>
          <p:spPr>
            <a:xfrm>
              <a:off x="5989684" y="5378353"/>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5" name="Flowchart: Connector 44"/>
            <p:cNvSpPr/>
            <p:nvPr/>
          </p:nvSpPr>
          <p:spPr>
            <a:xfrm>
              <a:off x="6038897" y="4282823"/>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46" name="Straight Connector 45"/>
            <p:cNvCxnSpPr>
              <a:stCxn id="37" idx="5"/>
              <a:endCxn id="43" idx="2"/>
            </p:cNvCxnSpPr>
            <p:nvPr/>
          </p:nvCxnSpPr>
          <p:spPr>
            <a:xfrm>
              <a:off x="3429029" y="4370147"/>
              <a:ext cx="2481279" cy="5350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39" idx="6"/>
              <a:endCxn id="45" idx="3"/>
            </p:cNvCxnSpPr>
            <p:nvPr/>
          </p:nvCxnSpPr>
          <p:spPr>
            <a:xfrm flipV="1">
              <a:off x="3335366" y="4381262"/>
              <a:ext cx="2717818" cy="3111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0" idx="5"/>
              <a:endCxn id="38" idx="2"/>
            </p:cNvCxnSpPr>
            <p:nvPr/>
          </p:nvCxnSpPr>
          <p:spPr>
            <a:xfrm>
              <a:off x="3329016" y="5038580"/>
              <a:ext cx="2676543" cy="8780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42" idx="5"/>
              <a:endCxn id="38" idx="2"/>
            </p:cNvCxnSpPr>
            <p:nvPr/>
          </p:nvCxnSpPr>
          <p:spPr>
            <a:xfrm flipV="1">
              <a:off x="3222653" y="5916592"/>
              <a:ext cx="2782906" cy="587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1" idx="6"/>
              <a:endCxn id="38" idx="6"/>
            </p:cNvCxnSpPr>
            <p:nvPr/>
          </p:nvCxnSpPr>
          <p:spPr>
            <a:xfrm>
              <a:off x="3316316" y="5378353"/>
              <a:ext cx="2784494" cy="5382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9" name="Straight Connector 68"/>
          <p:cNvCxnSpPr>
            <a:stCxn id="40" idx="6"/>
            <a:endCxn id="43" idx="4"/>
          </p:cNvCxnSpPr>
          <p:nvPr/>
        </p:nvCxnSpPr>
        <p:spPr>
          <a:xfrm flipV="1">
            <a:off x="4164013" y="5208588"/>
            <a:ext cx="2614612" cy="349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23</a:t>
            </a:fld>
            <a:endParaRPr lang="he-IL"/>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cs typeface="Times New Roman" pitchFamily="18" charset="0"/>
              </a:rPr>
              <a:t>Extension of the H &amp; K algorithm </a:t>
            </a:r>
            <a:endParaRPr lang="he-IL" smtClean="0"/>
          </a:p>
        </p:txBody>
      </p:sp>
      <p:sp>
        <p:nvSpPr>
          <p:cNvPr id="25603" name="Content Placeholder 2"/>
          <p:cNvSpPr>
            <a:spLocks noGrp="1"/>
          </p:cNvSpPr>
          <p:nvPr>
            <p:ph idx="1"/>
          </p:nvPr>
        </p:nvSpPr>
        <p:spPr/>
        <p:txBody>
          <a:bodyPr/>
          <a:lstStyle/>
          <a:p>
            <a:pPr algn="l" rtl="0"/>
            <a:r>
              <a:rPr lang="en-US" dirty="0" smtClean="0">
                <a:cs typeface="Arial" pitchFamily="34" charset="0"/>
              </a:rPr>
              <a:t>We extend the H &amp; K algorithm for finding a maximum cardinality       - matching.</a:t>
            </a:r>
          </a:p>
          <a:p>
            <a:pPr algn="l" rtl="0"/>
            <a:r>
              <a:rPr lang="en-US" dirty="0" smtClean="0">
                <a:cs typeface="Arial" pitchFamily="34" charset="0"/>
              </a:rPr>
              <a:t>A vertex is “exposed” if it’s degree in M is less than        .</a:t>
            </a:r>
          </a:p>
          <a:p>
            <a:pPr algn="l" rtl="0"/>
            <a:r>
              <a:rPr lang="en-US" dirty="0" smtClean="0">
                <a:cs typeface="Arial" pitchFamily="34" charset="0"/>
              </a:rPr>
              <a:t>An “exposed” vertex is equivalent to unmatched vertex in the original H &amp; K.</a:t>
            </a:r>
          </a:p>
          <a:p>
            <a:pPr algn="l" rtl="0"/>
            <a:r>
              <a:rPr lang="en-US" dirty="0" smtClean="0">
                <a:cs typeface="Arial" pitchFamily="34" charset="0"/>
              </a:rPr>
              <a:t>The extended H &amp; K takes also             .</a:t>
            </a:r>
          </a:p>
          <a:p>
            <a:pPr algn="l" rtl="0"/>
            <a:endParaRPr lang="en-US" dirty="0" smtClean="0">
              <a:cs typeface="Arial" pitchFamily="34" charset="0"/>
            </a:endParaRPr>
          </a:p>
          <a:p>
            <a:pPr algn="l" rtl="0"/>
            <a:endParaRPr lang="en-US" dirty="0" smtClean="0">
              <a:cs typeface="Arial" pitchFamily="34" charset="0"/>
            </a:endParaRPr>
          </a:p>
          <a:p>
            <a:pPr algn="l" rtl="0"/>
            <a:endParaRPr lang="en-US" dirty="0" smtClean="0">
              <a:cs typeface="Arial" pitchFamily="34" charset="0"/>
            </a:endParaRPr>
          </a:p>
        </p:txBody>
      </p:sp>
      <p:grpSp>
        <p:nvGrpSpPr>
          <p:cNvPr id="25604" name="Group 3"/>
          <p:cNvGrpSpPr>
            <a:grpSpLocks/>
          </p:cNvGrpSpPr>
          <p:nvPr/>
        </p:nvGrpSpPr>
        <p:grpSpPr bwMode="auto">
          <a:xfrm>
            <a:off x="4427538" y="2133600"/>
            <a:ext cx="444500" cy="584200"/>
            <a:chOff x="2201363" y="764704"/>
            <a:chExt cx="444391" cy="584775"/>
          </a:xfrm>
        </p:grpSpPr>
        <p:sp>
          <p:nvSpPr>
            <p:cNvPr id="25609" name="TextBox 4"/>
            <p:cNvSpPr txBox="1">
              <a:spLocks noChangeArrowheads="1"/>
            </p:cNvSpPr>
            <p:nvPr/>
          </p:nvSpPr>
          <p:spPr bwMode="auto">
            <a:xfrm>
              <a:off x="2201363" y="764704"/>
              <a:ext cx="44439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a:t>
              </a:r>
              <a:endParaRPr lang="he-IL" sz="3200"/>
            </a:p>
          </p:txBody>
        </p:sp>
        <p:cxnSp>
          <p:nvCxnSpPr>
            <p:cNvPr id="6" name="Straight Arrow Connector 5"/>
            <p:cNvCxnSpPr/>
            <p:nvPr/>
          </p:nvCxnSpPr>
          <p:spPr>
            <a:xfrm>
              <a:off x="2277544" y="836212"/>
              <a:ext cx="360274"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5605" name="Group 6"/>
          <p:cNvGrpSpPr>
            <a:grpSpLocks/>
          </p:cNvGrpSpPr>
          <p:nvPr/>
        </p:nvGrpSpPr>
        <p:grpSpPr bwMode="auto">
          <a:xfrm>
            <a:off x="755650" y="3141663"/>
            <a:ext cx="1728788" cy="584200"/>
            <a:chOff x="4448151" y="3586996"/>
            <a:chExt cx="1728192" cy="584775"/>
          </a:xfrm>
        </p:grpSpPr>
        <p:sp>
          <p:nvSpPr>
            <p:cNvPr id="25607" name="TextBox 7"/>
            <p:cNvSpPr txBox="1">
              <a:spLocks noChangeArrowheads="1"/>
            </p:cNvSpPr>
            <p:nvPr/>
          </p:nvSpPr>
          <p:spPr bwMode="auto">
            <a:xfrm>
              <a:off x="4448151" y="3586996"/>
              <a:ext cx="172819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b(v)</a:t>
              </a:r>
              <a:endParaRPr lang="he-IL" sz="3200"/>
            </a:p>
          </p:txBody>
        </p:sp>
        <p:cxnSp>
          <p:nvCxnSpPr>
            <p:cNvPr id="9" name="Straight Arrow Connector 8"/>
            <p:cNvCxnSpPr/>
            <p:nvPr/>
          </p:nvCxnSpPr>
          <p:spPr>
            <a:xfrm>
              <a:off x="5420954" y="3658503"/>
              <a:ext cx="358651"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5606" name="Object 9"/>
          <p:cNvGraphicFramePr>
            <a:graphicFrameLocks noChangeAspect="1"/>
          </p:cNvGraphicFramePr>
          <p:nvPr/>
        </p:nvGraphicFramePr>
        <p:xfrm>
          <a:off x="5940425" y="4868863"/>
          <a:ext cx="1022350" cy="449262"/>
        </p:xfrm>
        <a:graphic>
          <a:graphicData uri="http://schemas.openxmlformats.org/presentationml/2006/ole">
            <p:oleObj spid="_x0000_s25637" name="משוואה" r:id="rId4" imgW="609336" imgH="266584"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24</a:t>
            </a:fld>
            <a:endParaRPr lang="he-IL"/>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fontAlgn="auto">
              <a:spcAft>
                <a:spcPts val="0"/>
              </a:spcAft>
              <a:defRPr/>
            </a:pPr>
            <a:r>
              <a:rPr lang="en-US" dirty="0" smtClean="0"/>
              <a:t>Maintaining a maximum    - matching</a:t>
            </a:r>
            <a:endParaRPr lang="he-IL" dirty="0"/>
          </a:p>
        </p:txBody>
      </p:sp>
      <p:sp>
        <p:nvSpPr>
          <p:cNvPr id="26627" name="Content Placeholder 2"/>
          <p:cNvSpPr>
            <a:spLocks noGrp="1"/>
          </p:cNvSpPr>
          <p:nvPr>
            <p:ph idx="1"/>
          </p:nvPr>
        </p:nvSpPr>
        <p:spPr/>
        <p:txBody>
          <a:bodyPr/>
          <a:lstStyle/>
          <a:p>
            <a:pPr algn="l" rtl="0"/>
            <a:r>
              <a:rPr lang="en-US" dirty="0" smtClean="0">
                <a:cs typeface="Arial" pitchFamily="34" charset="0"/>
              </a:rPr>
              <a:t>Let M be a maximum         matching.</a:t>
            </a:r>
          </a:p>
          <a:p>
            <a:pPr algn="l" rtl="0"/>
            <a:r>
              <a:rPr lang="en-US" dirty="0" smtClean="0">
                <a:cs typeface="Arial" pitchFamily="34" charset="0"/>
              </a:rPr>
              <a:t>          is increased by 1.</a:t>
            </a:r>
          </a:p>
          <a:p>
            <a:pPr algn="l" rtl="0"/>
            <a:r>
              <a:rPr lang="en-US" dirty="0" smtClean="0">
                <a:cs typeface="Arial" pitchFamily="34" charset="0"/>
              </a:rPr>
              <a:t>We can update M efficiently to get the maximum      - matching for the modified     . </a:t>
            </a:r>
          </a:p>
          <a:p>
            <a:pPr algn="l" rtl="0"/>
            <a:r>
              <a:rPr lang="en-US" dirty="0" smtClean="0">
                <a:cs typeface="Arial" pitchFamily="34" charset="0"/>
              </a:rPr>
              <a:t>If an augmenting path exists, it must start from v.</a:t>
            </a:r>
          </a:p>
          <a:p>
            <a:pPr algn="l" rtl="0"/>
            <a:r>
              <a:rPr lang="en-US" dirty="0" smtClean="0">
                <a:cs typeface="Arial" pitchFamily="34" charset="0"/>
              </a:rPr>
              <a:t>Therefore one  BFS+DFS phase is enough.</a:t>
            </a:r>
          </a:p>
        </p:txBody>
      </p:sp>
      <p:grpSp>
        <p:nvGrpSpPr>
          <p:cNvPr id="26628" name="Group 3"/>
          <p:cNvGrpSpPr>
            <a:grpSpLocks/>
          </p:cNvGrpSpPr>
          <p:nvPr/>
        </p:nvGrpSpPr>
        <p:grpSpPr bwMode="auto">
          <a:xfrm>
            <a:off x="5730875" y="620713"/>
            <a:ext cx="444500" cy="584200"/>
            <a:chOff x="2201363" y="764704"/>
            <a:chExt cx="444391" cy="584775"/>
          </a:xfrm>
        </p:grpSpPr>
        <p:sp>
          <p:nvSpPr>
            <p:cNvPr id="26641" name="TextBox 4"/>
            <p:cNvSpPr txBox="1">
              <a:spLocks noChangeArrowheads="1"/>
            </p:cNvSpPr>
            <p:nvPr/>
          </p:nvSpPr>
          <p:spPr bwMode="auto">
            <a:xfrm>
              <a:off x="2201363" y="764704"/>
              <a:ext cx="44439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a:t>
              </a:r>
              <a:endParaRPr lang="he-IL" sz="3200"/>
            </a:p>
          </p:txBody>
        </p:sp>
        <p:cxnSp>
          <p:nvCxnSpPr>
            <p:cNvPr id="6" name="Straight Arrow Connector 5"/>
            <p:cNvCxnSpPr/>
            <p:nvPr/>
          </p:nvCxnSpPr>
          <p:spPr>
            <a:xfrm>
              <a:off x="2277544" y="836211"/>
              <a:ext cx="360275"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6629" name="Group 6"/>
          <p:cNvGrpSpPr>
            <a:grpSpLocks/>
          </p:cNvGrpSpPr>
          <p:nvPr/>
        </p:nvGrpSpPr>
        <p:grpSpPr bwMode="auto">
          <a:xfrm>
            <a:off x="7693025" y="3276600"/>
            <a:ext cx="444500" cy="584200"/>
            <a:chOff x="2201363" y="764704"/>
            <a:chExt cx="444391" cy="584775"/>
          </a:xfrm>
        </p:grpSpPr>
        <p:sp>
          <p:nvSpPr>
            <p:cNvPr id="26639" name="TextBox 7"/>
            <p:cNvSpPr txBox="1">
              <a:spLocks noChangeArrowheads="1"/>
            </p:cNvSpPr>
            <p:nvPr/>
          </p:nvSpPr>
          <p:spPr bwMode="auto">
            <a:xfrm>
              <a:off x="2201363" y="764704"/>
              <a:ext cx="44439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a:t>
              </a:r>
              <a:endParaRPr lang="he-IL" sz="3200"/>
            </a:p>
          </p:txBody>
        </p:sp>
        <p:cxnSp>
          <p:nvCxnSpPr>
            <p:cNvPr id="9" name="Straight Arrow Connector 8"/>
            <p:cNvCxnSpPr/>
            <p:nvPr/>
          </p:nvCxnSpPr>
          <p:spPr>
            <a:xfrm>
              <a:off x="2277544" y="836212"/>
              <a:ext cx="360275"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6630" name="Group 9"/>
          <p:cNvGrpSpPr>
            <a:grpSpLocks/>
          </p:cNvGrpSpPr>
          <p:nvPr/>
        </p:nvGrpSpPr>
        <p:grpSpPr bwMode="auto">
          <a:xfrm>
            <a:off x="2555875" y="3284538"/>
            <a:ext cx="444500" cy="585787"/>
            <a:chOff x="2201363" y="764704"/>
            <a:chExt cx="444391" cy="584775"/>
          </a:xfrm>
        </p:grpSpPr>
        <p:sp>
          <p:nvSpPr>
            <p:cNvPr id="26637" name="TextBox 10"/>
            <p:cNvSpPr txBox="1">
              <a:spLocks noChangeArrowheads="1"/>
            </p:cNvSpPr>
            <p:nvPr/>
          </p:nvSpPr>
          <p:spPr bwMode="auto">
            <a:xfrm>
              <a:off x="2201363" y="764704"/>
              <a:ext cx="44439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a:t>
              </a:r>
              <a:endParaRPr lang="he-IL" sz="3200"/>
            </a:p>
          </p:txBody>
        </p:sp>
        <p:cxnSp>
          <p:nvCxnSpPr>
            <p:cNvPr id="12" name="Straight Arrow Connector 11"/>
            <p:cNvCxnSpPr/>
            <p:nvPr/>
          </p:nvCxnSpPr>
          <p:spPr>
            <a:xfrm>
              <a:off x="2277544" y="836018"/>
              <a:ext cx="360275"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6631" name="Group 12"/>
          <p:cNvGrpSpPr>
            <a:grpSpLocks/>
          </p:cNvGrpSpPr>
          <p:nvPr/>
        </p:nvGrpSpPr>
        <p:grpSpPr bwMode="auto">
          <a:xfrm>
            <a:off x="4546600" y="1604963"/>
            <a:ext cx="444500" cy="584200"/>
            <a:chOff x="2201363" y="764704"/>
            <a:chExt cx="444391" cy="584775"/>
          </a:xfrm>
        </p:grpSpPr>
        <p:sp>
          <p:nvSpPr>
            <p:cNvPr id="26635" name="TextBox 13"/>
            <p:cNvSpPr txBox="1">
              <a:spLocks noChangeArrowheads="1"/>
            </p:cNvSpPr>
            <p:nvPr/>
          </p:nvSpPr>
          <p:spPr bwMode="auto">
            <a:xfrm>
              <a:off x="2201363" y="764704"/>
              <a:ext cx="44439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a:t>
              </a:r>
              <a:endParaRPr lang="he-IL" sz="3200"/>
            </a:p>
          </p:txBody>
        </p:sp>
        <p:cxnSp>
          <p:nvCxnSpPr>
            <p:cNvPr id="15" name="Straight Arrow Connector 14"/>
            <p:cNvCxnSpPr/>
            <p:nvPr/>
          </p:nvCxnSpPr>
          <p:spPr>
            <a:xfrm>
              <a:off x="2277544" y="836211"/>
              <a:ext cx="360275"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6632" name="Group 18"/>
          <p:cNvGrpSpPr>
            <a:grpSpLocks/>
          </p:cNvGrpSpPr>
          <p:nvPr/>
        </p:nvGrpSpPr>
        <p:grpSpPr bwMode="auto">
          <a:xfrm>
            <a:off x="34925" y="2195513"/>
            <a:ext cx="1728788" cy="585787"/>
            <a:chOff x="4355976" y="3501008"/>
            <a:chExt cx="1728192" cy="584775"/>
          </a:xfrm>
        </p:grpSpPr>
        <p:sp>
          <p:nvSpPr>
            <p:cNvPr id="26633" name="TextBox 19"/>
            <p:cNvSpPr txBox="1">
              <a:spLocks noChangeArrowheads="1"/>
            </p:cNvSpPr>
            <p:nvPr/>
          </p:nvSpPr>
          <p:spPr bwMode="auto">
            <a:xfrm>
              <a:off x="4355976" y="3501008"/>
              <a:ext cx="172819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b(v)</a:t>
              </a:r>
              <a:endParaRPr lang="he-IL" sz="3200"/>
            </a:p>
          </p:txBody>
        </p:sp>
        <p:cxnSp>
          <p:nvCxnSpPr>
            <p:cNvPr id="21" name="Straight Arrow Connector 20"/>
            <p:cNvCxnSpPr/>
            <p:nvPr/>
          </p:nvCxnSpPr>
          <p:spPr>
            <a:xfrm>
              <a:off x="5328779" y="3554890"/>
              <a:ext cx="358651"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pPr>
              <a:defRPr/>
            </a:pPr>
            <a:fld id="{55C3B3B2-B6B6-4B97-BCCB-BAF729909F7D}" type="slidenum">
              <a:rPr lang="he-IL" smtClean="0"/>
              <a:pPr>
                <a:defRPr/>
              </a:pPr>
              <a:t>25</a:t>
            </a:fld>
            <a:endParaRPr lang="he-IL"/>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fontAlgn="auto">
              <a:spcAft>
                <a:spcPts val="0"/>
              </a:spcAft>
              <a:defRPr/>
            </a:pPr>
            <a:r>
              <a:rPr lang="en-US" dirty="0" smtClean="0"/>
              <a:t>Maintaining a maximum     - matching</a:t>
            </a:r>
            <a:endParaRPr lang="he-IL" dirty="0"/>
          </a:p>
        </p:txBody>
      </p:sp>
      <p:sp>
        <p:nvSpPr>
          <p:cNvPr id="27651" name="Content Placeholder 2"/>
          <p:cNvSpPr>
            <a:spLocks noGrp="1"/>
          </p:cNvSpPr>
          <p:nvPr>
            <p:ph idx="1"/>
          </p:nvPr>
        </p:nvSpPr>
        <p:spPr/>
        <p:txBody>
          <a:bodyPr/>
          <a:lstStyle/>
          <a:p>
            <a:pPr algn="l" rtl="0"/>
            <a:r>
              <a:rPr lang="en-US" smtClean="0">
                <a:cs typeface="Arial" pitchFamily="34" charset="0"/>
              </a:rPr>
              <a:t>Let M be a maximum       matching.</a:t>
            </a:r>
          </a:p>
          <a:p>
            <a:pPr algn="l" rtl="0"/>
            <a:r>
              <a:rPr lang="en-US" smtClean="0">
                <a:cs typeface="Arial" pitchFamily="34" charset="0"/>
              </a:rPr>
              <a:t>          is decreased by 1.</a:t>
            </a:r>
          </a:p>
          <a:p>
            <a:pPr algn="l" rtl="0"/>
            <a:r>
              <a:rPr lang="en-US" smtClean="0">
                <a:cs typeface="Arial" pitchFamily="34" charset="0"/>
              </a:rPr>
              <a:t>If M is still Maximum matching, we done.</a:t>
            </a:r>
          </a:p>
          <a:p>
            <a:pPr algn="l" rtl="0"/>
            <a:r>
              <a:rPr lang="en-US" smtClean="0">
                <a:cs typeface="Arial" pitchFamily="34" charset="0"/>
              </a:rPr>
              <a:t>Otherwise remove any edge (v,u) from M.</a:t>
            </a:r>
          </a:p>
          <a:p>
            <a:pPr algn="l" rtl="0"/>
            <a:r>
              <a:rPr lang="en-US" smtClean="0">
                <a:cs typeface="Arial" pitchFamily="34" charset="0"/>
              </a:rPr>
              <a:t>If an augmenting path exists, it must start from u.</a:t>
            </a:r>
          </a:p>
          <a:p>
            <a:pPr algn="l" rtl="0"/>
            <a:r>
              <a:rPr lang="en-US" smtClean="0">
                <a:cs typeface="Arial" pitchFamily="34" charset="0"/>
              </a:rPr>
              <a:t>Therefore one  BFS+DFS  phase is enough.</a:t>
            </a:r>
          </a:p>
        </p:txBody>
      </p:sp>
      <p:grpSp>
        <p:nvGrpSpPr>
          <p:cNvPr id="27652" name="Group 3"/>
          <p:cNvGrpSpPr>
            <a:grpSpLocks/>
          </p:cNvGrpSpPr>
          <p:nvPr/>
        </p:nvGrpSpPr>
        <p:grpSpPr bwMode="auto">
          <a:xfrm>
            <a:off x="5722938" y="620713"/>
            <a:ext cx="444500" cy="584200"/>
            <a:chOff x="2201363" y="764704"/>
            <a:chExt cx="444391" cy="584775"/>
          </a:xfrm>
        </p:grpSpPr>
        <p:sp>
          <p:nvSpPr>
            <p:cNvPr id="27659" name="TextBox 4"/>
            <p:cNvSpPr txBox="1">
              <a:spLocks noChangeArrowheads="1"/>
            </p:cNvSpPr>
            <p:nvPr/>
          </p:nvSpPr>
          <p:spPr bwMode="auto">
            <a:xfrm>
              <a:off x="2201363" y="764704"/>
              <a:ext cx="44439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a:t>
              </a:r>
              <a:endParaRPr lang="he-IL" sz="3200"/>
            </a:p>
          </p:txBody>
        </p:sp>
        <p:cxnSp>
          <p:nvCxnSpPr>
            <p:cNvPr id="6" name="Straight Arrow Connector 5"/>
            <p:cNvCxnSpPr/>
            <p:nvPr/>
          </p:nvCxnSpPr>
          <p:spPr>
            <a:xfrm>
              <a:off x="2277544" y="836211"/>
              <a:ext cx="360274"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7653" name="Group 12"/>
          <p:cNvGrpSpPr>
            <a:grpSpLocks/>
          </p:cNvGrpSpPr>
          <p:nvPr/>
        </p:nvGrpSpPr>
        <p:grpSpPr bwMode="auto">
          <a:xfrm>
            <a:off x="4416425" y="1597025"/>
            <a:ext cx="444500" cy="585788"/>
            <a:chOff x="2201363" y="764704"/>
            <a:chExt cx="444391" cy="584775"/>
          </a:xfrm>
        </p:grpSpPr>
        <p:sp>
          <p:nvSpPr>
            <p:cNvPr id="27657" name="TextBox 13"/>
            <p:cNvSpPr txBox="1">
              <a:spLocks noChangeArrowheads="1"/>
            </p:cNvSpPr>
            <p:nvPr/>
          </p:nvSpPr>
          <p:spPr bwMode="auto">
            <a:xfrm>
              <a:off x="2201363" y="764704"/>
              <a:ext cx="44439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a:t>
              </a:r>
              <a:endParaRPr lang="he-IL" sz="3200"/>
            </a:p>
          </p:txBody>
        </p:sp>
        <p:cxnSp>
          <p:nvCxnSpPr>
            <p:cNvPr id="15" name="Straight Arrow Connector 14"/>
            <p:cNvCxnSpPr/>
            <p:nvPr/>
          </p:nvCxnSpPr>
          <p:spPr>
            <a:xfrm>
              <a:off x="2277544" y="836018"/>
              <a:ext cx="360275"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7654" name="Group 18"/>
          <p:cNvGrpSpPr>
            <a:grpSpLocks/>
          </p:cNvGrpSpPr>
          <p:nvPr/>
        </p:nvGrpSpPr>
        <p:grpSpPr bwMode="auto">
          <a:xfrm>
            <a:off x="26988" y="2157413"/>
            <a:ext cx="1728787" cy="585787"/>
            <a:chOff x="4355976" y="3501008"/>
            <a:chExt cx="1728192" cy="584775"/>
          </a:xfrm>
        </p:grpSpPr>
        <p:sp>
          <p:nvSpPr>
            <p:cNvPr id="27655" name="TextBox 19"/>
            <p:cNvSpPr txBox="1">
              <a:spLocks noChangeArrowheads="1"/>
            </p:cNvSpPr>
            <p:nvPr/>
          </p:nvSpPr>
          <p:spPr bwMode="auto">
            <a:xfrm>
              <a:off x="4355976" y="3501008"/>
              <a:ext cx="172819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3200"/>
                <a:t>b(v)</a:t>
              </a:r>
              <a:endParaRPr lang="he-IL" sz="3200"/>
            </a:p>
          </p:txBody>
        </p:sp>
        <p:cxnSp>
          <p:nvCxnSpPr>
            <p:cNvPr id="21" name="Straight Arrow Connector 20"/>
            <p:cNvCxnSpPr/>
            <p:nvPr/>
          </p:nvCxnSpPr>
          <p:spPr>
            <a:xfrm>
              <a:off x="5328778" y="3554890"/>
              <a:ext cx="358652"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pPr>
              <a:defRPr/>
            </a:pPr>
            <a:fld id="{55C3B3B2-B6B6-4B97-BCCB-BAF729909F7D}" type="slidenum">
              <a:rPr lang="he-IL" smtClean="0"/>
              <a:pPr>
                <a:defRPr/>
              </a:pPr>
              <a:t>26</a:t>
            </a:fld>
            <a:endParaRPr lang="he-IL"/>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he-IL" smtClean="0"/>
          </a:p>
        </p:txBody>
      </p:sp>
      <p:sp>
        <p:nvSpPr>
          <p:cNvPr id="28675" name="Content Placeholder 2"/>
          <p:cNvSpPr>
            <a:spLocks noGrp="1"/>
          </p:cNvSpPr>
          <p:nvPr>
            <p:ph idx="1"/>
          </p:nvPr>
        </p:nvSpPr>
        <p:spPr/>
        <p:txBody>
          <a:bodyPr/>
          <a:lstStyle/>
          <a:p>
            <a:pPr algn="l" rtl="0"/>
            <a:r>
              <a:rPr lang="en-US" smtClean="0">
                <a:cs typeface="Arial" pitchFamily="34" charset="0"/>
              </a:rPr>
              <a:t>Motivation.</a:t>
            </a:r>
          </a:p>
          <a:p>
            <a:pPr algn="l" rtl="0"/>
            <a:r>
              <a:rPr lang="en-US" smtClean="0">
                <a:cs typeface="Arial" pitchFamily="34" charset="0"/>
              </a:rPr>
              <a:t>H &amp; K algorithm for finding a Maximum Matching.</a:t>
            </a:r>
          </a:p>
          <a:p>
            <a:pPr marL="342900" lvl="1" indent="-342900" algn="l" rtl="0">
              <a:buFont typeface="Arial" pitchFamily="34" charset="0"/>
              <a:buChar char="•"/>
            </a:pPr>
            <a:r>
              <a:rPr lang="en-US" sz="3200" b="1" smtClean="0">
                <a:cs typeface="Arial" pitchFamily="34" charset="0"/>
              </a:rPr>
              <a:t>Basic principles.</a:t>
            </a:r>
          </a:p>
          <a:p>
            <a:pPr algn="l" rtl="0"/>
            <a:r>
              <a:rPr lang="en-US" smtClean="0">
                <a:cs typeface="Arial" pitchFamily="34" charset="0"/>
              </a:rPr>
              <a:t>Computing an optimal forwarding protocol.</a:t>
            </a:r>
          </a:p>
          <a:p>
            <a:pPr algn="l" rtl="0"/>
            <a:r>
              <a:rPr lang="en-US" smtClean="0">
                <a:cs typeface="Arial" pitchFamily="34" charset="0"/>
              </a:rPr>
              <a:t>Optimizing the location of the base station.</a:t>
            </a:r>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27</a:t>
            </a:fld>
            <a:endParaRPr lang="he-IL"/>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p:txBody>
          <a:bodyPr/>
          <a:lstStyle/>
          <a:p>
            <a:pPr algn="l" rtl="0"/>
            <a:r>
              <a:rPr lang="en-US" smtClean="0">
                <a:cs typeface="Arial" pitchFamily="34" charset="0"/>
              </a:rPr>
              <a:t>      </a:t>
            </a:r>
            <a:endParaRPr lang="he-IL" smtClean="0"/>
          </a:p>
        </p:txBody>
      </p:sp>
      <p:sp>
        <p:nvSpPr>
          <p:cNvPr id="29699"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ctr"/>
            <a:r>
              <a:rPr lang="en-US" sz="4400"/>
              <a:t>Multi hop network topology</a:t>
            </a:r>
            <a:endParaRPr lang="he-IL" sz="4400">
              <a:cs typeface="Times New Roman" pitchFamily="18" charset="0"/>
            </a:endParaRPr>
          </a:p>
        </p:txBody>
      </p:sp>
      <p:pic>
        <p:nvPicPr>
          <p:cNvPr id="29700" name="Picture 2" descr="C:\Users\yohayt\AppData\Local\Microsoft\Windows\Temporary Internet Files\Content.IE5\QE3ZQFRC\MC90023715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48463" y="4076700"/>
            <a:ext cx="131445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01" name="Picture 3" descr="C:\Users\yohayt\AppData\Local\Microsoft\Windows\Temporary Internet Files\Content.IE5\QE3ZQFRC\MC90023715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04025" y="2349500"/>
            <a:ext cx="1279525" cy="839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02" name="Picture 2" descr="C:\Users\yohayt\AppData\Local\Microsoft\Windows\Temporary Internet Files\Content.IE5\QE3ZQFRC\MC90023715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0102552">
            <a:off x="1331913" y="2708275"/>
            <a:ext cx="1316037"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03" name="Picture 2" descr="C:\Users\yohayt\AppData\Local\Microsoft\Windows\Temporary Internet Files\Content.IE5\QE3ZQFRC\MC90023715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0800000">
            <a:off x="1476375" y="4292600"/>
            <a:ext cx="131445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04" name="Picture 2" descr="C:\Users\yohayt\AppData\Local\Microsoft\Windows\Temporary Internet Files\Content.IE5\QE3ZQFRC\MC90023715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564059">
            <a:off x="4420394" y="5468144"/>
            <a:ext cx="1316038"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05" name="Picture 5" descr="C:\Program Files (x86)\Microsoft Office\MEDIA\CAGCAT10\j0285750.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5000" y="1139825"/>
            <a:ext cx="1824038" cy="1120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35" name="Straight Arrow Connector 34"/>
          <p:cNvCxnSpPr>
            <a:endCxn id="29705" idx="2"/>
          </p:cNvCxnSpPr>
          <p:nvPr/>
        </p:nvCxnSpPr>
        <p:spPr>
          <a:xfrm flipH="1" flipV="1">
            <a:off x="1547813" y="2260600"/>
            <a:ext cx="71437" cy="668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1116013" y="2101850"/>
            <a:ext cx="495300" cy="2524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2387600" y="1700213"/>
            <a:ext cx="4664075" cy="2751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648575" y="3189288"/>
            <a:ext cx="0" cy="887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2133600" y="5084763"/>
            <a:ext cx="2493963" cy="581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9711" name="Picture 6" descr="C:\Users\yohayt\AppData\Local\Microsoft\Windows\Temporary Internet Files\Content.IE5\QE3ZQFRC\MC900084382[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084638" y="3609975"/>
            <a:ext cx="1271587" cy="966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28</a:t>
            </a:fld>
            <a:endParaRPr lang="he-IL"/>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cs typeface="Times New Roman" pitchFamily="18" charset="0"/>
              </a:rPr>
              <a:t>Price-part 1</a:t>
            </a:r>
            <a:endParaRPr lang="he-IL" smtClean="0"/>
          </a:p>
        </p:txBody>
      </p:sp>
      <p:sp>
        <p:nvSpPr>
          <p:cNvPr id="30723" name="Content Placeholder 2"/>
          <p:cNvSpPr>
            <a:spLocks noGrp="1"/>
          </p:cNvSpPr>
          <p:nvPr>
            <p:ph idx="1"/>
          </p:nvPr>
        </p:nvSpPr>
        <p:spPr/>
        <p:txBody>
          <a:bodyPr/>
          <a:lstStyle/>
          <a:p>
            <a:pPr algn="l" rtl="0"/>
            <a:r>
              <a:rPr lang="he-IL" smtClean="0"/>
              <a:t>                       </a:t>
            </a:r>
            <a:endParaRPr lang="en-US" smtClean="0">
              <a:cs typeface="Arial" pitchFamily="34" charset="0"/>
            </a:endParaRPr>
          </a:p>
          <a:p>
            <a:pPr algn="l" rtl="0"/>
            <a:endParaRPr lang="en-US" smtClean="0">
              <a:cs typeface="Arial" pitchFamily="34" charset="0"/>
            </a:endParaRPr>
          </a:p>
          <a:p>
            <a:pPr algn="l" rtl="0"/>
            <a:endParaRPr lang="en-US" smtClean="0">
              <a:cs typeface="Arial" pitchFamily="34" charset="0"/>
            </a:endParaRPr>
          </a:p>
          <a:p>
            <a:pPr algn="l" rtl="0"/>
            <a:endParaRPr lang="en-US" smtClean="0">
              <a:cs typeface="Arial" pitchFamily="34" charset="0"/>
            </a:endParaRPr>
          </a:p>
          <a:p>
            <a:pPr algn="l" rtl="0"/>
            <a:r>
              <a:rPr lang="en-US" smtClean="0">
                <a:cs typeface="Arial" pitchFamily="34" charset="0"/>
              </a:rPr>
              <a:t>Which is more expensive?</a:t>
            </a:r>
          </a:p>
          <a:p>
            <a:pPr algn="l" rtl="0"/>
            <a:endParaRPr lang="he-IL" smtClean="0"/>
          </a:p>
        </p:txBody>
      </p:sp>
      <p:sp>
        <p:nvSpPr>
          <p:cNvPr id="30724"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ctr"/>
            <a:endParaRPr lang="he-IL" sz="4400">
              <a:cs typeface="Times New Roman" pitchFamily="18" charset="0"/>
            </a:endParaRPr>
          </a:p>
        </p:txBody>
      </p:sp>
      <p:pic>
        <p:nvPicPr>
          <p:cNvPr id="30725" name="Picture 2" descr="C:\Users\yohayt\AppData\Local\Microsoft\Windows\Temporary Internet Files\Content.IE5\QE3ZQFRC\MC90023715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0102552">
            <a:off x="1331913" y="2708275"/>
            <a:ext cx="1316037"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26" name="Picture 2" descr="C:\Users\yohayt\AppData\Local\Microsoft\Windows\Temporary Internet Files\Content.IE5\QE3ZQFRC\MC90023715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564059">
            <a:off x="4420394" y="5468144"/>
            <a:ext cx="1316038"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5" descr="C:\Program Files (x86)\Microsoft Office\MEDIA\CAGCAT10\j0285750.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3563" y="981075"/>
            <a:ext cx="1824037" cy="1120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1" name="Straight Arrow Connector 10"/>
          <p:cNvCxnSpPr>
            <a:endCxn id="10" idx="2"/>
          </p:cNvCxnSpPr>
          <p:nvPr/>
        </p:nvCxnSpPr>
        <p:spPr>
          <a:xfrm flipH="1" flipV="1">
            <a:off x="1476375" y="2101850"/>
            <a:ext cx="71438" cy="666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2387600" y="1916113"/>
            <a:ext cx="2239963" cy="3749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29</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mph" presetSubtype="0" fill="hold" nodeType="clickEffect">
                                  <p:stCondLst>
                                    <p:cond delay="0"/>
                                  </p:stCondLst>
                                  <p:childTnLst>
                                    <p:animClr clrSpc="rgb" dir="cw">
                                      <p:cBhvr override="childStyle">
                                        <p:cTn id="6" dur="500" fill="hold"/>
                                        <p:tgtEl>
                                          <p:spTgt spid="10"/>
                                        </p:tgtEl>
                                        <p:attrNameLst>
                                          <p:attrName>style.color</p:attrName>
                                        </p:attrNameLst>
                                      </p:cBhvr>
                                      <p:to>
                                        <a:schemeClr val="accent2"/>
                                      </p:to>
                                    </p:animClr>
                                    <p:animClr clrSpc="rgb" dir="cw">
                                      <p:cBhvr>
                                        <p:cTn id="7" dur="500" fill="hold"/>
                                        <p:tgtEl>
                                          <p:spTgt spid="10"/>
                                        </p:tgtEl>
                                        <p:attrNameLst>
                                          <p:attrName>fillcolor</p:attrName>
                                        </p:attrNameLst>
                                      </p:cBhvr>
                                      <p:to>
                                        <a:schemeClr val="accent2"/>
                                      </p:to>
                                    </p:animClr>
                                    <p:set>
                                      <p:cBhvr>
                                        <p:cTn id="8" dur="500" fill="hold"/>
                                        <p:tgtEl>
                                          <p:spTgt spid="10"/>
                                        </p:tgtEl>
                                        <p:attrNameLst>
                                          <p:attrName>fill.type</p:attrName>
                                        </p:attrNameLst>
                                      </p:cBhvr>
                                      <p:to>
                                        <p:strVal val="solid"/>
                                      </p:to>
                                    </p:set>
                                    <p:set>
                                      <p:cBhvr>
                                        <p:cTn id="9" dur="500" fill="hold"/>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cs typeface="Times New Roman" pitchFamily="18" charset="0"/>
              </a:rPr>
              <a:t>Motivation:</a:t>
            </a:r>
            <a:endParaRPr lang="he-IL" smtClean="0"/>
          </a:p>
        </p:txBody>
      </p:sp>
      <p:pic>
        <p:nvPicPr>
          <p:cNvPr id="4099" name="Picture 2" descr="C:\Users\yohayt\AppData\Local\Microsoft\Windows\Temporary Internet Files\Content.IE5\QE3ZQFRC\MC900237159[1].wmf"/>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6804025" y="3824288"/>
            <a:ext cx="1489075" cy="977900"/>
          </a:xfrm>
          <a:noFill/>
        </p:spPr>
      </p:pic>
      <p:pic>
        <p:nvPicPr>
          <p:cNvPr id="4100" name="Picture 3" descr="C:\Users\yohayt\AppData\Local\Microsoft\Windows\Temporary Internet Files\Content.IE5\QE3ZQFRC\MC9002371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04025" y="2349500"/>
            <a:ext cx="1279525" cy="839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1" name="Picture 2" descr="C:\Users\yohayt\AppData\Local\Microsoft\Windows\Temporary Internet Files\Content.IE5\QE3ZQFRC\MC9002371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102552">
            <a:off x="1331913" y="2708275"/>
            <a:ext cx="1316037"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2" name="Picture 2" descr="C:\Users\yohayt\AppData\Local\Microsoft\Windows\Temporary Internet Files\Content.IE5\QE3ZQFRC\MC9002371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800000">
            <a:off x="1476375" y="4292600"/>
            <a:ext cx="131445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3" name="Picture 2" descr="C:\Users\yohayt\AppData\Local\Microsoft\Windows\Temporary Internet Files\Content.IE5\QE3ZQFRC\MC9002371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5564059">
            <a:off x="4420394" y="5468144"/>
            <a:ext cx="1316038"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89" name="Picture 5" descr="C:\Program Files (x86)\Microsoft Office\MEDIA\CAGCAT10\j0285750.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63563" y="981075"/>
            <a:ext cx="1824037" cy="1120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Straight Arrow Connector 4"/>
          <p:cNvCxnSpPr>
            <a:endCxn id="16389" idx="2"/>
          </p:cNvCxnSpPr>
          <p:nvPr/>
        </p:nvCxnSpPr>
        <p:spPr>
          <a:xfrm flipH="1" flipV="1">
            <a:off x="1476375" y="2101850"/>
            <a:ext cx="71438" cy="666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1116013" y="2101850"/>
            <a:ext cx="495300" cy="2524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2359025" y="1700213"/>
            <a:ext cx="4664075" cy="2751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16389" idx="3"/>
          </p:cNvCxnSpPr>
          <p:nvPr/>
        </p:nvCxnSpPr>
        <p:spPr>
          <a:xfrm flipH="1" flipV="1">
            <a:off x="2387600" y="1541463"/>
            <a:ext cx="4678363" cy="1044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2387600" y="1916113"/>
            <a:ext cx="2239963" cy="3749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110" name="Picture 6" descr="C:\Users\yohayt\AppData\Local\Microsoft\Windows\Temporary Internet Files\Content.IE5\QE3ZQFRC\MC900084382[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990975" y="3579813"/>
            <a:ext cx="1271588" cy="968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91" name="Picture 7" descr="C:\Users\yohayt\AppData\Local\Microsoft\Windows\Temporary Internet Files\Content.IE5\KVD802O4\MC900014579[1].wm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092950" y="5327650"/>
            <a:ext cx="742950" cy="1249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3</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mph" presetSubtype="0" fill="hold" nodeType="clickEffect">
                                  <p:stCondLst>
                                    <p:cond delay="0"/>
                                  </p:stCondLst>
                                  <p:childTnLst>
                                    <p:animClr clrSpc="rgb" dir="cw">
                                      <p:cBhvr override="childStyle">
                                        <p:cTn id="6" dur="500" fill="hold"/>
                                        <p:tgtEl>
                                          <p:spTgt spid="16389"/>
                                        </p:tgtEl>
                                        <p:attrNameLst>
                                          <p:attrName>style.color</p:attrName>
                                        </p:attrNameLst>
                                      </p:cBhvr>
                                      <p:to>
                                        <a:schemeClr val="accent2"/>
                                      </p:to>
                                    </p:animClr>
                                    <p:animClr clrSpc="rgb" dir="cw">
                                      <p:cBhvr>
                                        <p:cTn id="7" dur="500" fill="hold"/>
                                        <p:tgtEl>
                                          <p:spTgt spid="16389"/>
                                        </p:tgtEl>
                                        <p:attrNameLst>
                                          <p:attrName>fillcolor</p:attrName>
                                        </p:attrNameLst>
                                      </p:cBhvr>
                                      <p:to>
                                        <a:schemeClr val="accent2"/>
                                      </p:to>
                                    </p:animClr>
                                    <p:set>
                                      <p:cBhvr>
                                        <p:cTn id="8" dur="500" fill="hold"/>
                                        <p:tgtEl>
                                          <p:spTgt spid="16389"/>
                                        </p:tgtEl>
                                        <p:attrNameLst>
                                          <p:attrName>fill.type</p:attrName>
                                        </p:attrNameLst>
                                      </p:cBhvr>
                                      <p:to>
                                        <p:strVal val="solid"/>
                                      </p:to>
                                    </p:set>
                                    <p:set>
                                      <p:cBhvr>
                                        <p:cTn id="9" dur="500" fill="hold"/>
                                        <p:tgtEl>
                                          <p:spTgt spid="16389"/>
                                        </p:tgtEl>
                                        <p:attrNameLst>
                                          <p:attrName>fill.on</p:attrName>
                                        </p:attrNameLst>
                                      </p:cBhvr>
                                      <p:to>
                                        <p:strVal val="true"/>
                                      </p:to>
                                    </p:set>
                                  </p:childTnLst>
                                </p:cTn>
                              </p:par>
                            </p:childTnLst>
                          </p:cTn>
                        </p:par>
                        <p:par>
                          <p:cTn id="10" fill="hold" nodeType="afterGroup">
                            <p:stCondLst>
                              <p:cond delay="500"/>
                            </p:stCondLst>
                            <p:childTnLst>
                              <p:par>
                                <p:cTn id="11" presetID="1" presetClass="entr" presetSubtype="0" fill="hold" nodeType="afterEffect">
                                  <p:stCondLst>
                                    <p:cond delay="2000"/>
                                  </p:stCondLst>
                                  <p:childTnLst>
                                    <p:set>
                                      <p:cBhvr>
                                        <p:cTn id="12" dur="1" fill="hold">
                                          <p:stCondLst>
                                            <p:cond delay="0"/>
                                          </p:stCondLst>
                                        </p:cTn>
                                        <p:tgtEl>
                                          <p:spTgt spid="163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p:txBody>
          <a:bodyPr/>
          <a:lstStyle/>
          <a:p>
            <a:pPr algn="l" rtl="0"/>
            <a:r>
              <a:rPr lang="en-US" smtClean="0">
                <a:cs typeface="Arial" pitchFamily="34" charset="0"/>
              </a:rPr>
              <a:t>   </a:t>
            </a:r>
            <a:endParaRPr lang="he-IL" smtClean="0"/>
          </a:p>
        </p:txBody>
      </p:sp>
      <p:sp>
        <p:nvSpPr>
          <p:cNvPr id="31747"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ctr"/>
            <a:endParaRPr lang="he-IL" sz="4400">
              <a:cs typeface="Times New Roman" pitchFamily="18" charset="0"/>
            </a:endParaRPr>
          </a:p>
        </p:txBody>
      </p:sp>
      <p:sp>
        <p:nvSpPr>
          <p:cNvPr id="31748" name="Content Placeholder 2"/>
          <p:cNvSpPr txBox="1">
            <a:spLocks/>
          </p:cNvSpPr>
          <p:nvPr/>
        </p:nvSpPr>
        <p:spPr bwMode="auto">
          <a:xfrm>
            <a:off x="457200" y="2462213"/>
            <a:ext cx="8229600" cy="3663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l" rtl="0">
              <a:spcBef>
                <a:spcPct val="20000"/>
              </a:spcBef>
              <a:buFont typeface="Arial" pitchFamily="34" charset="0"/>
              <a:buChar char="•"/>
            </a:pPr>
            <a:endParaRPr lang="en-US" sz="3200"/>
          </a:p>
          <a:p>
            <a:pPr algn="l" rtl="0">
              <a:spcBef>
                <a:spcPct val="20000"/>
              </a:spcBef>
              <a:buFont typeface="Arial" pitchFamily="34" charset="0"/>
              <a:buChar char="•"/>
            </a:pPr>
            <a:endParaRPr lang="en-US" sz="3200"/>
          </a:p>
          <a:p>
            <a:pPr algn="l" rtl="0">
              <a:spcBef>
                <a:spcPct val="20000"/>
              </a:spcBef>
              <a:buFont typeface="Arial" pitchFamily="34" charset="0"/>
              <a:buChar char="•"/>
            </a:pPr>
            <a:endParaRPr lang="en-US" sz="3200"/>
          </a:p>
          <a:p>
            <a:pPr algn="l" rtl="0">
              <a:spcBef>
                <a:spcPct val="20000"/>
              </a:spcBef>
              <a:buFont typeface="Arial" pitchFamily="34" charset="0"/>
              <a:buChar char="•"/>
            </a:pPr>
            <a:r>
              <a:rPr lang="en-US" sz="3200"/>
              <a:t>Which is more expensive?</a:t>
            </a:r>
          </a:p>
          <a:p>
            <a:pPr algn="l" rtl="0">
              <a:spcBef>
                <a:spcPct val="20000"/>
              </a:spcBef>
              <a:buFont typeface="Arial" pitchFamily="34" charset="0"/>
              <a:buChar char="•"/>
            </a:pPr>
            <a:endParaRPr lang="he-IL" sz="3200"/>
          </a:p>
        </p:txBody>
      </p:sp>
      <p:sp>
        <p:nvSpPr>
          <p:cNvPr id="31749"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ctr"/>
            <a:endParaRPr lang="he-IL" sz="4400">
              <a:cs typeface="Times New Roman" pitchFamily="18" charset="0"/>
            </a:endParaRPr>
          </a:p>
        </p:txBody>
      </p:sp>
      <p:pic>
        <p:nvPicPr>
          <p:cNvPr id="31750" name="Picture 2" descr="C:\Users\yohayt\AppData\Local\Microsoft\Windows\Temporary Internet Files\Content.IE5\QE3ZQFRC\MC90023715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0102552">
            <a:off x="1331913" y="3121025"/>
            <a:ext cx="1316037"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751" name="Picture 2" descr="C:\Users\yohayt\AppData\Local\Microsoft\Windows\Temporary Internet Files\Content.IE5\QE3ZQFRC\MC90023715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564059">
            <a:off x="3540919" y="2286794"/>
            <a:ext cx="1316038"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5" descr="C:\Program Files (x86)\Microsoft Office\MEDIA\CAGCAT10\j0285750.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3563" y="981075"/>
            <a:ext cx="1824037" cy="1120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0" name="Straight Arrow Connector 9"/>
          <p:cNvCxnSpPr>
            <a:endCxn id="9" idx="2"/>
          </p:cNvCxnSpPr>
          <p:nvPr/>
        </p:nvCxnSpPr>
        <p:spPr>
          <a:xfrm flipH="1" flipV="1">
            <a:off x="1476375" y="2101850"/>
            <a:ext cx="71438" cy="9636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ight Arrow 13"/>
          <p:cNvSpPr/>
          <p:nvPr/>
        </p:nvSpPr>
        <p:spPr>
          <a:xfrm rot="12945806">
            <a:off x="2214563" y="2295525"/>
            <a:ext cx="1600200" cy="333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Rectangle 16"/>
          <p:cNvSpPr/>
          <p:nvPr/>
        </p:nvSpPr>
        <p:spPr>
          <a:xfrm>
            <a:off x="3230563" y="461963"/>
            <a:ext cx="2862262" cy="768350"/>
          </a:xfrm>
          <a:prstGeom prst="rect">
            <a:avLst/>
          </a:prstGeom>
        </p:spPr>
        <p:txBody>
          <a:bodyPr wrap="none">
            <a:spAutoFit/>
          </a:bodyPr>
          <a:lstStyle/>
          <a:p>
            <a:pPr fontAlgn="auto">
              <a:spcBef>
                <a:spcPts val="0"/>
              </a:spcBef>
              <a:spcAft>
                <a:spcPts val="0"/>
              </a:spcAft>
              <a:defRPr/>
            </a:pPr>
            <a:r>
              <a:rPr lang="en-US" sz="4400" dirty="0">
                <a:solidFill>
                  <a:prstClr val="black"/>
                </a:solidFill>
                <a:latin typeface="+mn-lt"/>
                <a:ea typeface="+mj-ea"/>
                <a:cs typeface="+mj-cs"/>
              </a:rPr>
              <a:t>Price-part 2</a:t>
            </a:r>
            <a:endParaRPr lang="he-IL" dirty="0">
              <a:latin typeface="+mn-lt"/>
              <a:cs typeface="+mn-cs"/>
            </a:endParaRPr>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30</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mph" presetSubtype="0" fill="hold" nodeType="clickEffect">
                                  <p:stCondLst>
                                    <p:cond delay="0"/>
                                  </p:stCondLst>
                                  <p:childTnLst>
                                    <p:animClr clrSpc="rgb" dir="cw">
                                      <p:cBhvr override="childStyle">
                                        <p:cTn id="6" dur="500" fill="hold"/>
                                        <p:tgtEl>
                                          <p:spTgt spid="9"/>
                                        </p:tgtEl>
                                        <p:attrNameLst>
                                          <p:attrName>style.color</p:attrName>
                                        </p:attrNameLst>
                                      </p:cBhvr>
                                      <p:to>
                                        <a:schemeClr val="accent2"/>
                                      </p:to>
                                    </p:animClr>
                                    <p:animClr clrSpc="rgb" dir="cw">
                                      <p:cBhvr>
                                        <p:cTn id="7" dur="500" fill="hold"/>
                                        <p:tgtEl>
                                          <p:spTgt spid="9"/>
                                        </p:tgtEl>
                                        <p:attrNameLst>
                                          <p:attrName>fillcolor</p:attrName>
                                        </p:attrNameLst>
                                      </p:cBhvr>
                                      <p:to>
                                        <a:schemeClr val="accent2"/>
                                      </p:to>
                                    </p:animClr>
                                    <p:set>
                                      <p:cBhvr>
                                        <p:cTn id="8" dur="500" fill="hold"/>
                                        <p:tgtEl>
                                          <p:spTgt spid="9"/>
                                        </p:tgtEl>
                                        <p:attrNameLst>
                                          <p:attrName>fill.type</p:attrName>
                                        </p:attrNameLst>
                                      </p:cBhvr>
                                      <p:to>
                                        <p:strVal val="solid"/>
                                      </p:to>
                                    </p:set>
                                    <p:set>
                                      <p:cBhvr>
                                        <p:cTn id="9" dur="500" fill="hold"/>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cs typeface="Times New Roman" pitchFamily="18" charset="0"/>
              </a:rPr>
              <a:t>More realistic model</a:t>
            </a:r>
            <a:endParaRPr lang="he-IL" smtClean="0"/>
          </a:p>
        </p:txBody>
      </p:sp>
      <p:sp>
        <p:nvSpPr>
          <p:cNvPr id="32771" name="Content Placeholder 2"/>
          <p:cNvSpPr>
            <a:spLocks noGrp="1"/>
          </p:cNvSpPr>
          <p:nvPr>
            <p:ph idx="1"/>
          </p:nvPr>
        </p:nvSpPr>
        <p:spPr/>
        <p:txBody>
          <a:bodyPr/>
          <a:lstStyle/>
          <a:p>
            <a:pPr marL="0" indent="0" algn="l" rtl="0">
              <a:buFont typeface="Arial" pitchFamily="34" charset="0"/>
              <a:buNone/>
            </a:pPr>
            <a:r>
              <a:rPr lang="en-US" smtClean="0">
                <a:cs typeface="Arial" pitchFamily="34" charset="0"/>
              </a:rPr>
              <a:t>  </a:t>
            </a:r>
            <a:endParaRPr lang="he-IL" smtClean="0"/>
          </a:p>
        </p:txBody>
      </p:sp>
      <p:pic>
        <p:nvPicPr>
          <p:cNvPr id="4" name="Picture 2" descr="C:\Users\yohayt\AppData\Local\Microsoft\Windows\Temporary Internet Files\Content.IE5\QE3ZQFRC\MC9002371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48463" y="4076700"/>
            <a:ext cx="131445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3" descr="C:\Users\yohayt\AppData\Local\Microsoft\Windows\Temporary Internet Files\Content.IE5\QE3ZQFRC\MC9002371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04025" y="2349500"/>
            <a:ext cx="1279525" cy="839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 descr="C:\Users\yohayt\AppData\Local\Microsoft\Windows\Temporary Internet Files\Content.IE5\QE3ZQFRC\MC9002371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102552">
            <a:off x="1331913" y="2708275"/>
            <a:ext cx="1316037"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2" descr="C:\Users\yohayt\AppData\Local\Microsoft\Windows\Temporary Internet Files\Content.IE5\QE3ZQFRC\MC9002371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800000">
            <a:off x="1476375" y="4292600"/>
            <a:ext cx="131445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2" descr="C:\Users\yohayt\AppData\Local\Microsoft\Windows\Temporary Internet Files\Content.IE5\QE3ZQFRC\MC9002371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5564059">
            <a:off x="4420394" y="5468144"/>
            <a:ext cx="1316038"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9" name="Straight Arrow Connector 8"/>
          <p:cNvCxnSpPr/>
          <p:nvPr/>
        </p:nvCxnSpPr>
        <p:spPr>
          <a:xfrm flipH="1" flipV="1">
            <a:off x="1476375" y="2101850"/>
            <a:ext cx="71438" cy="666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116013" y="2101850"/>
            <a:ext cx="495300" cy="2524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2387600" y="1700213"/>
            <a:ext cx="4664075" cy="2751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2387600" y="1541463"/>
            <a:ext cx="4678363" cy="1044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2387600" y="1916113"/>
            <a:ext cx="2239963" cy="3749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2782" name="Picture 6" descr="C:\Users\yohayt\AppData\Local\Microsoft\Windows\Temporary Internet Files\Content.IE5\QE3ZQFRC\MC900084382[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084638" y="3609975"/>
            <a:ext cx="1271587" cy="966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86" name="Picture 2" descr="C:\Users\yohayt\AppData\Local\Microsoft\Windows\Temporary Internet Files\Content.IE5\KVD802O4\MC900322649[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007225" y="2063750"/>
            <a:ext cx="1389063" cy="906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Picture 2" descr="C:\Users\yohayt\AppData\Local\Microsoft\Windows\Temporary Internet Files\Content.IE5\KVD802O4\MC900322649[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10800000">
            <a:off x="1331913" y="2884488"/>
            <a:ext cx="1389062" cy="906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 name="Picture 2" descr="C:\Users\yohayt\AppData\Local\Microsoft\Windows\Temporary Internet Files\Content.IE5\KVD802O4\MC900322649[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10800000">
            <a:off x="1262063" y="4451350"/>
            <a:ext cx="1389062" cy="908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 name="Picture 2" descr="C:\Users\yohayt\AppData\Local\Microsoft\Windows\Temporary Internet Files\Content.IE5\KVD802O4\MC900322649[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5981006">
            <a:off x="3821112" y="5529263"/>
            <a:ext cx="1387475" cy="908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 name="Picture 2" descr="C:\Users\yohayt\AppData\Local\Microsoft\Windows\Temporary Internet Files\Content.IE5\KVD802O4\MC900322649[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834188" y="4487863"/>
            <a:ext cx="1389062" cy="906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88" name="Picture 5" descr="C:\Program Files (x86)\Microsoft Office\MEDIA\CAGCAT10\j0285750.wm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98500" y="1003300"/>
            <a:ext cx="1824038" cy="1120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31</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8"/>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19"/>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20"/>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6386"/>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386"/>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5"/>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4"/>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8"/>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7"/>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cs typeface="Times New Roman" pitchFamily="18" charset="0"/>
              </a:rPr>
              <a:t>Simultaneously</a:t>
            </a:r>
            <a:endParaRPr lang="he-IL" smtClean="0"/>
          </a:p>
        </p:txBody>
      </p:sp>
      <p:sp>
        <p:nvSpPr>
          <p:cNvPr id="33795" name="Content Placeholder 2"/>
          <p:cNvSpPr>
            <a:spLocks noGrp="1"/>
          </p:cNvSpPr>
          <p:nvPr>
            <p:ph idx="1"/>
          </p:nvPr>
        </p:nvSpPr>
        <p:spPr>
          <a:xfrm>
            <a:off x="468313" y="1657350"/>
            <a:ext cx="8229600" cy="4525963"/>
          </a:xfrm>
        </p:spPr>
        <p:txBody>
          <a:bodyPr/>
          <a:lstStyle/>
          <a:p>
            <a:pPr algn="l" rtl="0"/>
            <a:r>
              <a:rPr lang="en-US" smtClean="0">
                <a:cs typeface="Arial" pitchFamily="34" charset="0"/>
              </a:rPr>
              <a:t>If we want that the cameras will be able to communicate they have to be awake in same time.</a:t>
            </a:r>
            <a:endParaRPr lang="he-IL" smtClean="0"/>
          </a:p>
        </p:txBody>
      </p:sp>
      <p:pic>
        <p:nvPicPr>
          <p:cNvPr id="4" name="Picture 2" descr="C:\Users\yohayt\AppData\Local\Microsoft\Windows\Temporary Internet Files\Content.IE5\KVD802O4\MC90032264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0800000">
            <a:off x="1262063" y="4451350"/>
            <a:ext cx="1389062" cy="908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2" descr="C:\Users\yohayt\AppData\Local\Microsoft\Windows\Temporary Internet Files\Content.IE5\KVD802O4\MC90032264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48488" y="5546725"/>
            <a:ext cx="1389062" cy="906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 descr="C:\Users\yohayt\AppData\Local\Microsoft\Windows\Temporary Internet Files\Content.IE5\QE3ZQFRC\MC9002371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626575">
            <a:off x="1487488" y="4508500"/>
            <a:ext cx="1316037"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2" descr="C:\Users\yohayt\AppData\Local\Microsoft\Windows\Temporary Internet Files\Content.IE5\QE3ZQFRC\MC9002371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467242">
            <a:off x="6826250" y="5322888"/>
            <a:ext cx="1316038" cy="865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9" name="Straight Connector 8"/>
          <p:cNvCxnSpPr>
            <a:stCxn id="7" idx="2"/>
          </p:cNvCxnSpPr>
          <p:nvPr/>
        </p:nvCxnSpPr>
        <p:spPr>
          <a:xfrm flipH="1" flipV="1">
            <a:off x="2162175" y="4941888"/>
            <a:ext cx="5262563" cy="1241425"/>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32</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4"/>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cs typeface="Times New Roman" pitchFamily="18" charset="0"/>
              </a:rPr>
              <a:t>Lifetime</a:t>
            </a:r>
            <a:endParaRPr lang="he-IL" smtClean="0"/>
          </a:p>
        </p:txBody>
      </p:sp>
      <p:sp>
        <p:nvSpPr>
          <p:cNvPr id="34819" name="Content Placeholder 2"/>
          <p:cNvSpPr>
            <a:spLocks noGrp="1"/>
          </p:cNvSpPr>
          <p:nvPr>
            <p:ph idx="1"/>
          </p:nvPr>
        </p:nvSpPr>
        <p:spPr/>
        <p:txBody>
          <a:bodyPr/>
          <a:lstStyle/>
          <a:p>
            <a:pPr marL="0" indent="0" algn="l" rtl="0">
              <a:buFont typeface="Arial" pitchFamily="34" charset="0"/>
              <a:buNone/>
            </a:pPr>
            <a:r>
              <a:rPr lang="en-US" smtClean="0">
                <a:cs typeface="Arial" pitchFamily="34" charset="0"/>
              </a:rPr>
              <a:t>   </a:t>
            </a:r>
          </a:p>
          <a:p>
            <a:pPr marL="0" indent="0" algn="l" rtl="0">
              <a:buFont typeface="Arial" pitchFamily="34" charset="0"/>
              <a:buNone/>
            </a:pPr>
            <a:endParaRPr lang="en-US" smtClean="0">
              <a:cs typeface="Arial" pitchFamily="34" charset="0"/>
            </a:endParaRPr>
          </a:p>
          <a:p>
            <a:pPr marL="0" indent="0" algn="l" rtl="0">
              <a:buFont typeface="Arial" pitchFamily="34" charset="0"/>
              <a:buNone/>
            </a:pPr>
            <a:endParaRPr lang="en-US" smtClean="0">
              <a:cs typeface="Arial" pitchFamily="34" charset="0"/>
            </a:endParaRPr>
          </a:p>
          <a:p>
            <a:pPr marL="0" indent="0" algn="l" rtl="0">
              <a:buFont typeface="Arial" pitchFamily="34" charset="0"/>
              <a:buNone/>
            </a:pPr>
            <a:endParaRPr lang="en-US" smtClean="0">
              <a:cs typeface="Arial" pitchFamily="34" charset="0"/>
            </a:endParaRPr>
          </a:p>
          <a:p>
            <a:pPr marL="0" indent="0" algn="l" rtl="0">
              <a:buFont typeface="Arial" pitchFamily="34" charset="0"/>
              <a:buNone/>
            </a:pPr>
            <a:endParaRPr lang="en-US" smtClean="0">
              <a:cs typeface="Arial" pitchFamily="34" charset="0"/>
            </a:endParaRPr>
          </a:p>
          <a:p>
            <a:pPr marL="0" indent="0" algn="l" rtl="0">
              <a:buFont typeface="Arial" pitchFamily="34" charset="0"/>
              <a:buNone/>
            </a:pPr>
            <a:endParaRPr lang="en-US" smtClean="0">
              <a:cs typeface="Arial" pitchFamily="34" charset="0"/>
            </a:endParaRPr>
          </a:p>
          <a:p>
            <a:pPr marL="0" indent="0" algn="l" rtl="0">
              <a:buFont typeface="Arial" pitchFamily="34" charset="0"/>
              <a:buNone/>
            </a:pPr>
            <a:endParaRPr lang="en-US" smtClean="0">
              <a:cs typeface="Arial" pitchFamily="34" charset="0"/>
            </a:endParaRPr>
          </a:p>
          <a:p>
            <a:pPr marL="0" indent="0" algn="l" rtl="0">
              <a:buFont typeface="Arial" pitchFamily="34" charset="0"/>
              <a:buNone/>
            </a:pPr>
            <a:endParaRPr lang="he-IL" smtClean="0"/>
          </a:p>
        </p:txBody>
      </p:sp>
      <p:sp>
        <p:nvSpPr>
          <p:cNvPr id="34820" name="Content Placeholder 2"/>
          <p:cNvSpPr txBox="1">
            <a:spLocks/>
          </p:cNvSpPr>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l" rtl="0">
              <a:spcBef>
                <a:spcPct val="20000"/>
              </a:spcBef>
              <a:buFont typeface="Arial" pitchFamily="34" charset="0"/>
              <a:buNone/>
            </a:pPr>
            <a:r>
              <a:rPr lang="en-US" sz="3200"/>
              <a:t>  </a:t>
            </a:r>
            <a:endParaRPr lang="he-IL" sz="3200"/>
          </a:p>
        </p:txBody>
      </p:sp>
      <p:pic>
        <p:nvPicPr>
          <p:cNvPr id="34821" name="Picture 2" descr="C:\Users\yohayt\AppData\Local\Microsoft\Windows\Temporary Internet Files\Content.IE5\QE3ZQFRC\MC9002371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102552">
            <a:off x="1331913" y="2708275"/>
            <a:ext cx="1316037"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4822" name="Picture 2" descr="C:\Users\yohayt\AppData\Local\Microsoft\Windows\Temporary Internet Files\Content.IE5\QE3ZQFRC\MC90023715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800000">
            <a:off x="1476375" y="4292600"/>
            <a:ext cx="1314450"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9" name="Straight Arrow Connector 8"/>
          <p:cNvCxnSpPr/>
          <p:nvPr/>
        </p:nvCxnSpPr>
        <p:spPr>
          <a:xfrm flipH="1" flipV="1">
            <a:off x="1476375" y="2101850"/>
            <a:ext cx="71438" cy="666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116013" y="2101850"/>
            <a:ext cx="495300" cy="2524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2387600" y="1700213"/>
            <a:ext cx="4664075" cy="2751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2387600" y="1541463"/>
            <a:ext cx="4678363" cy="1044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4827" name="Picture 6" descr="C:\Users\yohayt\AppData\Local\Microsoft\Windows\Temporary Internet Files\Content.IE5\QE3ZQFRC\MC900084382[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084638" y="3609975"/>
            <a:ext cx="1271587" cy="966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 name="Picture 2" descr="C:\Users\yohayt\AppData\Local\Microsoft\Windows\Temporary Internet Files\Content.IE5\KVD802O4\MC900322649[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006846" y="2063747"/>
            <a:ext cx="1388846" cy="906891"/>
          </a:xfrm>
          <a:prstGeom prst="rect">
            <a:avLst/>
          </a:prstGeom>
          <a:noFill/>
          <a:effectLst>
            <a:glow rad="228600">
              <a:schemeClr val="accent6">
                <a:satMod val="175000"/>
                <a:alpha val="40000"/>
              </a:schemeClr>
            </a:glow>
          </a:effectLst>
          <a:extLst>
            <a:ext uri="{909E8E84-426E-40DD-AFC4-6F175D3DCCD1}">
              <a14:hiddenFill xmlns:a14="http://schemas.microsoft.com/office/drawing/2010/main" xmlns="">
                <a:solidFill>
                  <a:srgbClr val="FFFFFF"/>
                </a:solidFill>
              </a14:hiddenFill>
            </a:ext>
          </a:extLst>
        </p:spPr>
      </p:pic>
      <p:pic>
        <p:nvPicPr>
          <p:cNvPr id="18" name="Picture 2" descr="C:\Users\yohayt\AppData\Local\Microsoft\Windows\Temporary Internet Files\Content.IE5\KVD802O4\MC900322649[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834752" y="4487721"/>
            <a:ext cx="1388846" cy="906891"/>
          </a:xfrm>
          <a:prstGeom prst="rect">
            <a:avLst/>
          </a:prstGeom>
          <a:noFill/>
          <a:effectLst>
            <a:glow rad="228600">
              <a:schemeClr val="accent6">
                <a:satMod val="175000"/>
                <a:alpha val="40000"/>
              </a:schemeClr>
            </a:glow>
          </a:effectLst>
          <a:extLst>
            <a:ext uri="{909E8E84-426E-40DD-AFC4-6F175D3DCCD1}">
              <a14:hiddenFill xmlns:a14="http://schemas.microsoft.com/office/drawing/2010/main" xmlns="">
                <a:solidFill>
                  <a:srgbClr val="FFFFFF"/>
                </a:solidFill>
              </a14:hiddenFill>
            </a:ext>
          </a:extLst>
        </p:spPr>
      </p:pic>
      <p:pic>
        <p:nvPicPr>
          <p:cNvPr id="34830" name="Picture 5" descr="C:\Program Files (x86)\Microsoft Office\MEDIA\CAGCAT10\j0285750.wm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98500" y="1003300"/>
            <a:ext cx="1824038" cy="1120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33</a:t>
            </a:fld>
            <a:endParaRPr lang="he-IL"/>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cs typeface="Times New Roman" pitchFamily="18" charset="0"/>
              </a:rPr>
              <a:t>Definitions of lifetime</a:t>
            </a:r>
            <a:endParaRPr lang="he-IL"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smtClean="0"/>
              <a:t>The lifetime:</a:t>
            </a:r>
          </a:p>
          <a:p>
            <a:pPr lvl="1" algn="l" rtl="0" fontAlgn="auto">
              <a:spcAft>
                <a:spcPts val="0"/>
              </a:spcAft>
              <a:defRPr/>
            </a:pPr>
            <a:r>
              <a:rPr lang="en-US" dirty="0" smtClean="0"/>
              <a:t>Starts from: </a:t>
            </a:r>
          </a:p>
          <a:p>
            <a:pPr lvl="2" algn="l" rtl="0" fontAlgn="auto">
              <a:spcAft>
                <a:spcPts val="0"/>
              </a:spcAft>
              <a:defRPr/>
            </a:pPr>
            <a:r>
              <a:rPr lang="en-US" dirty="0" smtClean="0"/>
              <a:t>The </a:t>
            </a:r>
            <a:r>
              <a:rPr lang="en-US" dirty="0"/>
              <a:t>system starts </a:t>
            </a:r>
            <a:r>
              <a:rPr lang="en-US" dirty="0" smtClean="0"/>
              <a:t>operating.</a:t>
            </a:r>
          </a:p>
          <a:p>
            <a:pPr marL="971550" lvl="1" indent="-457200" algn="l" rtl="0" fontAlgn="auto">
              <a:spcAft>
                <a:spcPts val="0"/>
              </a:spcAft>
              <a:defRPr/>
            </a:pPr>
            <a:r>
              <a:rPr lang="en-US" dirty="0" smtClean="0"/>
              <a:t>Until:</a:t>
            </a:r>
          </a:p>
          <a:p>
            <a:pPr lvl="2" algn="l" rtl="0" fontAlgn="auto">
              <a:spcAft>
                <a:spcPts val="0"/>
              </a:spcAft>
              <a:defRPr/>
            </a:pPr>
            <a:r>
              <a:rPr lang="en-US" dirty="0" smtClean="0"/>
              <a:t>One sensor is dead.</a:t>
            </a:r>
          </a:p>
          <a:p>
            <a:pPr lvl="2" algn="l" rtl="0" fontAlgn="auto">
              <a:spcAft>
                <a:spcPts val="0"/>
              </a:spcAft>
              <a:defRPr/>
            </a:pPr>
            <a:r>
              <a:rPr lang="en-US" dirty="0" smtClean="0"/>
              <a:t>Some percentage of the sensors is dead.</a:t>
            </a:r>
          </a:p>
          <a:p>
            <a:pPr lvl="2" algn="l" rtl="0" fontAlgn="auto">
              <a:spcAft>
                <a:spcPts val="0"/>
              </a:spcAft>
              <a:defRPr/>
            </a:pPr>
            <a:r>
              <a:rPr lang="en-US" dirty="0" smtClean="0"/>
              <a:t>All sensors in some specific subset are dead.</a:t>
            </a:r>
          </a:p>
          <a:p>
            <a:pPr algn="l" rtl="0" fontAlgn="auto">
              <a:spcAft>
                <a:spcPts val="0"/>
              </a:spcAft>
              <a:defRPr/>
            </a:pPr>
            <a:endParaRPr lang="he-IL" dirty="0"/>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34</a:t>
            </a:fld>
            <a:endParaRPr lang="he-IL"/>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cs typeface="Times New Roman" pitchFamily="18" charset="0"/>
              </a:rPr>
              <a:t> Definitions</a:t>
            </a:r>
            <a:endParaRPr lang="he-IL"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smtClean="0"/>
              <a:t>          : a set of n points in the plane,</a:t>
            </a:r>
          </a:p>
          <a:p>
            <a:pPr marL="0" indent="0" algn="l" rtl="0" fontAlgn="auto">
              <a:spcAft>
                <a:spcPts val="0"/>
              </a:spcAft>
              <a:buFont typeface="Arial" pitchFamily="34" charset="0"/>
              <a:buNone/>
              <a:defRPr/>
            </a:pPr>
            <a:r>
              <a:rPr lang="en-US" dirty="0" smtClean="0"/>
              <a:t>    each point represents a sensor.</a:t>
            </a:r>
          </a:p>
          <a:p>
            <a:pPr algn="l" rtl="0" fontAlgn="auto">
              <a:spcAft>
                <a:spcPts val="0"/>
              </a:spcAft>
              <a:defRPr/>
            </a:pPr>
            <a:endParaRPr lang="en-US" dirty="0"/>
          </a:p>
          <a:p>
            <a:pPr algn="l" rtl="0" fontAlgn="auto">
              <a:spcAft>
                <a:spcPts val="0"/>
              </a:spcAft>
              <a:defRPr/>
            </a:pPr>
            <a:r>
              <a:rPr lang="en-US" dirty="0" smtClean="0"/>
              <a:t>          : a point in the plane,</a:t>
            </a:r>
          </a:p>
          <a:p>
            <a:pPr marL="0" indent="0" algn="l" rtl="0" fontAlgn="auto">
              <a:spcAft>
                <a:spcPts val="0"/>
              </a:spcAft>
              <a:buFont typeface="Arial" pitchFamily="34" charset="0"/>
              <a:buNone/>
              <a:defRPr/>
            </a:pPr>
            <a:r>
              <a:rPr lang="en-US" dirty="0"/>
              <a:t>	</a:t>
            </a:r>
            <a:r>
              <a:rPr lang="en-US" dirty="0" smtClean="0"/>
              <a:t>represents the base station.</a:t>
            </a:r>
          </a:p>
          <a:p>
            <a:pPr algn="l" rtl="0" fontAlgn="auto">
              <a:spcAft>
                <a:spcPts val="0"/>
              </a:spcAft>
              <a:defRPr/>
            </a:pPr>
            <a:endParaRPr lang="he-IL" dirty="0"/>
          </a:p>
        </p:txBody>
      </p:sp>
      <p:graphicFrame>
        <p:nvGraphicFramePr>
          <p:cNvPr id="36868" name="Object 3"/>
          <p:cNvGraphicFramePr>
            <a:graphicFrameLocks noChangeAspect="1"/>
          </p:cNvGraphicFramePr>
          <p:nvPr/>
        </p:nvGraphicFramePr>
        <p:xfrm>
          <a:off x="900113" y="1700213"/>
          <a:ext cx="854075" cy="360362"/>
        </p:xfrm>
        <a:graphic>
          <a:graphicData uri="http://schemas.openxmlformats.org/presentationml/2006/ole">
            <p:oleObj spid="_x0000_s36934" name="משוואה" r:id="rId3" imgW="482391" imgH="203112" progId="Equation.3">
              <p:embed/>
            </p:oleObj>
          </a:graphicData>
        </a:graphic>
      </p:graphicFrame>
      <p:graphicFrame>
        <p:nvGraphicFramePr>
          <p:cNvPr id="36869" name="Object 4"/>
          <p:cNvGraphicFramePr>
            <a:graphicFrameLocks noChangeAspect="1"/>
          </p:cNvGraphicFramePr>
          <p:nvPr/>
        </p:nvGraphicFramePr>
        <p:xfrm>
          <a:off x="827088" y="3500438"/>
          <a:ext cx="804862" cy="403225"/>
        </p:xfrm>
        <a:graphic>
          <a:graphicData uri="http://schemas.openxmlformats.org/presentationml/2006/ole">
            <p:oleObj spid="_x0000_s36935" name="משוואה" r:id="rId4" imgW="457200" imgH="228600" progId="Equation.3">
              <p:embed/>
            </p:oleObj>
          </a:graphicData>
        </a:graphic>
      </p:graphicFrame>
      <p:sp>
        <p:nvSpPr>
          <p:cNvPr id="6" name="Sun 5"/>
          <p:cNvSpPr/>
          <p:nvPr/>
        </p:nvSpPr>
        <p:spPr>
          <a:xfrm>
            <a:off x="6948488" y="2286000"/>
            <a:ext cx="287337" cy="2159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Sun 6"/>
          <p:cNvSpPr/>
          <p:nvPr/>
        </p:nvSpPr>
        <p:spPr>
          <a:xfrm>
            <a:off x="7245350" y="2501900"/>
            <a:ext cx="287338" cy="2159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Sun 7"/>
          <p:cNvSpPr/>
          <p:nvPr/>
        </p:nvSpPr>
        <p:spPr>
          <a:xfrm>
            <a:off x="7734300" y="2486025"/>
            <a:ext cx="287338" cy="2159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9" name="Sun 8"/>
          <p:cNvSpPr/>
          <p:nvPr/>
        </p:nvSpPr>
        <p:spPr>
          <a:xfrm>
            <a:off x="7397750" y="2225675"/>
            <a:ext cx="287338" cy="2159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Sun 9"/>
          <p:cNvSpPr/>
          <p:nvPr/>
        </p:nvSpPr>
        <p:spPr>
          <a:xfrm>
            <a:off x="7518400" y="2698750"/>
            <a:ext cx="288925" cy="2159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1" name="Sun 10"/>
          <p:cNvSpPr/>
          <p:nvPr/>
        </p:nvSpPr>
        <p:spPr>
          <a:xfrm>
            <a:off x="7685088" y="2117725"/>
            <a:ext cx="287337" cy="2159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2" name="Sun 11"/>
          <p:cNvSpPr/>
          <p:nvPr/>
        </p:nvSpPr>
        <p:spPr>
          <a:xfrm>
            <a:off x="8029575" y="2009775"/>
            <a:ext cx="288925" cy="2159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3" name="Sun 12"/>
          <p:cNvSpPr/>
          <p:nvPr/>
        </p:nvSpPr>
        <p:spPr>
          <a:xfrm>
            <a:off x="7112000" y="2806700"/>
            <a:ext cx="287338" cy="2159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Sun 13"/>
          <p:cNvSpPr/>
          <p:nvPr/>
        </p:nvSpPr>
        <p:spPr>
          <a:xfrm>
            <a:off x="7702550" y="2959100"/>
            <a:ext cx="287338" cy="2159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5" name="Sun 14"/>
          <p:cNvSpPr/>
          <p:nvPr/>
        </p:nvSpPr>
        <p:spPr>
          <a:xfrm>
            <a:off x="8139113" y="2330450"/>
            <a:ext cx="288925" cy="2159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6" name="Sun 15"/>
          <p:cNvSpPr/>
          <p:nvPr/>
        </p:nvSpPr>
        <p:spPr>
          <a:xfrm>
            <a:off x="7996238" y="2806700"/>
            <a:ext cx="287337" cy="2159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Sun 16"/>
          <p:cNvSpPr/>
          <p:nvPr/>
        </p:nvSpPr>
        <p:spPr>
          <a:xfrm>
            <a:off x="6823075" y="4005263"/>
            <a:ext cx="695325" cy="431800"/>
          </a:xfrm>
          <a:prstGeom prst="sun">
            <a:avLst/>
          </a:prstGeom>
        </p:spPr>
        <p:style>
          <a:lnRef idx="1">
            <a:schemeClr val="accent6"/>
          </a:lnRef>
          <a:fillRef idx="3">
            <a:schemeClr val="accent6"/>
          </a:fillRef>
          <a:effectRef idx="2">
            <a:schemeClr val="accent6"/>
          </a:effectRef>
          <a:fontRef idx="minor">
            <a:schemeClr val="lt1"/>
          </a:fontRef>
        </p:style>
        <p:txBody>
          <a:bodyPr rtlCol="1" anchor="ctr"/>
          <a:lstStyle/>
          <a:p>
            <a:pPr algn="ctr" fontAlgn="auto">
              <a:spcBef>
                <a:spcPts val="0"/>
              </a:spcBef>
              <a:spcAft>
                <a:spcPts val="0"/>
              </a:spcAft>
              <a:defRPr/>
            </a:pPr>
            <a:endParaRPr lang="he-IL"/>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35</a:t>
            </a:fld>
            <a:endParaRPr lang="he-IL"/>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cs typeface="Times New Roman" pitchFamily="18" charset="0"/>
              </a:rPr>
              <a:t>The sensors</a:t>
            </a:r>
            <a:endParaRPr lang="he-IL"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smtClean="0"/>
              <a:t>The sensors are responsible for monitoring and gathering information.</a:t>
            </a:r>
          </a:p>
          <a:p>
            <a:pPr algn="l" rtl="0" fontAlgn="auto">
              <a:spcAft>
                <a:spcPts val="0"/>
              </a:spcAft>
              <a:defRPr/>
            </a:pPr>
            <a:r>
              <a:rPr lang="en-US" dirty="0" smtClean="0"/>
              <a:t>Each sensor can pass it’s information directly to the base station or vs. another sensor.</a:t>
            </a:r>
          </a:p>
          <a:p>
            <a:pPr algn="l" rtl="0" fontAlgn="auto">
              <a:spcAft>
                <a:spcPts val="0"/>
              </a:spcAft>
              <a:defRPr/>
            </a:pPr>
            <a:r>
              <a:rPr lang="en-US" dirty="0" smtClean="0"/>
              <a:t>The sensors can’t split their information.</a:t>
            </a:r>
          </a:p>
          <a:p>
            <a:pPr marL="0" indent="0" algn="l" rtl="0" fontAlgn="auto">
              <a:spcAft>
                <a:spcPts val="0"/>
              </a:spcAft>
              <a:buFont typeface="Arial" pitchFamily="34" charset="0"/>
              <a:buNone/>
              <a:defRPr/>
            </a:pPr>
            <a:endParaRPr lang="en-US" dirty="0" smtClean="0"/>
          </a:p>
          <a:p>
            <a:pPr algn="l" rtl="0" fontAlgn="auto">
              <a:spcAft>
                <a:spcPts val="0"/>
              </a:spcAft>
              <a:defRPr/>
            </a:pPr>
            <a:endParaRPr lang="he-IL" dirty="0"/>
          </a:p>
        </p:txBody>
      </p:sp>
      <p:pic>
        <p:nvPicPr>
          <p:cNvPr id="37892" name="Picture 2" descr="C:\Users\yohayt\AppData\Local\Microsoft\Windows\Temporary Internet Files\Content.IE5\7N9QPSUN\MC900331055[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24400" y="4892675"/>
            <a:ext cx="1816100" cy="1165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7893" name="Picture 2" descr="C:\Users\yohayt\AppData\Local\Microsoft\Windows\Temporary Internet Files\Content.IE5\7N9QPSUN\MC900331055[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3713" y="4892675"/>
            <a:ext cx="1816100" cy="1165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36</a:t>
            </a:fld>
            <a:endParaRPr lang="he-IL"/>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cs typeface="Times New Roman" pitchFamily="18" charset="0"/>
              </a:rPr>
              <a:t>The base station</a:t>
            </a:r>
            <a:endParaRPr lang="he-IL" smtClean="0"/>
          </a:p>
        </p:txBody>
      </p:sp>
      <p:sp>
        <p:nvSpPr>
          <p:cNvPr id="38915" name="Content Placeholder 2"/>
          <p:cNvSpPr>
            <a:spLocks noGrp="1"/>
          </p:cNvSpPr>
          <p:nvPr>
            <p:ph idx="1"/>
          </p:nvPr>
        </p:nvSpPr>
        <p:spPr/>
        <p:txBody>
          <a:bodyPr/>
          <a:lstStyle/>
          <a:p>
            <a:pPr algn="l" rtl="0"/>
            <a:r>
              <a:rPr lang="en-US" smtClean="0">
                <a:cs typeface="Arial" pitchFamily="34" charset="0"/>
              </a:rPr>
              <a:t>The base station is responsible for processing the data gathered from the sensors.</a:t>
            </a:r>
          </a:p>
          <a:p>
            <a:pPr algn="l" rtl="0"/>
            <a:endParaRPr lang="he-IL" smtClean="0"/>
          </a:p>
        </p:txBody>
      </p:sp>
      <p:pic>
        <p:nvPicPr>
          <p:cNvPr id="38916" name="Picture 3" descr="C:\Users\yohayt\AppData\Local\Microsoft\Windows\Temporary Internet Files\Content.IE5\7N9QPSUN\MC900434845[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08400" y="3933825"/>
            <a:ext cx="1303338" cy="1303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37</a:t>
            </a:fld>
            <a:endParaRPr lang="he-IL"/>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cs typeface="Times New Roman" pitchFamily="18" charset="0"/>
              </a:rPr>
              <a:t>Energy</a:t>
            </a:r>
            <a:endParaRPr lang="he-IL" smtClean="0"/>
          </a:p>
        </p:txBody>
      </p:sp>
      <p:sp>
        <p:nvSpPr>
          <p:cNvPr id="39939" name="Content Placeholder 2"/>
          <p:cNvSpPr>
            <a:spLocks noGrp="1"/>
          </p:cNvSpPr>
          <p:nvPr>
            <p:ph idx="1"/>
          </p:nvPr>
        </p:nvSpPr>
        <p:spPr/>
        <p:txBody>
          <a:bodyPr/>
          <a:lstStyle/>
          <a:p>
            <a:pPr algn="l" rtl="0"/>
            <a:r>
              <a:rPr lang="en-US" smtClean="0">
                <a:cs typeface="Arial" pitchFamily="34" charset="0"/>
              </a:rPr>
              <a:t> Each sensor has a battery with limited capacity.</a:t>
            </a:r>
          </a:p>
          <a:p>
            <a:pPr algn="l" rtl="0"/>
            <a:r>
              <a:rPr lang="en-US" smtClean="0">
                <a:cs typeface="Arial" pitchFamily="34" charset="0"/>
              </a:rPr>
              <a:t>For simplicity we assume that the capacity is 1.</a:t>
            </a:r>
          </a:p>
          <a:p>
            <a:pPr algn="l" rtl="0"/>
            <a:r>
              <a:rPr lang="en-US" smtClean="0">
                <a:cs typeface="Arial" pitchFamily="34" charset="0"/>
              </a:rPr>
              <a:t>No cost for receiving.</a:t>
            </a:r>
          </a:p>
          <a:p>
            <a:pPr algn="l" rtl="0"/>
            <a:r>
              <a:rPr lang="en-US" smtClean="0">
                <a:cs typeface="Arial" pitchFamily="34" charset="0"/>
              </a:rPr>
              <a:t>For sending: </a:t>
            </a:r>
          </a:p>
          <a:p>
            <a:pPr lvl="1" algn="l" rtl="0"/>
            <a:r>
              <a:rPr lang="en-US" smtClean="0">
                <a:cs typeface="Arial" pitchFamily="34" charset="0"/>
              </a:rPr>
              <a:t>Transmitting data a distance D requires-                        energy when                 . </a:t>
            </a:r>
            <a:endParaRPr lang="he-IL" smtClean="0"/>
          </a:p>
        </p:txBody>
      </p:sp>
      <p:graphicFrame>
        <p:nvGraphicFramePr>
          <p:cNvPr id="39940" name="Object 3"/>
          <p:cNvGraphicFramePr>
            <a:graphicFrameLocks noChangeAspect="1"/>
          </p:cNvGraphicFramePr>
          <p:nvPr/>
        </p:nvGraphicFramePr>
        <p:xfrm>
          <a:off x="3276600" y="5373688"/>
          <a:ext cx="1258888" cy="358775"/>
        </p:xfrm>
        <a:graphic>
          <a:graphicData uri="http://schemas.openxmlformats.org/presentationml/2006/ole">
            <p:oleObj spid="_x0000_s39996" name="משוואה" r:id="rId3" imgW="621760" imgH="177646" progId="Equation.3">
              <p:embed/>
            </p:oleObj>
          </a:graphicData>
        </a:graphic>
      </p:graphicFrame>
      <p:graphicFrame>
        <p:nvGraphicFramePr>
          <p:cNvPr id="39941" name="Object 4"/>
          <p:cNvGraphicFramePr>
            <a:graphicFrameLocks noChangeAspect="1"/>
          </p:cNvGraphicFramePr>
          <p:nvPr/>
        </p:nvGraphicFramePr>
        <p:xfrm>
          <a:off x="7092950" y="4941888"/>
          <a:ext cx="450850" cy="374650"/>
        </p:xfrm>
        <a:graphic>
          <a:graphicData uri="http://schemas.openxmlformats.org/presentationml/2006/ole">
            <p:oleObj spid="_x0000_s39997" name="משוואה" r:id="rId4" imgW="228600" imgH="190500" progId="Equation.3">
              <p:embed/>
            </p:oleObj>
          </a:graphicData>
        </a:graphic>
      </p:graphicFrame>
      <p:pic>
        <p:nvPicPr>
          <p:cNvPr id="39942" name="Picture 55" descr="C:\Users\yohayt\AppData\Local\Microsoft\Windows\Temporary Internet Files\Content.IE5\7N9QPSUN\MC900364292[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59338" y="3500438"/>
            <a:ext cx="1470025" cy="1355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9943" name="Picture 55" descr="C:\Users\yohayt\AppData\Local\Microsoft\Windows\Temporary Internet Files\Content.IE5\7N9QPSUN\MC900364292[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329363" y="3509963"/>
            <a:ext cx="1471612" cy="1357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38</a:t>
            </a:fld>
            <a:endParaRPr lang="he-IL"/>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cs typeface="Times New Roman" pitchFamily="18" charset="0"/>
              </a:rPr>
              <a:t>The followers</a:t>
            </a:r>
            <a:endParaRPr lang="he-IL" smtClean="0"/>
          </a:p>
        </p:txBody>
      </p:sp>
      <p:sp>
        <p:nvSpPr>
          <p:cNvPr id="40963" name="Content Placeholder 2"/>
          <p:cNvSpPr>
            <a:spLocks noGrp="1"/>
          </p:cNvSpPr>
          <p:nvPr>
            <p:ph idx="1"/>
          </p:nvPr>
        </p:nvSpPr>
        <p:spPr/>
        <p:txBody>
          <a:bodyPr/>
          <a:lstStyle/>
          <a:p>
            <a:pPr algn="l" rtl="0"/>
            <a:endParaRPr lang="en-US" smtClean="0">
              <a:cs typeface="Arial" pitchFamily="34" charset="0"/>
            </a:endParaRPr>
          </a:p>
          <a:p>
            <a:pPr algn="l" rtl="0"/>
            <a:r>
              <a:rPr lang="en-US" b="1" smtClean="0">
                <a:cs typeface="Arial" pitchFamily="34" charset="0"/>
              </a:rPr>
              <a:t>Followers</a:t>
            </a:r>
            <a:r>
              <a:rPr lang="en-US" smtClean="0">
                <a:cs typeface="Arial" pitchFamily="34" charset="0"/>
              </a:rPr>
              <a:t> are sensors that passing their information vs. other sensors.</a:t>
            </a:r>
          </a:p>
          <a:p>
            <a:pPr algn="l" rtl="0"/>
            <a:r>
              <a:rPr lang="en-US" smtClean="0">
                <a:cs typeface="Arial" pitchFamily="34" charset="0"/>
              </a:rPr>
              <a:t>The energy that required for such a sensor to pass it’s information defined by        when     is the Euclidian distance between the follower to the receiving sensor. </a:t>
            </a:r>
          </a:p>
          <a:p>
            <a:pPr algn="l" rtl="0"/>
            <a:endParaRPr lang="en-US" smtClean="0">
              <a:cs typeface="Arial" pitchFamily="34" charset="0"/>
            </a:endParaRPr>
          </a:p>
          <a:p>
            <a:pPr algn="l" rtl="0"/>
            <a:endParaRPr lang="en-US" smtClean="0">
              <a:cs typeface="Arial" pitchFamily="34" charset="0"/>
            </a:endParaRPr>
          </a:p>
        </p:txBody>
      </p:sp>
      <p:graphicFrame>
        <p:nvGraphicFramePr>
          <p:cNvPr id="40964" name="Object 4"/>
          <p:cNvGraphicFramePr>
            <a:graphicFrameLocks noChangeAspect="1"/>
          </p:cNvGraphicFramePr>
          <p:nvPr/>
        </p:nvGraphicFramePr>
        <p:xfrm>
          <a:off x="3582988" y="1628775"/>
          <a:ext cx="1273175" cy="520700"/>
        </p:xfrm>
        <a:graphic>
          <a:graphicData uri="http://schemas.openxmlformats.org/presentationml/2006/ole">
            <p:oleObj spid="_x0000_s41048" name="משוואה" r:id="rId3" imgW="431425" imgH="177646" progId="Equation.3">
              <p:embed/>
            </p:oleObj>
          </a:graphicData>
        </a:graphic>
      </p:graphicFrame>
      <p:graphicFrame>
        <p:nvGraphicFramePr>
          <p:cNvPr id="40965" name="Object 5"/>
          <p:cNvGraphicFramePr>
            <a:graphicFrameLocks noChangeAspect="1"/>
          </p:cNvGraphicFramePr>
          <p:nvPr/>
        </p:nvGraphicFramePr>
        <p:xfrm>
          <a:off x="6156325" y="3789363"/>
          <a:ext cx="639763" cy="639762"/>
        </p:xfrm>
        <a:graphic>
          <a:graphicData uri="http://schemas.openxmlformats.org/presentationml/2006/ole">
            <p:oleObj spid="_x0000_s41049" name="משוואה" r:id="rId4" imgW="279400" imgH="279400" progId="Equation.3">
              <p:embed/>
            </p:oleObj>
          </a:graphicData>
        </a:graphic>
      </p:graphicFrame>
      <p:graphicFrame>
        <p:nvGraphicFramePr>
          <p:cNvPr id="40966" name="Object 6"/>
          <p:cNvGraphicFramePr>
            <a:graphicFrameLocks noChangeAspect="1"/>
          </p:cNvGraphicFramePr>
          <p:nvPr/>
        </p:nvGraphicFramePr>
        <p:xfrm>
          <a:off x="7740650" y="3789363"/>
          <a:ext cx="441325" cy="454025"/>
        </p:xfrm>
        <a:graphic>
          <a:graphicData uri="http://schemas.openxmlformats.org/presentationml/2006/ole">
            <p:oleObj spid="_x0000_s41050" name="משוואה" r:id="rId5" imgW="215713" imgH="253780" progId="Equation.3">
              <p:embed/>
            </p:oleObj>
          </a:graphicData>
        </a:graphic>
      </p:graphicFrame>
      <p:pic>
        <p:nvPicPr>
          <p:cNvPr id="40967" name="Picture 97" descr="C:\Users\yohayt\AppData\Local\Microsoft\Windows\Temporary Internet Files\Content.IE5\KVD802O4\MC900441894[1].wm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064250" y="5554663"/>
            <a:ext cx="1030288" cy="703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68" name="Picture 98" descr="C:\Users\yohayt\AppData\Local\Microsoft\Windows\Temporary Internet Files\Content.IE5\KVD802O4\MC900441894[1].wm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067175" y="5421313"/>
            <a:ext cx="1228725" cy="836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69" name="Picture 99" descr="C:\Users\yohayt\AppData\Local\Microsoft\Windows\Temporary Internet Files\Content.IE5\KVD802O4\MC900441894[1].wm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352675" y="5554663"/>
            <a:ext cx="1096963" cy="747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39</a:t>
            </a:fld>
            <a:endParaRPr lang="he-I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he-IL" smtClean="0"/>
          </a:p>
        </p:txBody>
      </p:sp>
      <p:sp>
        <p:nvSpPr>
          <p:cNvPr id="5123" name="Content Placeholder 2"/>
          <p:cNvSpPr>
            <a:spLocks noGrp="1"/>
          </p:cNvSpPr>
          <p:nvPr>
            <p:ph idx="1"/>
          </p:nvPr>
        </p:nvSpPr>
        <p:spPr/>
        <p:txBody>
          <a:bodyPr/>
          <a:lstStyle/>
          <a:p>
            <a:pPr algn="l" rtl="0"/>
            <a:r>
              <a:rPr lang="en-US" smtClean="0">
                <a:cs typeface="Arial" pitchFamily="34" charset="0"/>
              </a:rPr>
              <a:t>Motivation.</a:t>
            </a:r>
          </a:p>
          <a:p>
            <a:pPr algn="l" rtl="0"/>
            <a:r>
              <a:rPr lang="en-US" b="1" smtClean="0">
                <a:cs typeface="Arial" pitchFamily="34" charset="0"/>
              </a:rPr>
              <a:t>Hopcroft &amp; Karp algorithm for finding a Maximum Matching.</a:t>
            </a:r>
          </a:p>
          <a:p>
            <a:pPr marL="342900" lvl="1" indent="-342900" algn="l" rtl="0">
              <a:buFont typeface="Arial" pitchFamily="34" charset="0"/>
              <a:buChar char="•"/>
            </a:pPr>
            <a:r>
              <a:rPr lang="en-US" sz="3200" smtClean="0">
                <a:cs typeface="Arial" pitchFamily="34" charset="0"/>
              </a:rPr>
              <a:t>Basic principles.</a:t>
            </a:r>
          </a:p>
          <a:p>
            <a:pPr algn="l" rtl="0"/>
            <a:r>
              <a:rPr lang="en-US" smtClean="0">
                <a:cs typeface="Arial" pitchFamily="34" charset="0"/>
              </a:rPr>
              <a:t>Computing an optimal forwarding protocol.</a:t>
            </a:r>
          </a:p>
          <a:p>
            <a:pPr algn="l" rtl="0"/>
            <a:r>
              <a:rPr lang="en-US" smtClean="0">
                <a:cs typeface="Arial" pitchFamily="34" charset="0"/>
              </a:rPr>
              <a:t>Optimizing the location of the base station.</a:t>
            </a:r>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4</a:t>
            </a:fld>
            <a:endParaRPr lang="he-IL"/>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cs typeface="Times New Roman" pitchFamily="18" charset="0"/>
              </a:rPr>
              <a:t>The leaders</a:t>
            </a:r>
            <a:endParaRPr lang="he-IL" smtClean="0"/>
          </a:p>
        </p:txBody>
      </p:sp>
      <p:sp>
        <p:nvSpPr>
          <p:cNvPr id="41987" name="Content Placeholder 2"/>
          <p:cNvSpPr>
            <a:spLocks noGrp="1"/>
          </p:cNvSpPr>
          <p:nvPr>
            <p:ph idx="1"/>
          </p:nvPr>
        </p:nvSpPr>
        <p:spPr/>
        <p:txBody>
          <a:bodyPr/>
          <a:lstStyle/>
          <a:p>
            <a:pPr algn="l" rtl="0"/>
            <a:endParaRPr lang="en-US" smtClean="0">
              <a:cs typeface="Arial" pitchFamily="34" charset="0"/>
            </a:endParaRPr>
          </a:p>
          <a:p>
            <a:pPr algn="l" rtl="0"/>
            <a:r>
              <a:rPr lang="en-US" smtClean="0">
                <a:cs typeface="Arial" pitchFamily="34" charset="0"/>
              </a:rPr>
              <a:t>Passes information directly to the base station.</a:t>
            </a:r>
          </a:p>
          <a:p>
            <a:pPr algn="l" rtl="0"/>
            <a:r>
              <a:rPr lang="en-US" smtClean="0">
                <a:cs typeface="Arial" pitchFamily="34" charset="0"/>
              </a:rPr>
              <a:t>Can pass also information from other sensors.</a:t>
            </a:r>
          </a:p>
          <a:p>
            <a:pPr algn="l" rtl="0"/>
            <a:r>
              <a:rPr lang="en-US" smtClean="0">
                <a:cs typeface="Arial" pitchFamily="34" charset="0"/>
              </a:rPr>
              <a:t>Required energy: </a:t>
            </a:r>
          </a:p>
          <a:p>
            <a:pPr lvl="1" algn="l" rtl="0"/>
            <a:r>
              <a:rPr lang="en-US" smtClean="0">
                <a:cs typeface="Arial" pitchFamily="34" charset="0"/>
              </a:rPr>
              <a:t>     is the distance between    to the base station   . </a:t>
            </a:r>
          </a:p>
          <a:p>
            <a:pPr lvl="1" algn="l" rtl="0"/>
            <a:r>
              <a:rPr lang="en-US" smtClean="0">
                <a:cs typeface="Arial" pitchFamily="34" charset="0"/>
              </a:rPr>
              <a:t>       is the degree.</a:t>
            </a:r>
          </a:p>
          <a:p>
            <a:pPr lvl="1" algn="l" rtl="0"/>
            <a:endParaRPr lang="en-US" smtClean="0">
              <a:cs typeface="Arial" pitchFamily="34" charset="0"/>
            </a:endParaRPr>
          </a:p>
          <a:p>
            <a:pPr algn="l" rtl="0"/>
            <a:endParaRPr lang="en-US" smtClean="0">
              <a:cs typeface="Arial" pitchFamily="34" charset="0"/>
            </a:endParaRPr>
          </a:p>
          <a:p>
            <a:pPr algn="l" rtl="0"/>
            <a:endParaRPr lang="he-IL" smtClean="0"/>
          </a:p>
          <a:p>
            <a:pPr algn="l" rtl="0"/>
            <a:endParaRPr lang="he-IL" smtClean="0"/>
          </a:p>
        </p:txBody>
      </p:sp>
      <p:graphicFrame>
        <p:nvGraphicFramePr>
          <p:cNvPr id="41988" name="Object 3"/>
          <p:cNvGraphicFramePr>
            <a:graphicFrameLocks noChangeAspect="1"/>
          </p:cNvGraphicFramePr>
          <p:nvPr/>
        </p:nvGraphicFramePr>
        <p:xfrm>
          <a:off x="3867150" y="1700213"/>
          <a:ext cx="1033463" cy="452437"/>
        </p:xfrm>
        <a:graphic>
          <a:graphicData uri="http://schemas.openxmlformats.org/presentationml/2006/ole">
            <p:oleObj spid="_x0000_s42150" name="משוואה" r:id="rId4" imgW="405872" imgH="177569" progId="Equation.3">
              <p:embed/>
            </p:oleObj>
          </a:graphicData>
        </a:graphic>
      </p:graphicFrame>
      <p:graphicFrame>
        <p:nvGraphicFramePr>
          <p:cNvPr id="41989" name="Object 4"/>
          <p:cNvGraphicFramePr>
            <a:graphicFrameLocks noChangeAspect="1"/>
          </p:cNvGraphicFramePr>
          <p:nvPr/>
        </p:nvGraphicFramePr>
        <p:xfrm>
          <a:off x="3851275" y="4005263"/>
          <a:ext cx="671513" cy="350837"/>
        </p:xfrm>
        <a:graphic>
          <a:graphicData uri="http://schemas.openxmlformats.org/presentationml/2006/ole">
            <p:oleObj spid="_x0000_s42151" name="משוואה" r:id="rId5" imgW="533169" imgH="279279" progId="Equation.3">
              <p:embed/>
            </p:oleObj>
          </a:graphicData>
        </a:graphic>
      </p:graphicFrame>
      <p:graphicFrame>
        <p:nvGraphicFramePr>
          <p:cNvPr id="41990" name="Object 5"/>
          <p:cNvGraphicFramePr>
            <a:graphicFrameLocks noChangeAspect="1"/>
          </p:cNvGraphicFramePr>
          <p:nvPr/>
        </p:nvGraphicFramePr>
        <p:xfrm>
          <a:off x="1284288" y="4508500"/>
          <a:ext cx="334962" cy="382588"/>
        </p:xfrm>
        <a:graphic>
          <a:graphicData uri="http://schemas.openxmlformats.org/presentationml/2006/ole">
            <p:oleObj spid="_x0000_s42152" name="משוואה" r:id="rId6" imgW="203024" imgH="253780" progId="Equation.3">
              <p:embed/>
            </p:oleObj>
          </a:graphicData>
        </a:graphic>
      </p:graphicFrame>
      <p:graphicFrame>
        <p:nvGraphicFramePr>
          <p:cNvPr id="41991" name="Object 6"/>
          <p:cNvGraphicFramePr>
            <a:graphicFrameLocks noChangeAspect="1"/>
          </p:cNvGraphicFramePr>
          <p:nvPr/>
        </p:nvGraphicFramePr>
        <p:xfrm>
          <a:off x="5219700" y="4581525"/>
          <a:ext cx="144463" cy="266700"/>
        </p:xfrm>
        <a:graphic>
          <a:graphicData uri="http://schemas.openxmlformats.org/presentationml/2006/ole">
            <p:oleObj spid="_x0000_s42153" name="משוואה" r:id="rId7" imgW="88707" imgH="164742" progId="Equation.3">
              <p:embed/>
            </p:oleObj>
          </a:graphicData>
        </a:graphic>
      </p:graphicFrame>
      <p:graphicFrame>
        <p:nvGraphicFramePr>
          <p:cNvPr id="41992" name="Object 7"/>
          <p:cNvGraphicFramePr>
            <a:graphicFrameLocks noChangeAspect="1"/>
          </p:cNvGraphicFramePr>
          <p:nvPr/>
        </p:nvGraphicFramePr>
        <p:xfrm>
          <a:off x="1331913" y="5084763"/>
          <a:ext cx="436562" cy="288925"/>
        </p:xfrm>
        <a:graphic>
          <a:graphicData uri="http://schemas.openxmlformats.org/presentationml/2006/ole">
            <p:oleObj spid="_x0000_s42154" name="משוואה" r:id="rId8" imgW="291973" imgH="203112" progId="Equation.3">
              <p:embed/>
            </p:oleObj>
          </a:graphicData>
        </a:graphic>
      </p:graphicFrame>
      <p:graphicFrame>
        <p:nvGraphicFramePr>
          <p:cNvPr id="41993" name="Object 8"/>
          <p:cNvGraphicFramePr>
            <a:graphicFrameLocks noChangeAspect="1"/>
          </p:cNvGraphicFramePr>
          <p:nvPr/>
        </p:nvGraphicFramePr>
        <p:xfrm>
          <a:off x="8202613" y="4581525"/>
          <a:ext cx="227012" cy="266700"/>
        </p:xfrm>
        <a:graphic>
          <a:graphicData uri="http://schemas.openxmlformats.org/presentationml/2006/ole">
            <p:oleObj spid="_x0000_s42155" name="משוואה" r:id="rId9" imgW="139579" imgH="164957"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40</a:t>
            </a:fld>
            <a:endParaRPr lang="he-IL"/>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cs typeface="Times New Roman" pitchFamily="18" charset="0"/>
              </a:rPr>
              <a:t>The 2-tree</a:t>
            </a:r>
            <a:endParaRPr lang="he-IL" smtClean="0"/>
          </a:p>
        </p:txBody>
      </p:sp>
      <p:sp>
        <p:nvSpPr>
          <p:cNvPr id="43011" name="Content Placeholder 2"/>
          <p:cNvSpPr>
            <a:spLocks noGrp="1"/>
          </p:cNvSpPr>
          <p:nvPr>
            <p:ph idx="1"/>
          </p:nvPr>
        </p:nvSpPr>
        <p:spPr/>
        <p:txBody>
          <a:bodyPr/>
          <a:lstStyle/>
          <a:p>
            <a:pPr algn="l" rtl="0"/>
            <a:endParaRPr lang="en-US" smtClean="0">
              <a:cs typeface="Arial" pitchFamily="34" charset="0"/>
            </a:endParaRPr>
          </a:p>
          <a:p>
            <a:pPr algn="l" rtl="0"/>
            <a:r>
              <a:rPr lang="en-US" smtClean="0">
                <a:cs typeface="Arial" pitchFamily="34" charset="0"/>
              </a:rPr>
              <a:t>g is the root.</a:t>
            </a:r>
          </a:p>
          <a:p>
            <a:pPr algn="l" rtl="0"/>
            <a:r>
              <a:rPr lang="en-US" smtClean="0">
                <a:cs typeface="Arial" pitchFamily="34" charset="0"/>
              </a:rPr>
              <a:t>Leaders are on the first level.</a:t>
            </a:r>
          </a:p>
          <a:p>
            <a:pPr algn="l" rtl="0"/>
            <a:r>
              <a:rPr lang="en-US" smtClean="0">
                <a:cs typeface="Arial" pitchFamily="34" charset="0"/>
              </a:rPr>
              <a:t>Followers are on the second.</a:t>
            </a:r>
          </a:p>
          <a:p>
            <a:pPr algn="l" rtl="0"/>
            <a:r>
              <a:rPr lang="en-US" smtClean="0">
                <a:cs typeface="Arial" pitchFamily="34" charset="0"/>
              </a:rPr>
              <a:t>The links from followers to leaders and from leaders to the base station are the edges.</a:t>
            </a:r>
            <a:endParaRPr lang="he-IL" smtClean="0"/>
          </a:p>
        </p:txBody>
      </p:sp>
      <p:sp>
        <p:nvSpPr>
          <p:cNvPr id="4" name="Oval 3"/>
          <p:cNvSpPr/>
          <p:nvPr/>
        </p:nvSpPr>
        <p:spPr>
          <a:xfrm>
            <a:off x="6954838" y="1646238"/>
            <a:ext cx="503237" cy="4318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dirty="0"/>
              <a:t>g</a:t>
            </a:r>
            <a:endParaRPr lang="he-IL" dirty="0"/>
          </a:p>
        </p:txBody>
      </p:sp>
      <p:sp>
        <p:nvSpPr>
          <p:cNvPr id="5" name="Oval 4"/>
          <p:cNvSpPr/>
          <p:nvPr/>
        </p:nvSpPr>
        <p:spPr>
          <a:xfrm>
            <a:off x="6948488" y="2533650"/>
            <a:ext cx="541337"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dirty="0"/>
          </a:p>
        </p:txBody>
      </p:sp>
      <p:sp>
        <p:nvSpPr>
          <p:cNvPr id="7" name="Oval 6"/>
          <p:cNvSpPr/>
          <p:nvPr/>
        </p:nvSpPr>
        <p:spPr>
          <a:xfrm>
            <a:off x="8101013" y="2501900"/>
            <a:ext cx="574675"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Oval 7"/>
          <p:cNvSpPr/>
          <p:nvPr/>
        </p:nvSpPr>
        <p:spPr>
          <a:xfrm>
            <a:off x="6011863" y="2525713"/>
            <a:ext cx="576262" cy="5746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9" name="Oval 8"/>
          <p:cNvSpPr/>
          <p:nvPr/>
        </p:nvSpPr>
        <p:spPr>
          <a:xfrm>
            <a:off x="7858125" y="3479800"/>
            <a:ext cx="576263" cy="57626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Oval 9"/>
          <p:cNvSpPr/>
          <p:nvPr/>
        </p:nvSpPr>
        <p:spPr>
          <a:xfrm>
            <a:off x="8474075" y="3476625"/>
            <a:ext cx="404813" cy="574675"/>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1" name="Oval 10"/>
          <p:cNvSpPr/>
          <p:nvPr/>
        </p:nvSpPr>
        <p:spPr>
          <a:xfrm>
            <a:off x="7202488" y="3479800"/>
            <a:ext cx="576262" cy="57626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2" name="Oval 11"/>
          <p:cNvSpPr/>
          <p:nvPr/>
        </p:nvSpPr>
        <p:spPr>
          <a:xfrm>
            <a:off x="6564313" y="3479800"/>
            <a:ext cx="574675" cy="576263"/>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3" name="Oval 12"/>
          <p:cNvSpPr/>
          <p:nvPr/>
        </p:nvSpPr>
        <p:spPr>
          <a:xfrm>
            <a:off x="5867400" y="3476625"/>
            <a:ext cx="576263" cy="574675"/>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15" name="Straight Connector 14"/>
          <p:cNvCxnSpPr>
            <a:stCxn id="4" idx="5"/>
            <a:endCxn id="7" idx="1"/>
          </p:cNvCxnSpPr>
          <p:nvPr/>
        </p:nvCxnSpPr>
        <p:spPr>
          <a:xfrm>
            <a:off x="7385050" y="2014538"/>
            <a:ext cx="800100" cy="573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 idx="4"/>
          </p:cNvCxnSpPr>
          <p:nvPr/>
        </p:nvCxnSpPr>
        <p:spPr>
          <a:xfrm flipH="1">
            <a:off x="7202488" y="2078038"/>
            <a:ext cx="31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4" idx="4"/>
            <a:endCxn id="5" idx="0"/>
          </p:cNvCxnSpPr>
          <p:nvPr/>
        </p:nvCxnSpPr>
        <p:spPr>
          <a:xfrm>
            <a:off x="7205663" y="2078038"/>
            <a:ext cx="14287" cy="455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3"/>
            <a:endCxn id="8" idx="7"/>
          </p:cNvCxnSpPr>
          <p:nvPr/>
        </p:nvCxnSpPr>
        <p:spPr>
          <a:xfrm flipH="1">
            <a:off x="6503988" y="2014538"/>
            <a:ext cx="523875" cy="595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0"/>
            <a:endCxn id="8" idx="4"/>
          </p:cNvCxnSpPr>
          <p:nvPr/>
        </p:nvCxnSpPr>
        <p:spPr>
          <a:xfrm flipV="1">
            <a:off x="6156325" y="3100388"/>
            <a:ext cx="144463" cy="376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8" idx="5"/>
            <a:endCxn id="12" idx="0"/>
          </p:cNvCxnSpPr>
          <p:nvPr/>
        </p:nvCxnSpPr>
        <p:spPr>
          <a:xfrm>
            <a:off x="6503988" y="3016250"/>
            <a:ext cx="347662" cy="463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5" idx="4"/>
            <a:endCxn id="11" idx="0"/>
          </p:cNvCxnSpPr>
          <p:nvPr/>
        </p:nvCxnSpPr>
        <p:spPr>
          <a:xfrm>
            <a:off x="7219950" y="3109913"/>
            <a:ext cx="269875" cy="3698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7" idx="4"/>
            <a:endCxn id="9" idx="0"/>
          </p:cNvCxnSpPr>
          <p:nvPr/>
        </p:nvCxnSpPr>
        <p:spPr>
          <a:xfrm flipH="1">
            <a:off x="8147050" y="3078163"/>
            <a:ext cx="241300" cy="4016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5"/>
            <a:endCxn id="10" idx="7"/>
          </p:cNvCxnSpPr>
          <p:nvPr/>
        </p:nvCxnSpPr>
        <p:spPr>
          <a:xfrm>
            <a:off x="8591550" y="2994025"/>
            <a:ext cx="228600" cy="566738"/>
          </a:xfrm>
          <a:prstGeom prst="line">
            <a:avLst/>
          </a:prstGeom>
        </p:spPr>
        <p:style>
          <a:lnRef idx="1">
            <a:schemeClr val="accent1"/>
          </a:lnRef>
          <a:fillRef idx="0">
            <a:schemeClr val="accent1"/>
          </a:fillRef>
          <a:effectRef idx="0">
            <a:schemeClr val="accent1"/>
          </a:effectRef>
          <a:fontRef idx="minor">
            <a:schemeClr val="tx1"/>
          </a:fontRef>
        </p:style>
      </p:cxnSp>
      <p:sp>
        <p:nvSpPr>
          <p:cNvPr id="43030" name="TextBox 32"/>
          <p:cNvSpPr txBox="1">
            <a:spLocks noChangeArrowheads="1"/>
          </p:cNvSpPr>
          <p:nvPr/>
        </p:nvSpPr>
        <p:spPr bwMode="auto">
          <a:xfrm>
            <a:off x="5076825" y="2420938"/>
            <a:ext cx="935038"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l" rtl="0"/>
            <a:r>
              <a:rPr lang="en-US"/>
              <a:t>Level 1:</a:t>
            </a:r>
            <a:endParaRPr lang="he-IL"/>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41</a:t>
            </a:fld>
            <a:endParaRPr lang="he-IL"/>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endParaRPr lang="he-IL" smtClean="0"/>
          </a:p>
        </p:txBody>
      </p:sp>
      <p:sp>
        <p:nvSpPr>
          <p:cNvPr id="44035" name="Content Placeholder 2"/>
          <p:cNvSpPr>
            <a:spLocks noGrp="1"/>
          </p:cNvSpPr>
          <p:nvPr>
            <p:ph idx="1"/>
          </p:nvPr>
        </p:nvSpPr>
        <p:spPr/>
        <p:txBody>
          <a:bodyPr/>
          <a:lstStyle/>
          <a:p>
            <a:pPr algn="l" rtl="0"/>
            <a:r>
              <a:rPr lang="en-US" smtClean="0">
                <a:cs typeface="Arial" pitchFamily="34" charset="0"/>
              </a:rPr>
              <a:t>Motivation.</a:t>
            </a:r>
          </a:p>
          <a:p>
            <a:pPr algn="l" rtl="0"/>
            <a:r>
              <a:rPr lang="en-US" smtClean="0">
                <a:cs typeface="Arial" pitchFamily="34" charset="0"/>
              </a:rPr>
              <a:t>H &amp; K algorithm for finding a Maximum Matching.</a:t>
            </a:r>
          </a:p>
          <a:p>
            <a:pPr marL="342900" lvl="1" indent="-342900" algn="l" rtl="0">
              <a:buFont typeface="Arial" pitchFamily="34" charset="0"/>
              <a:buChar char="•"/>
            </a:pPr>
            <a:r>
              <a:rPr lang="en-US" sz="3200" smtClean="0">
                <a:cs typeface="Arial" pitchFamily="34" charset="0"/>
              </a:rPr>
              <a:t>Basic principles.</a:t>
            </a:r>
          </a:p>
          <a:p>
            <a:pPr algn="l" rtl="0"/>
            <a:r>
              <a:rPr lang="en-US" b="1" smtClean="0">
                <a:cs typeface="Arial" pitchFamily="34" charset="0"/>
              </a:rPr>
              <a:t>Computing an optimal forwarding protocol.</a:t>
            </a:r>
          </a:p>
          <a:p>
            <a:pPr algn="l" rtl="0"/>
            <a:r>
              <a:rPr lang="en-US" smtClean="0">
                <a:cs typeface="Arial" pitchFamily="34" charset="0"/>
              </a:rPr>
              <a:t>Optimizing the location of the base station.</a:t>
            </a:r>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42</a:t>
            </a:fld>
            <a:endParaRPr lang="he-IL"/>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cs typeface="Times New Roman" pitchFamily="18" charset="0"/>
              </a:rPr>
              <a:t>Optimal forwarding protocol</a:t>
            </a:r>
            <a:endParaRPr lang="he-IL"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smtClean="0"/>
              <a:t>The problem:</a:t>
            </a:r>
          </a:p>
          <a:p>
            <a:pPr marL="0" indent="0" algn="l" rtl="0" fontAlgn="auto">
              <a:spcAft>
                <a:spcPts val="0"/>
              </a:spcAft>
              <a:buFont typeface="Arial" pitchFamily="34" charset="0"/>
              <a:buNone/>
              <a:defRPr/>
            </a:pPr>
            <a:r>
              <a:rPr lang="en-US" dirty="0"/>
              <a:t> </a:t>
            </a:r>
            <a:r>
              <a:rPr lang="en-US" dirty="0" smtClean="0"/>
              <a:t>    Find                 such that  </a:t>
            </a:r>
          </a:p>
          <a:p>
            <a:pPr marL="0" indent="0" algn="l" rtl="0" fontAlgn="auto">
              <a:spcAft>
                <a:spcPts val="0"/>
              </a:spcAft>
              <a:buFont typeface="Arial" pitchFamily="34" charset="0"/>
              <a:buNone/>
              <a:defRPr/>
            </a:pPr>
            <a:r>
              <a:rPr lang="en-US" dirty="0"/>
              <a:t> </a:t>
            </a:r>
            <a:r>
              <a:rPr lang="en-US" dirty="0" smtClean="0"/>
              <a:t>     and </a:t>
            </a:r>
          </a:p>
          <a:p>
            <a:pPr algn="l" rtl="0" fontAlgn="auto">
              <a:spcAft>
                <a:spcPts val="0"/>
              </a:spcAft>
              <a:defRPr/>
            </a:pPr>
            <a:endParaRPr lang="he-IL" dirty="0"/>
          </a:p>
        </p:txBody>
      </p:sp>
      <p:graphicFrame>
        <p:nvGraphicFramePr>
          <p:cNvPr id="45060" name="Object 3"/>
          <p:cNvGraphicFramePr>
            <a:graphicFrameLocks noChangeAspect="1"/>
          </p:cNvGraphicFramePr>
          <p:nvPr/>
        </p:nvGraphicFramePr>
        <p:xfrm>
          <a:off x="1835150" y="2276475"/>
          <a:ext cx="1314450" cy="398463"/>
        </p:xfrm>
        <a:graphic>
          <a:graphicData uri="http://schemas.openxmlformats.org/presentationml/2006/ole">
            <p:oleObj spid="_x0000_s45144" name="משוואה" r:id="rId3" imgW="837836" imgH="253890" progId="Equation.3">
              <p:embed/>
            </p:oleObj>
          </a:graphicData>
        </a:graphic>
      </p:graphicFrame>
      <p:graphicFrame>
        <p:nvGraphicFramePr>
          <p:cNvPr id="45061" name="Object 4"/>
          <p:cNvGraphicFramePr>
            <a:graphicFrameLocks noChangeAspect="1"/>
          </p:cNvGraphicFramePr>
          <p:nvPr/>
        </p:nvGraphicFramePr>
        <p:xfrm>
          <a:off x="5003800" y="2276475"/>
          <a:ext cx="2130425" cy="439738"/>
        </p:xfrm>
        <a:graphic>
          <a:graphicData uri="http://schemas.openxmlformats.org/presentationml/2006/ole">
            <p:oleObj spid="_x0000_s45145" name="משוואה" r:id="rId4" imgW="1358900" imgH="279400" progId="Equation.3">
              <p:embed/>
            </p:oleObj>
          </a:graphicData>
        </a:graphic>
      </p:graphicFrame>
      <p:graphicFrame>
        <p:nvGraphicFramePr>
          <p:cNvPr id="45062" name="Object 5"/>
          <p:cNvGraphicFramePr>
            <a:graphicFrameLocks noChangeAspect="1"/>
          </p:cNvGraphicFramePr>
          <p:nvPr/>
        </p:nvGraphicFramePr>
        <p:xfrm>
          <a:off x="1908175" y="2852738"/>
          <a:ext cx="1816100" cy="360362"/>
        </p:xfrm>
        <a:graphic>
          <a:graphicData uri="http://schemas.openxmlformats.org/presentationml/2006/ole">
            <p:oleObj spid="_x0000_s45146" name="משוואה" r:id="rId5" imgW="1409700" imgH="279400" progId="Equation.3">
              <p:embed/>
            </p:oleObj>
          </a:graphicData>
        </a:graphic>
      </p:graphicFrame>
      <p:pic>
        <p:nvPicPr>
          <p:cNvPr id="45063" name="Picture 59" descr="C:\Users\yohayt\AppData\Local\Microsoft\Windows\Temporary Internet Files\Content.IE5\7N9QPSUN\MC900361566[1].wm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067175" y="4391025"/>
            <a:ext cx="1555750" cy="1820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5064" name="Picture 59" descr="C:\Users\yohayt\AppData\Local\Microsoft\Windows\Temporary Internet Files\Content.IE5\7N9QPSUN\MC900361566[1].wm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1336511">
            <a:off x="1619250" y="4340225"/>
            <a:ext cx="1555750" cy="1820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5065" name="Picture 59" descr="C:\Users\yohayt\AppData\Local\Microsoft\Windows\Temporary Internet Files\Content.IE5\7N9QPSUN\MC900361566[1].wm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372225" y="4386263"/>
            <a:ext cx="1555750" cy="1820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43</a:t>
            </a:fld>
            <a:endParaRPr lang="he-IL"/>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cs typeface="Times New Roman" pitchFamily="18" charset="0"/>
              </a:rPr>
              <a:t>Splitting to followers and leaders</a:t>
            </a:r>
            <a:endParaRPr lang="he-IL"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a:t>Case 1:              </a:t>
            </a:r>
          </a:p>
          <a:p>
            <a:pPr lvl="1" algn="l" rtl="0" fontAlgn="auto">
              <a:spcAft>
                <a:spcPts val="0"/>
              </a:spcAft>
              <a:defRPr/>
            </a:pPr>
            <a:r>
              <a:rPr lang="en-US" dirty="0"/>
              <a:t> S can’t transmit to g.</a:t>
            </a:r>
          </a:p>
          <a:p>
            <a:pPr lvl="1" algn="l" rtl="0" fontAlgn="auto">
              <a:spcAft>
                <a:spcPts val="0"/>
              </a:spcAft>
              <a:defRPr/>
            </a:pPr>
            <a:r>
              <a:rPr lang="en-US" dirty="0"/>
              <a:t> S have to be a follower.</a:t>
            </a:r>
          </a:p>
          <a:p>
            <a:pPr marL="514350" indent="-457200" algn="l" rtl="0" fontAlgn="auto">
              <a:spcAft>
                <a:spcPts val="0"/>
              </a:spcAft>
              <a:defRPr/>
            </a:pPr>
            <a:r>
              <a:rPr lang="en-US" dirty="0"/>
              <a:t>Case 2:    </a:t>
            </a:r>
          </a:p>
          <a:p>
            <a:pPr marL="914400" lvl="1" indent="-457200" algn="l" rtl="0" fontAlgn="auto">
              <a:spcAft>
                <a:spcPts val="0"/>
              </a:spcAft>
              <a:defRPr/>
            </a:pPr>
            <a:r>
              <a:rPr lang="en-US" dirty="0"/>
              <a:t>S can transmit directly to g.</a:t>
            </a:r>
          </a:p>
          <a:p>
            <a:pPr marL="914400" lvl="1" indent="-457200" algn="l" rtl="0" fontAlgn="auto">
              <a:spcAft>
                <a:spcPts val="0"/>
              </a:spcAft>
              <a:defRPr/>
            </a:pPr>
            <a:r>
              <a:rPr lang="en-US" smtClean="0"/>
              <a:t>S </a:t>
            </a:r>
            <a:r>
              <a:rPr lang="en-US" dirty="0"/>
              <a:t>have to be a leader. </a:t>
            </a:r>
          </a:p>
        </p:txBody>
      </p:sp>
      <p:graphicFrame>
        <p:nvGraphicFramePr>
          <p:cNvPr id="46084" name="Object 3"/>
          <p:cNvGraphicFramePr>
            <a:graphicFrameLocks noChangeAspect="1"/>
          </p:cNvGraphicFramePr>
          <p:nvPr/>
        </p:nvGraphicFramePr>
        <p:xfrm>
          <a:off x="2411413" y="1557338"/>
          <a:ext cx="1192212" cy="639762"/>
        </p:xfrm>
        <a:graphic>
          <a:graphicData uri="http://schemas.openxmlformats.org/presentationml/2006/ole">
            <p:oleObj spid="_x0000_s46141" name="משוואה" r:id="rId3" imgW="520474" imgH="279279" progId="Equation.3">
              <p:embed/>
            </p:oleObj>
          </a:graphicData>
        </a:graphic>
      </p:graphicFrame>
      <p:graphicFrame>
        <p:nvGraphicFramePr>
          <p:cNvPr id="46085" name="Object 4"/>
          <p:cNvGraphicFramePr>
            <a:graphicFrameLocks noChangeAspect="1"/>
          </p:cNvGraphicFramePr>
          <p:nvPr/>
        </p:nvGraphicFramePr>
        <p:xfrm>
          <a:off x="2555875" y="3141663"/>
          <a:ext cx="1192213" cy="639762"/>
        </p:xfrm>
        <a:graphic>
          <a:graphicData uri="http://schemas.openxmlformats.org/presentationml/2006/ole">
            <p:oleObj spid="_x0000_s46142" name="משוואה" r:id="rId4" imgW="520474" imgH="279279" progId="Equation.3">
              <p:embed/>
            </p:oleObj>
          </a:graphicData>
        </a:graphic>
      </p:graphicFrame>
      <p:pic>
        <p:nvPicPr>
          <p:cNvPr id="46086" name="Picture 54" descr="C:\Users\yohayt\AppData\Local\Microsoft\Windows\Temporary Internet Files\Content.IE5\KVD802O4\MC900339814[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51400" y="2111375"/>
            <a:ext cx="931863" cy="695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6087" name="Picture 54" descr="C:\Users\yohayt\AppData\Local\Microsoft\Windows\Temporary Internet Files\Content.IE5\KVD802O4\MC900339814[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621463" y="2190750"/>
            <a:ext cx="931862" cy="695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6088" name="Picture 54" descr="C:\Users\yohayt\AppData\Local\Microsoft\Windows\Temporary Internet Files\Content.IE5\KVD802O4\MC900339814[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783263" y="3284538"/>
            <a:ext cx="931862" cy="695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44</a:t>
            </a:fld>
            <a:endParaRPr lang="he-IL"/>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cs typeface="Times New Roman" pitchFamily="18" charset="0"/>
              </a:rPr>
              <a:t>Capacity</a:t>
            </a:r>
            <a:endParaRPr lang="he-IL" smtClean="0"/>
          </a:p>
        </p:txBody>
      </p:sp>
      <p:sp>
        <p:nvSpPr>
          <p:cNvPr id="47107" name="Content Placeholder 2"/>
          <p:cNvSpPr>
            <a:spLocks noGrp="1"/>
          </p:cNvSpPr>
          <p:nvPr>
            <p:ph idx="1"/>
          </p:nvPr>
        </p:nvSpPr>
        <p:spPr/>
        <p:txBody>
          <a:bodyPr/>
          <a:lstStyle/>
          <a:p>
            <a:pPr algn="l" rtl="0"/>
            <a:r>
              <a:rPr lang="en-US" dirty="0" smtClean="0">
                <a:cs typeface="Arial" pitchFamily="34" charset="0"/>
              </a:rPr>
              <a:t>Capacity of a leader- l: </a:t>
            </a:r>
          </a:p>
          <a:p>
            <a:pPr algn="l" rtl="0"/>
            <a:endParaRPr lang="he-IL" dirty="0" smtClean="0"/>
          </a:p>
          <a:p>
            <a:pPr algn="l" rtl="0"/>
            <a:endParaRPr lang="he-IL" dirty="0" smtClean="0"/>
          </a:p>
          <a:p>
            <a:pPr algn="l" rtl="0"/>
            <a:endParaRPr lang="he-IL" dirty="0" smtClean="0"/>
          </a:p>
          <a:p>
            <a:pPr algn="l" rtl="0"/>
            <a:r>
              <a:rPr lang="en-US" dirty="0" smtClean="0">
                <a:cs typeface="Arial" pitchFamily="34" charset="0"/>
              </a:rPr>
              <a:t>Capacity of a follower- f:</a:t>
            </a:r>
          </a:p>
          <a:p>
            <a:pPr algn="l" rtl="0"/>
            <a:endParaRPr lang="he-IL" dirty="0" smtClean="0"/>
          </a:p>
        </p:txBody>
      </p:sp>
      <p:graphicFrame>
        <p:nvGraphicFramePr>
          <p:cNvPr id="47108" name="Object 5"/>
          <p:cNvGraphicFramePr>
            <a:graphicFrameLocks noGrp="1" noChangeAspect="1"/>
          </p:cNvGraphicFramePr>
          <p:nvPr/>
        </p:nvGraphicFramePr>
        <p:xfrm>
          <a:off x="971550" y="2708275"/>
          <a:ext cx="5976938" cy="920750"/>
        </p:xfrm>
        <a:graphic>
          <a:graphicData uri="http://schemas.openxmlformats.org/presentationml/2006/ole">
            <p:oleObj spid="_x0000_s47163" name="משוואה" r:id="rId4" imgW="1651000" imgH="254000" progId="Equation.3">
              <p:embed/>
            </p:oleObj>
          </a:graphicData>
        </a:graphic>
      </p:graphicFrame>
      <p:graphicFrame>
        <p:nvGraphicFramePr>
          <p:cNvPr id="47109" name="Object 6"/>
          <p:cNvGraphicFramePr>
            <a:graphicFrameLocks noChangeAspect="1"/>
          </p:cNvGraphicFramePr>
          <p:nvPr/>
        </p:nvGraphicFramePr>
        <p:xfrm>
          <a:off x="1187450" y="4797425"/>
          <a:ext cx="1439863" cy="719138"/>
        </p:xfrm>
        <a:graphic>
          <a:graphicData uri="http://schemas.openxmlformats.org/presentationml/2006/ole">
            <p:oleObj spid="_x0000_s47164" name="משוואה" r:id="rId5" imgW="482391" imgH="241195" progId="Equation.3">
              <p:embed/>
            </p:oleObj>
          </a:graphicData>
        </a:graphic>
      </p:graphicFrame>
      <p:pic>
        <p:nvPicPr>
          <p:cNvPr id="47110" name="Picture 53" descr="C:\Users\yohayt\AppData\Local\Microsoft\Windows\Temporary Internet Files\Content.IE5\QE3ZQFRC\MC900383916[1].wm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011863" y="3789363"/>
            <a:ext cx="1609725" cy="1812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45</a:t>
            </a:fld>
            <a:endParaRPr lang="he-IL"/>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cs typeface="Times New Roman" pitchFamily="18" charset="0"/>
              </a:rPr>
              <a:t>The graph</a:t>
            </a:r>
            <a:endParaRPr lang="he-IL"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smtClean="0"/>
              <a:t>We define: </a:t>
            </a:r>
          </a:p>
          <a:p>
            <a:pPr algn="l" rtl="0" fontAlgn="auto">
              <a:spcAft>
                <a:spcPts val="0"/>
              </a:spcAft>
              <a:defRPr/>
            </a:pPr>
            <a:endParaRPr lang="en-US" dirty="0"/>
          </a:p>
          <a:p>
            <a:pPr algn="l" rtl="0" fontAlgn="auto">
              <a:spcAft>
                <a:spcPts val="0"/>
              </a:spcAft>
              <a:defRPr/>
            </a:pPr>
            <a:endParaRPr lang="en-US" dirty="0" smtClean="0"/>
          </a:p>
          <a:p>
            <a:pPr algn="l" rtl="0" fontAlgn="auto">
              <a:spcAft>
                <a:spcPts val="0"/>
              </a:spcAft>
              <a:defRPr/>
            </a:pPr>
            <a:r>
              <a:rPr lang="en-US" dirty="0" smtClean="0"/>
              <a:t>We have an edge between           and</a:t>
            </a:r>
          </a:p>
          <a:p>
            <a:pPr marL="0" indent="0" algn="l" rtl="0" fontAlgn="auto">
              <a:spcAft>
                <a:spcPts val="0"/>
              </a:spcAft>
              <a:buFont typeface="Arial" pitchFamily="34" charset="0"/>
              <a:buNone/>
              <a:defRPr/>
            </a:pPr>
            <a:r>
              <a:rPr lang="en-US" dirty="0"/>
              <a:t> </a:t>
            </a:r>
            <a:r>
              <a:rPr lang="en-US" dirty="0" smtClean="0"/>
              <a:t>    </a:t>
            </a:r>
            <a:r>
              <a:rPr lang="en-US" dirty="0" err="1" smtClean="0"/>
              <a:t>iff</a:t>
            </a:r>
            <a:r>
              <a:rPr lang="en-US" dirty="0" smtClean="0"/>
              <a:t>             .</a:t>
            </a:r>
          </a:p>
          <a:p>
            <a:pPr marL="0" indent="0" algn="l" rtl="0" fontAlgn="auto">
              <a:spcAft>
                <a:spcPts val="0"/>
              </a:spcAft>
              <a:buFont typeface="Arial" pitchFamily="34" charset="0"/>
              <a:buNone/>
              <a:defRPr/>
            </a:pPr>
            <a:endParaRPr lang="he-IL" dirty="0"/>
          </a:p>
        </p:txBody>
      </p:sp>
      <p:graphicFrame>
        <p:nvGraphicFramePr>
          <p:cNvPr id="48132" name="Object 3"/>
          <p:cNvGraphicFramePr>
            <a:graphicFrameLocks noChangeAspect="1"/>
          </p:cNvGraphicFramePr>
          <p:nvPr/>
        </p:nvGraphicFramePr>
        <p:xfrm>
          <a:off x="1428750" y="2424113"/>
          <a:ext cx="3836988" cy="819150"/>
        </p:xfrm>
        <a:graphic>
          <a:graphicData uri="http://schemas.openxmlformats.org/presentationml/2006/ole">
            <p:oleObj spid="_x0000_s48240" name="משוואה" r:id="rId3" imgW="952087" imgH="203112" progId="Equation.3">
              <p:embed/>
            </p:oleObj>
          </a:graphicData>
        </a:graphic>
      </p:graphicFrame>
      <p:graphicFrame>
        <p:nvGraphicFramePr>
          <p:cNvPr id="48133" name="Object 4"/>
          <p:cNvGraphicFramePr>
            <a:graphicFrameLocks noChangeAspect="1"/>
          </p:cNvGraphicFramePr>
          <p:nvPr>
            <p:extLst>
              <p:ext uri="{D42A27DB-BD31-4B8C-83A1-F6EECF244321}">
                <p14:modId xmlns:p14="http://schemas.microsoft.com/office/powerpoint/2010/main" xmlns="" val="1132713118"/>
              </p:ext>
            </p:extLst>
          </p:nvPr>
        </p:nvGraphicFramePr>
        <p:xfrm>
          <a:off x="7092280" y="3501008"/>
          <a:ext cx="606425" cy="327025"/>
        </p:xfrm>
        <a:graphic>
          <a:graphicData uri="http://schemas.openxmlformats.org/presentationml/2006/ole">
            <p:oleObj spid="_x0000_s48241" name="משוואה" r:id="rId4" imgW="329914" imgH="177646" progId="Equation.3">
              <p:embed/>
            </p:oleObj>
          </a:graphicData>
        </a:graphic>
      </p:graphicFrame>
      <p:graphicFrame>
        <p:nvGraphicFramePr>
          <p:cNvPr id="48134" name="Object 5"/>
          <p:cNvGraphicFramePr>
            <a:graphicFrameLocks noChangeAspect="1"/>
          </p:cNvGraphicFramePr>
          <p:nvPr>
            <p:extLst>
              <p:ext uri="{D42A27DB-BD31-4B8C-83A1-F6EECF244321}">
                <p14:modId xmlns:p14="http://schemas.microsoft.com/office/powerpoint/2010/main" xmlns="" val="2369362781"/>
              </p:ext>
            </p:extLst>
          </p:nvPr>
        </p:nvGraphicFramePr>
        <p:xfrm>
          <a:off x="5436096" y="3501008"/>
          <a:ext cx="679450" cy="327025"/>
        </p:xfrm>
        <a:graphic>
          <a:graphicData uri="http://schemas.openxmlformats.org/presentationml/2006/ole">
            <p:oleObj spid="_x0000_s48242" name="משוואה" r:id="rId5" imgW="418918" imgH="203112" progId="Equation.3">
              <p:embed/>
            </p:oleObj>
          </a:graphicData>
        </a:graphic>
      </p:graphicFrame>
      <p:graphicFrame>
        <p:nvGraphicFramePr>
          <p:cNvPr id="48135" name="Object 6"/>
          <p:cNvGraphicFramePr>
            <a:graphicFrameLocks noChangeAspect="1"/>
          </p:cNvGraphicFramePr>
          <p:nvPr/>
        </p:nvGraphicFramePr>
        <p:xfrm>
          <a:off x="1547813" y="4005263"/>
          <a:ext cx="898525" cy="506412"/>
        </p:xfrm>
        <a:graphic>
          <a:graphicData uri="http://schemas.openxmlformats.org/presentationml/2006/ole">
            <p:oleObj spid="_x0000_s48243" name="משוואה" r:id="rId6" imgW="495085" imgH="279279"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46</a:t>
            </a:fld>
            <a:endParaRPr lang="he-IL"/>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cs typeface="Times New Roman" pitchFamily="18" charset="0"/>
              </a:rPr>
              <a:t>Crucial observation</a:t>
            </a:r>
            <a:endParaRPr lang="he-IL" smtClean="0"/>
          </a:p>
        </p:txBody>
      </p:sp>
      <p:sp>
        <p:nvSpPr>
          <p:cNvPr id="49155" name="Content Placeholder 2"/>
          <p:cNvSpPr>
            <a:spLocks noGrp="1"/>
          </p:cNvSpPr>
          <p:nvPr>
            <p:ph idx="1"/>
          </p:nvPr>
        </p:nvSpPr>
        <p:spPr/>
        <p:txBody>
          <a:bodyPr/>
          <a:lstStyle/>
          <a:p>
            <a:pPr algn="l" rtl="0"/>
            <a:r>
              <a:rPr lang="en-US" dirty="0" smtClean="0">
                <a:cs typeface="Arial" pitchFamily="34" charset="0"/>
              </a:rPr>
              <a:t>Finding the optimal protocol is equivalent to computing maximum cardinality     matching in G.</a:t>
            </a:r>
          </a:p>
          <a:p>
            <a:pPr algn="l" rtl="0"/>
            <a:r>
              <a:rPr lang="en-US" dirty="0" smtClean="0">
                <a:hlinkClick r:id="rId3" action="ppaction://hlinksldjump"/>
              </a:rPr>
              <a:t>A </a:t>
            </a:r>
            <a:r>
              <a:rPr lang="en-US" dirty="0">
                <a:hlinkClick r:id="rId3" action="ppaction://hlinksldjump"/>
              </a:rPr>
              <a:t>r</a:t>
            </a:r>
            <a:r>
              <a:rPr lang="en-US" dirty="0" smtClean="0">
                <a:hlinkClick r:id="rId3" action="ppaction://hlinksldjump"/>
              </a:rPr>
              <a:t>eminder.</a:t>
            </a:r>
            <a:endParaRPr lang="he-IL" dirty="0" smtClean="0"/>
          </a:p>
        </p:txBody>
      </p:sp>
      <p:graphicFrame>
        <p:nvGraphicFramePr>
          <p:cNvPr id="49156" name="Object 3"/>
          <p:cNvGraphicFramePr>
            <a:graphicFrameLocks noChangeAspect="1"/>
          </p:cNvGraphicFramePr>
          <p:nvPr/>
        </p:nvGraphicFramePr>
        <p:xfrm>
          <a:off x="6300788" y="2133600"/>
          <a:ext cx="573087" cy="539750"/>
        </p:xfrm>
        <a:graphic>
          <a:graphicData uri="http://schemas.openxmlformats.org/presentationml/2006/ole">
            <p:oleObj spid="_x0000_s49183" name="משוואה" r:id="rId4" imgW="139579" imgH="215713"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47</a:t>
            </a:fld>
            <a:endParaRPr lang="he-IL"/>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cs typeface="Times New Roman" pitchFamily="18" charset="0"/>
              </a:rPr>
              <a:t>Running time</a:t>
            </a:r>
            <a:endParaRPr lang="he-IL"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smtClean="0"/>
              <a:t>According to Hopcroft-Karp –  </a:t>
            </a:r>
          </a:p>
          <a:p>
            <a:pPr algn="l" rtl="0" fontAlgn="auto">
              <a:spcAft>
                <a:spcPts val="0"/>
              </a:spcAft>
              <a:defRPr/>
            </a:pPr>
            <a:r>
              <a:rPr lang="en-US" dirty="0" smtClean="0"/>
              <a:t>By exploiting the geometry of the </a:t>
            </a:r>
          </a:p>
          <a:p>
            <a:pPr marL="0" indent="0" algn="l" rtl="0" fontAlgn="auto">
              <a:spcAft>
                <a:spcPts val="0"/>
              </a:spcAft>
              <a:buFont typeface="Arial" pitchFamily="34" charset="0"/>
              <a:buNone/>
              <a:defRPr/>
            </a:pPr>
            <a:r>
              <a:rPr lang="en-US" dirty="0"/>
              <a:t> </a:t>
            </a:r>
            <a:r>
              <a:rPr lang="en-US" dirty="0" smtClean="0"/>
              <a:t>   problem -         </a:t>
            </a:r>
            <a:endParaRPr lang="he-IL" dirty="0"/>
          </a:p>
        </p:txBody>
      </p:sp>
      <p:graphicFrame>
        <p:nvGraphicFramePr>
          <p:cNvPr id="50180" name="Object 3"/>
          <p:cNvGraphicFramePr>
            <a:graphicFrameLocks noChangeAspect="1"/>
          </p:cNvGraphicFramePr>
          <p:nvPr/>
        </p:nvGraphicFramePr>
        <p:xfrm>
          <a:off x="5724525" y="1700213"/>
          <a:ext cx="2078038" cy="465137"/>
        </p:xfrm>
        <a:graphic>
          <a:graphicData uri="http://schemas.openxmlformats.org/presentationml/2006/ole">
            <p:oleObj spid="_x0000_s50235" name="משוואה" r:id="rId3" imgW="1193282" imgH="266584" progId="Equation.3">
              <p:embed/>
            </p:oleObj>
          </a:graphicData>
        </a:graphic>
      </p:graphicFrame>
      <p:graphicFrame>
        <p:nvGraphicFramePr>
          <p:cNvPr id="50181" name="Object 4"/>
          <p:cNvGraphicFramePr>
            <a:graphicFrameLocks noChangeAspect="1"/>
          </p:cNvGraphicFramePr>
          <p:nvPr/>
        </p:nvGraphicFramePr>
        <p:xfrm>
          <a:off x="2627313" y="2852738"/>
          <a:ext cx="1503362" cy="398462"/>
        </p:xfrm>
        <a:graphic>
          <a:graphicData uri="http://schemas.openxmlformats.org/presentationml/2006/ole">
            <p:oleObj spid="_x0000_s50236" name="משוואה" r:id="rId4" imgW="863225" imgH="228501" progId="Equation.3">
              <p:embed/>
            </p:oleObj>
          </a:graphicData>
        </a:graphic>
      </p:graphicFrame>
      <p:pic>
        <p:nvPicPr>
          <p:cNvPr id="9262" name="Picture 46" descr="C:\Users\yohayt\AppData\Local\Microsoft\Windows\Temporary Internet Files\Content.IE5\KVD802O4\MC900363504[1].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572000" y="3789363"/>
            <a:ext cx="1160463" cy="1189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48</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cs typeface="Times New Roman" pitchFamily="18" charset="0"/>
              </a:rPr>
              <a:t>An improved analysis </a:t>
            </a:r>
            <a:endParaRPr lang="he-IL"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smtClean="0"/>
              <a:t>We can reduce the time of the BFS to  </a:t>
            </a:r>
          </a:p>
          <a:p>
            <a:pPr marL="0" indent="0" algn="l" rtl="0" fontAlgn="auto">
              <a:spcAft>
                <a:spcPts val="0"/>
              </a:spcAft>
              <a:buFont typeface="Arial" pitchFamily="34" charset="0"/>
              <a:buNone/>
              <a:defRPr/>
            </a:pPr>
            <a:r>
              <a:rPr lang="en-US" dirty="0" smtClean="0"/>
              <a:t>                  .</a:t>
            </a:r>
            <a:endParaRPr lang="en-US" dirty="0"/>
          </a:p>
          <a:p>
            <a:pPr algn="l" rtl="0" fontAlgn="auto">
              <a:spcAft>
                <a:spcPts val="0"/>
              </a:spcAft>
              <a:defRPr/>
            </a:pPr>
            <a:r>
              <a:rPr lang="en-US" dirty="0" smtClean="0"/>
              <a:t>As before BFS+DFS phase invoked</a:t>
            </a:r>
          </a:p>
          <a:p>
            <a:pPr marL="0" indent="0" algn="l" rtl="0" fontAlgn="auto">
              <a:spcAft>
                <a:spcPts val="0"/>
              </a:spcAft>
              <a:buFont typeface="Arial" pitchFamily="34" charset="0"/>
              <a:buNone/>
              <a:defRPr/>
            </a:pPr>
            <a:r>
              <a:rPr lang="en-US" dirty="0" smtClean="0"/>
              <a:t>              times.</a:t>
            </a:r>
          </a:p>
          <a:p>
            <a:pPr lvl="1" algn="l" rtl="0" fontAlgn="auto">
              <a:spcAft>
                <a:spcPts val="0"/>
              </a:spcAft>
              <a:defRPr/>
            </a:pPr>
            <a:r>
              <a:rPr lang="en-US" dirty="0" smtClean="0"/>
              <a:t>DFS takes        time.</a:t>
            </a:r>
          </a:p>
          <a:p>
            <a:pPr lvl="1" algn="l" rtl="0" fontAlgn="auto">
              <a:spcAft>
                <a:spcPts val="0"/>
              </a:spcAft>
              <a:defRPr/>
            </a:pPr>
            <a:r>
              <a:rPr lang="en-US" dirty="0" smtClean="0"/>
              <a:t>Improved BFS takes              time.</a:t>
            </a:r>
          </a:p>
          <a:p>
            <a:pPr algn="l" rtl="0" fontAlgn="auto">
              <a:spcAft>
                <a:spcPts val="0"/>
              </a:spcAft>
              <a:defRPr/>
            </a:pPr>
            <a:r>
              <a:rPr lang="en-US" dirty="0" smtClean="0"/>
              <a:t>In total we have                time.   </a:t>
            </a:r>
            <a:endParaRPr lang="he-IL" dirty="0"/>
          </a:p>
        </p:txBody>
      </p:sp>
      <p:graphicFrame>
        <p:nvGraphicFramePr>
          <p:cNvPr id="51204" name="Object 4"/>
          <p:cNvGraphicFramePr>
            <a:graphicFrameLocks noChangeAspect="1"/>
          </p:cNvGraphicFramePr>
          <p:nvPr/>
        </p:nvGraphicFramePr>
        <p:xfrm>
          <a:off x="1071563" y="2370138"/>
          <a:ext cx="1160462" cy="317500"/>
        </p:xfrm>
        <a:graphic>
          <a:graphicData uri="http://schemas.openxmlformats.org/presentationml/2006/ole">
            <p:oleObj spid="_x0000_s51340" name="משוואה" r:id="rId3" imgW="736600" imgH="203200" progId="Equation.3">
              <p:embed/>
            </p:oleObj>
          </a:graphicData>
        </a:graphic>
      </p:graphicFrame>
      <p:graphicFrame>
        <p:nvGraphicFramePr>
          <p:cNvPr id="51205" name="Object 5"/>
          <p:cNvGraphicFramePr>
            <a:graphicFrameLocks noChangeAspect="1"/>
          </p:cNvGraphicFramePr>
          <p:nvPr/>
        </p:nvGraphicFramePr>
        <p:xfrm>
          <a:off x="663575" y="3414713"/>
          <a:ext cx="1068388" cy="561975"/>
        </p:xfrm>
        <a:graphic>
          <a:graphicData uri="http://schemas.openxmlformats.org/presentationml/2006/ole">
            <p:oleObj spid="_x0000_s51341" name="משוואה" r:id="rId4" imgW="457200" imgH="241300" progId="Equation.3">
              <p:embed/>
            </p:oleObj>
          </a:graphicData>
        </a:graphic>
      </p:graphicFrame>
      <p:graphicFrame>
        <p:nvGraphicFramePr>
          <p:cNvPr id="51206" name="Object 6"/>
          <p:cNvGraphicFramePr>
            <a:graphicFrameLocks noChangeAspect="1"/>
          </p:cNvGraphicFramePr>
          <p:nvPr/>
        </p:nvGraphicFramePr>
        <p:xfrm>
          <a:off x="2700338" y="4076700"/>
          <a:ext cx="590550" cy="349250"/>
        </p:xfrm>
        <a:graphic>
          <a:graphicData uri="http://schemas.openxmlformats.org/presentationml/2006/ole">
            <p:oleObj spid="_x0000_s51342" name="משוואה" r:id="rId5" imgW="342751" imgH="203112" progId="Equation.3">
              <p:embed/>
            </p:oleObj>
          </a:graphicData>
        </a:graphic>
      </p:graphicFrame>
      <p:graphicFrame>
        <p:nvGraphicFramePr>
          <p:cNvPr id="51207" name="Object 7"/>
          <p:cNvGraphicFramePr>
            <a:graphicFrameLocks noChangeAspect="1"/>
          </p:cNvGraphicFramePr>
          <p:nvPr/>
        </p:nvGraphicFramePr>
        <p:xfrm>
          <a:off x="4140200" y="4581525"/>
          <a:ext cx="1044575" cy="287338"/>
        </p:xfrm>
        <a:graphic>
          <a:graphicData uri="http://schemas.openxmlformats.org/presentationml/2006/ole">
            <p:oleObj spid="_x0000_s51343" name="משוואה" r:id="rId6" imgW="736600" imgH="203200" progId="Equation.3">
              <p:embed/>
            </p:oleObj>
          </a:graphicData>
        </a:graphic>
      </p:graphicFrame>
      <p:graphicFrame>
        <p:nvGraphicFramePr>
          <p:cNvPr id="51208" name="Object 8"/>
          <p:cNvGraphicFramePr>
            <a:graphicFrameLocks noChangeAspect="1"/>
          </p:cNvGraphicFramePr>
          <p:nvPr/>
        </p:nvGraphicFramePr>
        <p:xfrm>
          <a:off x="3635375" y="5084763"/>
          <a:ext cx="1360488" cy="360362"/>
        </p:xfrm>
        <a:graphic>
          <a:graphicData uri="http://schemas.openxmlformats.org/presentationml/2006/ole">
            <p:oleObj spid="_x0000_s51344" name="משוואה" r:id="rId7" imgW="863225" imgH="228501" progId="Equation.3">
              <p:embed/>
            </p:oleObj>
          </a:graphicData>
        </a:graphic>
      </p:graphicFrame>
      <p:pic>
        <p:nvPicPr>
          <p:cNvPr id="51209" name="Picture 133" descr="C:\Users\yohayt\AppData\Local\Microsoft\Windows\Temporary Internet Files\Content.IE5\7N9QPSUN\MC900078815[1].wmf"/>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6372225" y="4652963"/>
            <a:ext cx="197485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49</a:t>
            </a:fld>
            <a:endParaRPr lang="he-I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229600" cy="1143000"/>
          </a:xfrm>
        </p:spPr>
        <p:txBody>
          <a:bodyPr rtlCol="1">
            <a:normAutofit fontScale="90000"/>
          </a:bodyPr>
          <a:lstStyle/>
          <a:p>
            <a:pPr fontAlgn="auto">
              <a:spcAft>
                <a:spcPts val="0"/>
              </a:spcAft>
              <a:defRPr/>
            </a:pPr>
            <a:r>
              <a:rPr lang="en-US" dirty="0"/>
              <a:t/>
            </a:r>
            <a:br>
              <a:rPr lang="en-US" dirty="0"/>
            </a:br>
            <a:r>
              <a:rPr lang="en-US"/>
              <a:t/>
            </a:r>
            <a:br>
              <a:rPr lang="en-US"/>
            </a:br>
            <a:r>
              <a:rPr lang="en-US" smtClean="0"/>
              <a:t>Preliminaries</a:t>
            </a:r>
            <a:r>
              <a:rPr lang="en-US" dirty="0"/>
              <a:t/>
            </a:r>
            <a:br>
              <a:rPr lang="en-US" dirty="0"/>
            </a:br>
            <a:r>
              <a:rPr lang="en-US" dirty="0" smtClean="0"/>
              <a:t/>
            </a:r>
            <a:br>
              <a:rPr lang="en-US" dirty="0" smtClean="0"/>
            </a:br>
            <a:endParaRPr lang="he-IL" dirty="0"/>
          </a:p>
        </p:txBody>
      </p:sp>
      <p:sp>
        <p:nvSpPr>
          <p:cNvPr id="3" name="Content Placeholder 2"/>
          <p:cNvSpPr>
            <a:spLocks noGrp="1"/>
          </p:cNvSpPr>
          <p:nvPr>
            <p:ph idx="1"/>
          </p:nvPr>
        </p:nvSpPr>
        <p:spPr>
          <a:xfrm>
            <a:off x="457200" y="1639888"/>
            <a:ext cx="8229600" cy="4525962"/>
          </a:xfrm>
        </p:spPr>
        <p:txBody>
          <a:bodyPr rtlCol="1">
            <a:normAutofit/>
          </a:bodyPr>
          <a:lstStyle/>
          <a:p>
            <a:pPr algn="l" rtl="0" fontAlgn="auto">
              <a:spcAft>
                <a:spcPts val="0"/>
              </a:spcAft>
              <a:defRPr/>
            </a:pPr>
            <a:r>
              <a:rPr lang="en-US" dirty="0" smtClean="0"/>
              <a:t>A matching            in a bipartite graph</a:t>
            </a:r>
          </a:p>
          <a:p>
            <a:pPr marL="0" indent="0" algn="l" rtl="0" fontAlgn="auto">
              <a:spcAft>
                <a:spcPts val="0"/>
              </a:spcAft>
              <a:buFont typeface="Arial" pitchFamily="34" charset="0"/>
              <a:buNone/>
              <a:defRPr/>
            </a:pPr>
            <a:r>
              <a:rPr lang="en-US" dirty="0" smtClean="0"/>
              <a:t>                           is a subset of edges such that   every vertex is incident to at most one edge in the subset.</a:t>
            </a:r>
          </a:p>
          <a:p>
            <a:pPr marL="0" indent="0" algn="l" rtl="0" fontAlgn="auto">
              <a:spcAft>
                <a:spcPts val="0"/>
              </a:spcAft>
              <a:buFont typeface="Arial" pitchFamily="34" charset="0"/>
              <a:buNone/>
              <a:defRPr/>
            </a:pPr>
            <a:endParaRPr lang="en-US" dirty="0" smtClean="0"/>
          </a:p>
        </p:txBody>
      </p:sp>
      <p:graphicFrame>
        <p:nvGraphicFramePr>
          <p:cNvPr id="6148" name="Object 3"/>
          <p:cNvGraphicFramePr>
            <a:graphicFrameLocks noChangeAspect="1"/>
          </p:cNvGraphicFramePr>
          <p:nvPr/>
        </p:nvGraphicFramePr>
        <p:xfrm>
          <a:off x="604838" y="2276475"/>
          <a:ext cx="2305050" cy="484188"/>
        </p:xfrm>
        <a:graphic>
          <a:graphicData uri="http://schemas.openxmlformats.org/presentationml/2006/ole">
            <p:oleObj spid="_x0000_s6220" name="משוואה" r:id="rId4" imgW="965200" imgH="203200" progId="Equation.3">
              <p:embed/>
            </p:oleObj>
          </a:graphicData>
        </a:graphic>
      </p:graphicFrame>
      <p:grpSp>
        <p:nvGrpSpPr>
          <p:cNvPr id="6149" name="Group 8"/>
          <p:cNvGrpSpPr>
            <a:grpSpLocks/>
          </p:cNvGrpSpPr>
          <p:nvPr/>
        </p:nvGrpSpPr>
        <p:grpSpPr bwMode="auto">
          <a:xfrm>
            <a:off x="2555875" y="3644900"/>
            <a:ext cx="3722688" cy="2447925"/>
            <a:chOff x="2771800" y="3789040"/>
            <a:chExt cx="3722712" cy="2448272"/>
          </a:xfrm>
        </p:grpSpPr>
        <p:sp>
          <p:nvSpPr>
            <p:cNvPr id="5" name="Oval 4"/>
            <p:cNvSpPr/>
            <p:nvPr/>
          </p:nvSpPr>
          <p:spPr>
            <a:xfrm>
              <a:off x="2771800" y="3789040"/>
              <a:ext cx="914406" cy="24482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6" name="Oval 5"/>
            <p:cNvSpPr/>
            <p:nvPr/>
          </p:nvSpPr>
          <p:spPr>
            <a:xfrm>
              <a:off x="5580106" y="3789040"/>
              <a:ext cx="914406" cy="24482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Flowchart: Connector 6"/>
            <p:cNvSpPr/>
            <p:nvPr/>
          </p:nvSpPr>
          <p:spPr>
            <a:xfrm>
              <a:off x="3348067" y="4271708"/>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1" name="Flowchart: Connector 10"/>
            <p:cNvSpPr/>
            <p:nvPr/>
          </p:nvSpPr>
          <p:spPr>
            <a:xfrm>
              <a:off x="6005559" y="5859433"/>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2" name="Flowchart: Connector 11"/>
            <p:cNvSpPr/>
            <p:nvPr/>
          </p:nvSpPr>
          <p:spPr>
            <a:xfrm>
              <a:off x="3238528" y="4635298"/>
              <a:ext cx="96839"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3" name="Flowchart: Connector 12"/>
            <p:cNvSpPr/>
            <p:nvPr/>
          </p:nvSpPr>
          <p:spPr>
            <a:xfrm>
              <a:off x="3248053" y="4940141"/>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Flowchart: Connector 13"/>
            <p:cNvSpPr/>
            <p:nvPr/>
          </p:nvSpPr>
          <p:spPr>
            <a:xfrm>
              <a:off x="3221066" y="5321195"/>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5" name="Flowchart: Connector 14"/>
            <p:cNvSpPr/>
            <p:nvPr/>
          </p:nvSpPr>
          <p:spPr>
            <a:xfrm>
              <a:off x="3140102" y="5876899"/>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6" name="Flowchart: Connector 15"/>
            <p:cNvSpPr/>
            <p:nvPr/>
          </p:nvSpPr>
          <p:spPr>
            <a:xfrm>
              <a:off x="5910308" y="4848053"/>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Flowchart: Connector 16"/>
            <p:cNvSpPr/>
            <p:nvPr/>
          </p:nvSpPr>
          <p:spPr>
            <a:xfrm>
              <a:off x="5989684" y="5378353"/>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8" name="Flowchart: Connector 17"/>
            <p:cNvSpPr/>
            <p:nvPr/>
          </p:nvSpPr>
          <p:spPr>
            <a:xfrm>
              <a:off x="6038896" y="4282823"/>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31" name="Straight Connector 30"/>
            <p:cNvCxnSpPr>
              <a:stCxn id="7" idx="5"/>
              <a:endCxn id="16" idx="5"/>
            </p:cNvCxnSpPr>
            <p:nvPr/>
          </p:nvCxnSpPr>
          <p:spPr>
            <a:xfrm>
              <a:off x="3429029" y="4370147"/>
              <a:ext cx="2562242" cy="5747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2" idx="6"/>
              <a:endCxn id="18" idx="3"/>
            </p:cNvCxnSpPr>
            <p:nvPr/>
          </p:nvCxnSpPr>
          <p:spPr>
            <a:xfrm flipV="1">
              <a:off x="3335367" y="4381262"/>
              <a:ext cx="2717818" cy="3111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3" idx="5"/>
              <a:endCxn id="11" idx="2"/>
            </p:cNvCxnSpPr>
            <p:nvPr/>
          </p:nvCxnSpPr>
          <p:spPr>
            <a:xfrm>
              <a:off x="3329017" y="5038580"/>
              <a:ext cx="2676542" cy="8780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5" idx="5"/>
              <a:endCxn id="11" idx="2"/>
            </p:cNvCxnSpPr>
            <p:nvPr/>
          </p:nvCxnSpPr>
          <p:spPr>
            <a:xfrm flipV="1">
              <a:off x="3222653" y="5916592"/>
              <a:ext cx="2782906" cy="587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4" idx="6"/>
              <a:endCxn id="11" idx="6"/>
            </p:cNvCxnSpPr>
            <p:nvPr/>
          </p:nvCxnSpPr>
          <p:spPr>
            <a:xfrm>
              <a:off x="3316317" y="5378353"/>
              <a:ext cx="2784493" cy="5382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aphicFrame>
        <p:nvGraphicFramePr>
          <p:cNvPr id="6150" name="Object 42"/>
          <p:cNvGraphicFramePr>
            <a:graphicFrameLocks noChangeAspect="1"/>
          </p:cNvGraphicFramePr>
          <p:nvPr/>
        </p:nvGraphicFramePr>
        <p:xfrm>
          <a:off x="2843213" y="1773238"/>
          <a:ext cx="992187" cy="392112"/>
        </p:xfrm>
        <a:graphic>
          <a:graphicData uri="http://schemas.openxmlformats.org/presentationml/2006/ole">
            <p:oleObj spid="_x0000_s6221" name="משוואה" r:id="rId5" imgW="482391" imgH="190417" progId="Equation.3">
              <p:embed/>
            </p:oleObj>
          </a:graphicData>
        </a:graphic>
      </p:graphicFrame>
      <p:cxnSp>
        <p:nvCxnSpPr>
          <p:cNvPr id="19" name="Straight Connector 18"/>
          <p:cNvCxnSpPr>
            <a:stCxn id="12" idx="5"/>
            <a:endCxn id="17" idx="1"/>
          </p:cNvCxnSpPr>
          <p:nvPr/>
        </p:nvCxnSpPr>
        <p:spPr>
          <a:xfrm>
            <a:off x="3105150" y="4587875"/>
            <a:ext cx="2682875" cy="663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a:defRPr/>
            </a:pPr>
            <a:fld id="{55C3B3B2-B6B6-4B97-BCCB-BAF729909F7D}" type="slidenum">
              <a:rPr lang="he-IL" smtClean="0"/>
              <a:pPr>
                <a:defRPr/>
              </a:pPr>
              <a:t>5</a:t>
            </a:fld>
            <a:endParaRPr lang="he-IL"/>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dirty="0" smtClean="0">
                <a:cs typeface="Times New Roman" pitchFamily="18" charset="0"/>
              </a:rPr>
              <a:t>The improved BFS</a:t>
            </a:r>
            <a:endParaRPr lang="he-IL" dirty="0"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smtClean="0"/>
              <a:t>From followers to leaders:</a:t>
            </a:r>
          </a:p>
          <a:p>
            <a:pPr lvl="1" algn="l" rtl="0" fontAlgn="auto">
              <a:spcAft>
                <a:spcPts val="0"/>
              </a:spcAft>
              <a:defRPr/>
            </a:pPr>
            <a:r>
              <a:rPr lang="en-US" dirty="0" smtClean="0"/>
              <a:t>Start from all unmatched followers.</a:t>
            </a:r>
          </a:p>
          <a:p>
            <a:pPr lvl="1" algn="l" rtl="0" fontAlgn="auto">
              <a:spcAft>
                <a:spcPts val="0"/>
              </a:spcAft>
              <a:defRPr/>
            </a:pPr>
            <a:r>
              <a:rPr lang="en-US" dirty="0" smtClean="0"/>
              <a:t>Find all leaders that these followers can transmit to.</a:t>
            </a:r>
          </a:p>
          <a:p>
            <a:pPr lvl="1" algn="l" rtl="0" fontAlgn="auto">
              <a:spcAft>
                <a:spcPts val="0"/>
              </a:spcAft>
              <a:defRPr/>
            </a:pPr>
            <a:r>
              <a:rPr lang="en-US" dirty="0" smtClean="0"/>
              <a:t>The method of finding the leaders contains:</a:t>
            </a:r>
          </a:p>
          <a:p>
            <a:pPr lvl="2" algn="l" rtl="0" fontAlgn="auto">
              <a:spcAft>
                <a:spcPts val="0"/>
              </a:spcAft>
              <a:defRPr/>
            </a:pPr>
            <a:r>
              <a:rPr lang="en-US" dirty="0" smtClean="0"/>
              <a:t>Defining a unit disk for each leader.</a:t>
            </a:r>
          </a:p>
          <a:p>
            <a:pPr lvl="2" algn="l" rtl="0" fontAlgn="auto">
              <a:spcAft>
                <a:spcPts val="0"/>
              </a:spcAft>
              <a:defRPr/>
            </a:pPr>
            <a:r>
              <a:rPr lang="en-US" dirty="0" smtClean="0"/>
              <a:t>For each unmatched follower searching for the legal leaders.</a:t>
            </a:r>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50</a:t>
            </a:fld>
            <a:endParaRPr lang="he-IL"/>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cs typeface="Times New Roman" pitchFamily="18" charset="0"/>
              </a:rPr>
              <a:t>The improved BFS</a:t>
            </a:r>
            <a:endParaRPr lang="he-IL" smtClean="0"/>
          </a:p>
        </p:txBody>
      </p:sp>
      <p:sp>
        <p:nvSpPr>
          <p:cNvPr id="53251" name="Content Placeholder 2"/>
          <p:cNvSpPr>
            <a:spLocks noGrp="1"/>
          </p:cNvSpPr>
          <p:nvPr>
            <p:ph idx="1"/>
          </p:nvPr>
        </p:nvSpPr>
        <p:spPr/>
        <p:txBody>
          <a:bodyPr/>
          <a:lstStyle/>
          <a:p>
            <a:pPr algn="l" rtl="0"/>
            <a:r>
              <a:rPr lang="en-US" dirty="0" smtClean="0">
                <a:cs typeface="Arial" pitchFamily="34" charset="0"/>
              </a:rPr>
              <a:t>For each unmatched follower, f:</a:t>
            </a:r>
          </a:p>
          <a:p>
            <a:pPr lvl="1" algn="l" rtl="0"/>
            <a:r>
              <a:rPr lang="en-US" dirty="0" smtClean="0">
                <a:cs typeface="Arial" pitchFamily="34" charset="0"/>
              </a:rPr>
              <a:t>Check whether the disk centered at one of the leaders contains f.</a:t>
            </a:r>
          </a:p>
          <a:p>
            <a:pPr lvl="1" algn="l" rtl="0"/>
            <a:r>
              <a:rPr lang="en-US" dirty="0" smtClean="0">
                <a:cs typeface="Arial" pitchFamily="34" charset="0"/>
              </a:rPr>
              <a:t>If there is such disk:</a:t>
            </a:r>
          </a:p>
          <a:p>
            <a:pPr lvl="2" algn="l" rtl="0"/>
            <a:r>
              <a:rPr lang="en-US" dirty="0" smtClean="0">
                <a:cs typeface="Arial" pitchFamily="34" charset="0"/>
              </a:rPr>
              <a:t>Add the corresponding edge to the matching and remove it’s disk.</a:t>
            </a:r>
          </a:p>
          <a:p>
            <a:pPr lvl="2" algn="l" rtl="0"/>
            <a:r>
              <a:rPr lang="en-US" dirty="0" smtClean="0">
                <a:cs typeface="Arial" pitchFamily="34" charset="0"/>
              </a:rPr>
              <a:t>Go back to the first line.</a:t>
            </a:r>
          </a:p>
          <a:p>
            <a:pPr lvl="1" algn="l" rtl="0"/>
            <a:r>
              <a:rPr lang="en-US" dirty="0" smtClean="0">
                <a:cs typeface="Arial" pitchFamily="34" charset="0"/>
              </a:rPr>
              <a:t>Otherwise, continue to the next unmatched follower.</a:t>
            </a:r>
          </a:p>
          <a:p>
            <a:pPr lvl="1" algn="l" rtl="0"/>
            <a:endParaRPr lang="en-US" dirty="0" smtClean="0">
              <a:cs typeface="Arial" pitchFamily="34" charset="0"/>
            </a:endParaRPr>
          </a:p>
          <a:p>
            <a:pPr algn="l" rtl="0"/>
            <a:endParaRPr lang="he-IL" dirty="0" smtClean="0"/>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51</a:t>
            </a:fld>
            <a:endParaRPr lang="he-IL"/>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Times New Roman" pitchFamily="18" charset="0"/>
              </a:rPr>
              <a:t>The improved BFS</a:t>
            </a:r>
            <a:endParaRPr lang="he-IL" dirty="0"/>
          </a:p>
        </p:txBody>
      </p:sp>
      <p:sp>
        <p:nvSpPr>
          <p:cNvPr id="3" name="Content Placeholder 2"/>
          <p:cNvSpPr>
            <a:spLocks noGrp="1"/>
          </p:cNvSpPr>
          <p:nvPr>
            <p:ph idx="1"/>
          </p:nvPr>
        </p:nvSpPr>
        <p:spPr/>
        <p:txBody>
          <a:bodyPr/>
          <a:lstStyle/>
          <a:p>
            <a:pPr algn="l" rtl="0"/>
            <a:r>
              <a:rPr lang="en-US"/>
              <a:t>From leaders </a:t>
            </a:r>
            <a:r>
              <a:rPr lang="en-US" smtClean="0"/>
              <a:t>to followers </a:t>
            </a:r>
            <a:r>
              <a:rPr lang="en-US" dirty="0"/>
              <a:t>:</a:t>
            </a:r>
          </a:p>
          <a:p>
            <a:pPr lvl="1" algn="l" rtl="0"/>
            <a:r>
              <a:rPr lang="en-US" dirty="0" smtClean="0"/>
              <a:t>Follow </a:t>
            </a:r>
            <a:r>
              <a:rPr lang="en-US" dirty="0"/>
              <a:t>the matched edges from the reached vertices of L.</a:t>
            </a:r>
          </a:p>
          <a:p>
            <a:pPr algn="l" rtl="0"/>
            <a:endParaRPr lang="he-IL" dirty="0"/>
          </a:p>
        </p:txBody>
      </p:sp>
      <p:sp>
        <p:nvSpPr>
          <p:cNvPr id="4" name="Slide Number Placeholder 3"/>
          <p:cNvSpPr>
            <a:spLocks noGrp="1"/>
          </p:cNvSpPr>
          <p:nvPr>
            <p:ph type="sldNum" sz="quarter" idx="12"/>
          </p:nvPr>
        </p:nvSpPr>
        <p:spPr/>
        <p:txBody>
          <a:bodyPr/>
          <a:lstStyle/>
          <a:p>
            <a:pPr>
              <a:defRPr/>
            </a:pPr>
            <a:fld id="{55C3B3B2-B6B6-4B97-BCCB-BAF729909F7D}" type="slidenum">
              <a:rPr lang="he-IL" smtClean="0"/>
              <a:pPr>
                <a:defRPr/>
              </a:pPr>
              <a:t>52</a:t>
            </a:fld>
            <a:endParaRPr lang="he-IL"/>
          </a:p>
        </p:txBody>
      </p:sp>
    </p:spTree>
    <p:extLst>
      <p:ext uri="{BB962C8B-B14F-4D97-AF65-F5344CB8AC3E}">
        <p14:creationId xmlns:p14="http://schemas.microsoft.com/office/powerpoint/2010/main" xmlns="" val="27082987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cs typeface="Times New Roman" pitchFamily="18" charset="0"/>
              </a:rPr>
              <a:t> The improved BFS- Complexity</a:t>
            </a:r>
            <a:endParaRPr lang="he-IL"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smtClean="0"/>
              <a:t>Discovering and deleting each disk takes</a:t>
            </a:r>
          </a:p>
          <a:p>
            <a:pPr marL="0" indent="0" algn="l" rtl="0" fontAlgn="auto">
              <a:spcAft>
                <a:spcPts val="0"/>
              </a:spcAft>
              <a:buFont typeface="Arial" pitchFamily="34" charset="0"/>
              <a:buNone/>
              <a:defRPr/>
            </a:pPr>
            <a:r>
              <a:rPr lang="en-US" dirty="0"/>
              <a:t> </a:t>
            </a:r>
            <a:r>
              <a:rPr lang="en-US" dirty="0" smtClean="0"/>
              <a:t>                 time (</a:t>
            </a:r>
            <a:r>
              <a:rPr lang="en-US" sz="2000" dirty="0" err="1" smtClean="0"/>
              <a:t>Efrat</a:t>
            </a:r>
            <a:r>
              <a:rPr lang="en-US" sz="2000" dirty="0" smtClean="0"/>
              <a:t> et al</a:t>
            </a:r>
            <a:r>
              <a:rPr lang="en-US" dirty="0" smtClean="0"/>
              <a:t>).</a:t>
            </a:r>
          </a:p>
          <a:p>
            <a:pPr algn="l" rtl="0" fontAlgn="auto">
              <a:spcAft>
                <a:spcPts val="0"/>
              </a:spcAft>
              <a:defRPr/>
            </a:pPr>
            <a:r>
              <a:rPr lang="en-US" dirty="0" smtClean="0"/>
              <a:t>We can discover up to n disks, and each discovered disk can be deleted only once.</a:t>
            </a:r>
          </a:p>
          <a:p>
            <a:pPr algn="l" rtl="0" fontAlgn="auto">
              <a:spcAft>
                <a:spcPts val="0"/>
              </a:spcAft>
              <a:defRPr/>
            </a:pPr>
            <a:r>
              <a:rPr lang="en-US" dirty="0" smtClean="0"/>
              <a:t>Therefore, the total complexity of “BFS+DFS” level is               .</a:t>
            </a:r>
            <a:endParaRPr lang="he-IL" dirty="0"/>
          </a:p>
        </p:txBody>
      </p:sp>
      <p:graphicFrame>
        <p:nvGraphicFramePr>
          <p:cNvPr id="54276" name="Object 3"/>
          <p:cNvGraphicFramePr>
            <a:graphicFrameLocks noChangeAspect="1"/>
          </p:cNvGraphicFramePr>
          <p:nvPr/>
        </p:nvGraphicFramePr>
        <p:xfrm>
          <a:off x="1042988" y="2349500"/>
          <a:ext cx="1084262" cy="347663"/>
        </p:xfrm>
        <a:graphic>
          <a:graphicData uri="http://schemas.openxmlformats.org/presentationml/2006/ole">
            <p:oleObj spid="_x0000_s54330" name="משוואה" r:id="rId3" imgW="634725" imgH="203112" progId="Equation.3">
              <p:embed/>
            </p:oleObj>
          </a:graphicData>
        </a:graphic>
      </p:graphicFrame>
      <p:graphicFrame>
        <p:nvGraphicFramePr>
          <p:cNvPr id="54277" name="Object 4"/>
          <p:cNvGraphicFramePr>
            <a:graphicFrameLocks noChangeAspect="1"/>
          </p:cNvGraphicFramePr>
          <p:nvPr/>
        </p:nvGraphicFramePr>
        <p:xfrm>
          <a:off x="2033588" y="4508500"/>
          <a:ext cx="1306512" cy="360363"/>
        </p:xfrm>
        <a:graphic>
          <a:graphicData uri="http://schemas.openxmlformats.org/presentationml/2006/ole">
            <p:oleObj spid="_x0000_s54331" name="משוואה" r:id="rId4" imgW="736600" imgH="203200"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53</a:t>
            </a:fld>
            <a:endParaRPr lang="he-IL"/>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cs typeface="Times New Roman" pitchFamily="18" charset="0"/>
              </a:rPr>
              <a:t>The continues model</a:t>
            </a:r>
            <a:endParaRPr lang="he-IL" smtClean="0"/>
          </a:p>
        </p:txBody>
      </p:sp>
      <p:sp>
        <p:nvSpPr>
          <p:cNvPr id="55299" name="Content Placeholder 2"/>
          <p:cNvSpPr>
            <a:spLocks noGrp="1"/>
          </p:cNvSpPr>
          <p:nvPr>
            <p:ph idx="1"/>
          </p:nvPr>
        </p:nvSpPr>
        <p:spPr/>
        <p:txBody>
          <a:bodyPr/>
          <a:lstStyle/>
          <a:p>
            <a:pPr algn="l" rtl="0"/>
            <a:r>
              <a:rPr lang="en-US" smtClean="0">
                <a:cs typeface="Arial" pitchFamily="34" charset="0"/>
              </a:rPr>
              <a:t>Each sensor continuously transmitting data. </a:t>
            </a:r>
          </a:p>
          <a:p>
            <a:pPr algn="l" rtl="0"/>
            <a:r>
              <a:rPr lang="en-US" smtClean="0">
                <a:cs typeface="Arial" pitchFamily="34" charset="0"/>
              </a:rPr>
              <a:t>We will describe a subroutine for the decision problem.</a:t>
            </a:r>
          </a:p>
          <a:p>
            <a:pPr algn="l" rtl="0"/>
            <a:r>
              <a:rPr lang="en-US" smtClean="0">
                <a:cs typeface="Arial" pitchFamily="34" charset="0"/>
              </a:rPr>
              <a:t>We use that subroutine for solving the optimization problem.</a:t>
            </a:r>
            <a:endParaRPr lang="he-IL" smtClean="0"/>
          </a:p>
        </p:txBody>
      </p:sp>
      <p:pic>
        <p:nvPicPr>
          <p:cNvPr id="55300" name="Picture 3" descr="C:\Users\yohayt\AppData\Local\Microsoft\Windows\Temporary Internet Files\Content.IE5\M0JGCT5G\MC900331117[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750" y="5081588"/>
            <a:ext cx="1816100" cy="1411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5301" name="Picture 4" descr="C:\Users\yohayt\AppData\Local\Microsoft\Windows\Temporary Internet Files\Content.IE5\QE3ZQFRC\MC900350471[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62188" y="5448300"/>
            <a:ext cx="2312987" cy="976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5302" name="Picture 4" descr="C:\Users\yohayt\AppData\Local\Microsoft\Windows\Temporary Internet Files\Content.IE5\QE3ZQFRC\MC900350471[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84663" y="5454650"/>
            <a:ext cx="2311400" cy="976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5303" name="Picture 4" descr="C:\Users\yohayt\AppData\Local\Microsoft\Windows\Temporary Internet Files\Content.IE5\QE3ZQFRC\MC900350471[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72225" y="5472113"/>
            <a:ext cx="2312988" cy="97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5304" name="Picture 4" descr="C:\Users\yohayt\AppData\Local\Microsoft\Windows\Temporary Internet Files\Content.IE5\QE3ZQFRC\MC900350471[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20088" y="5516563"/>
            <a:ext cx="2312987" cy="97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54</a:t>
            </a:fld>
            <a:endParaRPr lang="he-IL"/>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cs typeface="Times New Roman" pitchFamily="18" charset="0"/>
              </a:rPr>
              <a:t>The decision problem-definitions</a:t>
            </a:r>
            <a:endParaRPr lang="he-IL"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smtClean="0"/>
              <a:t>We have:</a:t>
            </a:r>
          </a:p>
          <a:p>
            <a:pPr lvl="1" algn="l" rtl="0" fontAlgn="auto">
              <a:spcAft>
                <a:spcPts val="0"/>
              </a:spcAft>
              <a:defRPr/>
            </a:pPr>
            <a:r>
              <a:rPr lang="en-US" dirty="0" smtClean="0"/>
              <a:t>t, the checked lifetime.</a:t>
            </a:r>
          </a:p>
          <a:p>
            <a:pPr lvl="1" algn="l" rtl="0" fontAlgn="auto">
              <a:spcAft>
                <a:spcPts val="0"/>
              </a:spcAft>
              <a:defRPr/>
            </a:pPr>
            <a:r>
              <a:rPr lang="en-US" dirty="0" smtClean="0"/>
              <a:t>Location of g.</a:t>
            </a:r>
          </a:p>
          <a:p>
            <a:pPr algn="l" rtl="0" fontAlgn="auto">
              <a:spcAft>
                <a:spcPts val="0"/>
              </a:spcAft>
              <a:defRPr/>
            </a:pPr>
            <a:r>
              <a:rPr lang="en-US" dirty="0" smtClean="0"/>
              <a:t>If a sensor sends the data of </a:t>
            </a:r>
            <a:r>
              <a:rPr lang="en-US" dirty="0"/>
              <a:t>k </a:t>
            </a:r>
            <a:r>
              <a:rPr lang="en-US" b="1" dirty="0" smtClean="0"/>
              <a:t>other</a:t>
            </a:r>
            <a:r>
              <a:rPr lang="en-US" dirty="0" smtClean="0"/>
              <a:t> sensors,</a:t>
            </a:r>
          </a:p>
          <a:p>
            <a:pPr marL="0" indent="0" algn="l" rtl="0" fontAlgn="auto">
              <a:spcAft>
                <a:spcPts val="0"/>
              </a:spcAft>
              <a:buFont typeface="Arial" pitchFamily="34" charset="0"/>
              <a:buNone/>
              <a:defRPr/>
            </a:pPr>
            <a:r>
              <a:rPr lang="en-US" dirty="0" smtClean="0"/>
              <a:t>    it is spending              per unit time.</a:t>
            </a:r>
          </a:p>
          <a:p>
            <a:pPr marL="0" indent="0" algn="l" rtl="0" fontAlgn="auto">
              <a:spcAft>
                <a:spcPts val="0"/>
              </a:spcAft>
              <a:buFont typeface="Arial" pitchFamily="34" charset="0"/>
              <a:buNone/>
              <a:defRPr/>
            </a:pPr>
            <a:r>
              <a:rPr lang="en-US" dirty="0" smtClean="0"/>
              <a:t>   </a:t>
            </a:r>
          </a:p>
        </p:txBody>
      </p:sp>
      <p:graphicFrame>
        <p:nvGraphicFramePr>
          <p:cNvPr id="56324" name="Object 3"/>
          <p:cNvGraphicFramePr>
            <a:graphicFrameLocks noChangeAspect="1"/>
          </p:cNvGraphicFramePr>
          <p:nvPr/>
        </p:nvGraphicFramePr>
        <p:xfrm>
          <a:off x="3194050" y="3933825"/>
          <a:ext cx="1119188" cy="431800"/>
        </p:xfrm>
        <a:graphic>
          <a:graphicData uri="http://schemas.openxmlformats.org/presentationml/2006/ole">
            <p:oleObj spid="_x0000_s56353" name="משוואה" r:id="rId3" imgW="723586" imgH="279279" progId="Equation.3">
              <p:embed/>
            </p:oleObj>
          </a:graphicData>
        </a:graphic>
      </p:graphicFrame>
      <p:pic>
        <p:nvPicPr>
          <p:cNvPr id="56325" name="Picture 17" descr="C:\Users\yohayt\AppData\Local\Microsoft\Windows\Temporary Internet Files\Content.IE5\QE3ZQFRC\MC900059637[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86163" y="4868863"/>
            <a:ext cx="1508125" cy="166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55</a:t>
            </a:fld>
            <a:endParaRPr lang="he-IL"/>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cs typeface="Times New Roman" pitchFamily="18" charset="0"/>
              </a:rPr>
              <a:t>The decision problem-constraints</a:t>
            </a:r>
            <a:endParaRPr lang="he-IL" smtClean="0"/>
          </a:p>
        </p:txBody>
      </p:sp>
      <p:sp>
        <p:nvSpPr>
          <p:cNvPr id="3" name="Content Placeholder 2"/>
          <p:cNvSpPr>
            <a:spLocks noGrp="1"/>
          </p:cNvSpPr>
          <p:nvPr>
            <p:ph idx="1"/>
          </p:nvPr>
        </p:nvSpPr>
        <p:spPr/>
        <p:txBody>
          <a:bodyPr rtlCol="1">
            <a:normAutofit lnSpcReduction="10000"/>
          </a:bodyPr>
          <a:lstStyle/>
          <a:p>
            <a:pPr algn="l" rtl="0" fontAlgn="auto">
              <a:spcAft>
                <a:spcPts val="0"/>
              </a:spcAft>
              <a:defRPr/>
            </a:pPr>
            <a:r>
              <a:rPr lang="en-US" dirty="0" smtClean="0"/>
              <a:t>The </a:t>
            </a:r>
            <a:r>
              <a:rPr lang="en-US" dirty="0"/>
              <a:t>problem:</a:t>
            </a:r>
          </a:p>
          <a:p>
            <a:pPr marL="0" indent="0" algn="l" rtl="0" fontAlgn="auto">
              <a:spcAft>
                <a:spcPts val="0"/>
              </a:spcAft>
              <a:buFont typeface="Arial" pitchFamily="34" charset="0"/>
              <a:buNone/>
              <a:defRPr/>
            </a:pPr>
            <a:r>
              <a:rPr lang="en-US" dirty="0" smtClean="0"/>
              <a:t>     for the given     check whether</a:t>
            </a:r>
            <a:endParaRPr lang="en-US" dirty="0"/>
          </a:p>
          <a:p>
            <a:pPr marL="0" indent="0" algn="l" rtl="0" fontAlgn="auto">
              <a:spcAft>
                <a:spcPts val="0"/>
              </a:spcAft>
              <a:buFont typeface="Arial" pitchFamily="34" charset="0"/>
              <a:buNone/>
              <a:defRPr/>
            </a:pPr>
            <a:r>
              <a:rPr lang="en-US" dirty="0" smtClean="0"/>
              <a:t>                               and                      .</a:t>
            </a:r>
          </a:p>
          <a:p>
            <a:pPr algn="l" rtl="0" fontAlgn="auto">
              <a:spcAft>
                <a:spcPts val="0"/>
              </a:spcAft>
              <a:defRPr/>
            </a:pPr>
            <a:r>
              <a:rPr lang="en-US" dirty="0" smtClean="0"/>
              <a:t>If yes, there exists a protocol in which each sensor continuously transmits data to g at a fixed rate.</a:t>
            </a:r>
          </a:p>
          <a:p>
            <a:pPr algn="l" rtl="0" fontAlgn="auto">
              <a:spcAft>
                <a:spcPts val="0"/>
              </a:spcAft>
              <a:defRPr/>
            </a:pPr>
            <a:r>
              <a:rPr lang="en-US" dirty="0" smtClean="0"/>
              <a:t>Since t is a constant the problem is analogues to the previous one and therefore can be solved in                  time.</a:t>
            </a:r>
          </a:p>
          <a:p>
            <a:pPr algn="l" rtl="0" fontAlgn="auto">
              <a:spcAft>
                <a:spcPts val="0"/>
              </a:spcAft>
              <a:defRPr/>
            </a:pPr>
            <a:endParaRPr lang="en-US" dirty="0" smtClean="0"/>
          </a:p>
          <a:p>
            <a:pPr algn="l" rtl="0" fontAlgn="auto">
              <a:spcAft>
                <a:spcPts val="0"/>
              </a:spcAft>
              <a:defRPr/>
            </a:pPr>
            <a:endParaRPr lang="en-US" dirty="0" smtClean="0"/>
          </a:p>
          <a:p>
            <a:pPr algn="l" rtl="0" fontAlgn="auto">
              <a:spcAft>
                <a:spcPts val="0"/>
              </a:spcAft>
              <a:defRPr/>
            </a:pPr>
            <a:endParaRPr lang="he-IL" dirty="0"/>
          </a:p>
        </p:txBody>
      </p:sp>
      <p:graphicFrame>
        <p:nvGraphicFramePr>
          <p:cNvPr id="57348" name="Object 4"/>
          <p:cNvGraphicFramePr>
            <a:graphicFrameLocks noChangeAspect="1"/>
          </p:cNvGraphicFramePr>
          <p:nvPr/>
        </p:nvGraphicFramePr>
        <p:xfrm>
          <a:off x="971550" y="2708275"/>
          <a:ext cx="2309813" cy="439738"/>
        </p:xfrm>
        <a:graphic>
          <a:graphicData uri="http://schemas.openxmlformats.org/presentationml/2006/ole">
            <p:oleObj spid="_x0000_s57456" name="משוואה" r:id="rId4" imgW="1473200" imgH="279400" progId="Equation.3">
              <p:embed/>
            </p:oleObj>
          </a:graphicData>
        </a:graphic>
      </p:graphicFrame>
      <p:graphicFrame>
        <p:nvGraphicFramePr>
          <p:cNvPr id="57349" name="Object 5"/>
          <p:cNvGraphicFramePr>
            <a:graphicFrameLocks noChangeAspect="1"/>
          </p:cNvGraphicFramePr>
          <p:nvPr/>
        </p:nvGraphicFramePr>
        <p:xfrm>
          <a:off x="4140200" y="2708275"/>
          <a:ext cx="1882775" cy="360363"/>
        </p:xfrm>
        <a:graphic>
          <a:graphicData uri="http://schemas.openxmlformats.org/presentationml/2006/ole">
            <p:oleObj spid="_x0000_s57457" name="משוואה" r:id="rId5" imgW="1459866" imgH="279279" progId="Equation.3">
              <p:embed/>
            </p:oleObj>
          </a:graphicData>
        </a:graphic>
      </p:graphicFrame>
      <p:graphicFrame>
        <p:nvGraphicFramePr>
          <p:cNvPr id="57350" name="Object 6"/>
          <p:cNvGraphicFramePr>
            <a:graphicFrameLocks noChangeAspect="1"/>
          </p:cNvGraphicFramePr>
          <p:nvPr/>
        </p:nvGraphicFramePr>
        <p:xfrm>
          <a:off x="3203575" y="2205038"/>
          <a:ext cx="277813" cy="360362"/>
        </p:xfrm>
        <a:graphic>
          <a:graphicData uri="http://schemas.openxmlformats.org/presentationml/2006/ole">
            <p:oleObj spid="_x0000_s57458" name="משוואה" r:id="rId6" imgW="88746" imgH="152136" progId="Equation.3">
              <p:embed/>
            </p:oleObj>
          </a:graphicData>
        </a:graphic>
      </p:graphicFrame>
      <p:graphicFrame>
        <p:nvGraphicFramePr>
          <p:cNvPr id="57351" name="Object 7"/>
          <p:cNvGraphicFramePr>
            <a:graphicFrameLocks noChangeAspect="1"/>
          </p:cNvGraphicFramePr>
          <p:nvPr/>
        </p:nvGraphicFramePr>
        <p:xfrm>
          <a:off x="2411413" y="5589588"/>
          <a:ext cx="1530350" cy="406400"/>
        </p:xfrm>
        <a:graphic>
          <a:graphicData uri="http://schemas.openxmlformats.org/presentationml/2006/ole">
            <p:oleObj spid="_x0000_s57459" name="משוואה" r:id="rId7" imgW="863225" imgH="228501"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56</a:t>
            </a:fld>
            <a:endParaRPr lang="he-IL"/>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cs typeface="Times New Roman" pitchFamily="18" charset="0"/>
              </a:rPr>
              <a:t>An applet</a:t>
            </a:r>
            <a:endParaRPr lang="he-IL" smtClean="0"/>
          </a:p>
        </p:txBody>
      </p:sp>
      <p:sp>
        <p:nvSpPr>
          <p:cNvPr id="58371" name="Content Placeholder 2"/>
          <p:cNvSpPr>
            <a:spLocks noGrp="1"/>
          </p:cNvSpPr>
          <p:nvPr>
            <p:ph idx="1"/>
          </p:nvPr>
        </p:nvSpPr>
        <p:spPr/>
        <p:txBody>
          <a:bodyPr/>
          <a:lstStyle/>
          <a:p>
            <a:pPr marL="342900" lvl="1" indent="-342900" algn="l" rtl="0">
              <a:buFont typeface="Arial" pitchFamily="34" charset="0"/>
              <a:buChar char="•"/>
            </a:pPr>
            <a:r>
              <a:rPr lang="en-US" smtClean="0">
                <a:cs typeface="Arial" pitchFamily="34" charset="0"/>
                <a:hlinkClick r:id="rId2"/>
              </a:rPr>
              <a:t>run the applet</a:t>
            </a:r>
            <a:endParaRPr lang="he-IL" smtClean="0"/>
          </a:p>
          <a:p>
            <a:pPr algn="l" rtl="0"/>
            <a:endParaRPr lang="he-IL" smtClean="0"/>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57</a:t>
            </a:fld>
            <a:endParaRPr lang="he-IL"/>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endParaRPr lang="he-IL" smtClean="0"/>
          </a:p>
        </p:txBody>
      </p:sp>
      <p:sp>
        <p:nvSpPr>
          <p:cNvPr id="59395" name="Content Placeholder 2"/>
          <p:cNvSpPr>
            <a:spLocks noGrp="1"/>
          </p:cNvSpPr>
          <p:nvPr>
            <p:ph idx="1"/>
          </p:nvPr>
        </p:nvSpPr>
        <p:spPr/>
        <p:txBody>
          <a:bodyPr/>
          <a:lstStyle/>
          <a:p>
            <a:pPr algn="l" rtl="0"/>
            <a:r>
              <a:rPr lang="en-US" smtClean="0">
                <a:cs typeface="Arial" pitchFamily="34" charset="0"/>
              </a:rPr>
              <a:t>Motivation.</a:t>
            </a:r>
          </a:p>
          <a:p>
            <a:pPr algn="l" rtl="0"/>
            <a:r>
              <a:rPr lang="en-US" smtClean="0">
                <a:cs typeface="Arial" pitchFamily="34" charset="0"/>
              </a:rPr>
              <a:t>H &amp; K algorithm for finding a Maximum Matching.</a:t>
            </a:r>
          </a:p>
          <a:p>
            <a:pPr marL="342900" lvl="1" indent="-342900" algn="l" rtl="0">
              <a:buFont typeface="Arial" pitchFamily="34" charset="0"/>
              <a:buChar char="•"/>
            </a:pPr>
            <a:r>
              <a:rPr lang="en-US" sz="3200" smtClean="0">
                <a:cs typeface="Arial" pitchFamily="34" charset="0"/>
              </a:rPr>
              <a:t>Basic principles.</a:t>
            </a:r>
          </a:p>
          <a:p>
            <a:pPr algn="l" rtl="0"/>
            <a:r>
              <a:rPr lang="en-US" smtClean="0">
                <a:cs typeface="Arial" pitchFamily="34" charset="0"/>
              </a:rPr>
              <a:t>Computing an optimal forwarding protocol.</a:t>
            </a:r>
          </a:p>
          <a:p>
            <a:pPr algn="l" rtl="0"/>
            <a:r>
              <a:rPr lang="en-US" b="1" smtClean="0">
                <a:cs typeface="Arial" pitchFamily="34" charset="0"/>
              </a:rPr>
              <a:t>Optimizing the location of the base station.</a:t>
            </a:r>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58</a:t>
            </a:fld>
            <a:endParaRPr lang="he-IL"/>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fontAlgn="auto">
              <a:spcAft>
                <a:spcPts val="0"/>
              </a:spcAft>
              <a:defRPr/>
            </a:pPr>
            <a:r>
              <a:rPr lang="en-US" dirty="0"/>
              <a:t>Optimal location of the base station</a:t>
            </a:r>
            <a:endParaRPr lang="he-IL" b="1" dirty="0"/>
          </a:p>
        </p:txBody>
      </p:sp>
      <p:sp>
        <p:nvSpPr>
          <p:cNvPr id="60419" name="Content Placeholder 2"/>
          <p:cNvSpPr>
            <a:spLocks noGrp="1"/>
          </p:cNvSpPr>
          <p:nvPr>
            <p:ph idx="1"/>
          </p:nvPr>
        </p:nvSpPr>
        <p:spPr/>
        <p:txBody>
          <a:bodyPr/>
          <a:lstStyle/>
          <a:p>
            <a:pPr algn="l" rtl="0"/>
            <a:r>
              <a:rPr lang="en-US" smtClean="0">
                <a:cs typeface="Arial" pitchFamily="34" charset="0"/>
              </a:rPr>
              <a:t>The problem:</a:t>
            </a:r>
          </a:p>
          <a:p>
            <a:pPr lvl="1" algn="l" rtl="0"/>
            <a:r>
              <a:rPr lang="en-US" smtClean="0">
                <a:cs typeface="Arial" pitchFamily="34" charset="0"/>
              </a:rPr>
              <a:t>Finding a location g for the base station and the tree T, maximizing the number of sensors that can transmit their data to g.</a:t>
            </a:r>
          </a:p>
        </p:txBody>
      </p:sp>
      <p:sp>
        <p:nvSpPr>
          <p:cNvPr id="3" name="Slide Number Placeholder 2"/>
          <p:cNvSpPr>
            <a:spLocks noGrp="1"/>
          </p:cNvSpPr>
          <p:nvPr>
            <p:ph type="sldNum" sz="quarter" idx="12"/>
          </p:nvPr>
        </p:nvSpPr>
        <p:spPr/>
        <p:txBody>
          <a:bodyPr/>
          <a:lstStyle/>
          <a:p>
            <a:pPr>
              <a:defRPr/>
            </a:pPr>
            <a:fld id="{55C3B3B2-B6B6-4B97-BCCB-BAF729909F7D}" type="slidenum">
              <a:rPr lang="he-IL" smtClean="0"/>
              <a:pPr>
                <a:defRPr/>
              </a:pPr>
              <a:t>59</a:t>
            </a:fld>
            <a:endParaRPr lang="he-I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cs typeface="Times New Roman" pitchFamily="18" charset="0"/>
              </a:rPr>
              <a:t>Maximum matching</a:t>
            </a:r>
            <a:endParaRPr lang="he-IL" smtClean="0"/>
          </a:p>
        </p:txBody>
      </p:sp>
      <p:sp>
        <p:nvSpPr>
          <p:cNvPr id="7171" name="Content Placeholder 2"/>
          <p:cNvSpPr>
            <a:spLocks noGrp="1"/>
          </p:cNvSpPr>
          <p:nvPr>
            <p:ph idx="1"/>
          </p:nvPr>
        </p:nvSpPr>
        <p:spPr/>
        <p:txBody>
          <a:bodyPr/>
          <a:lstStyle/>
          <a:p>
            <a:pPr algn="l" rtl="0"/>
            <a:r>
              <a:rPr lang="en-US" smtClean="0">
                <a:cs typeface="Arial" pitchFamily="34" charset="0"/>
              </a:rPr>
              <a:t>A maximum cardinality matching in G can be found in             time.</a:t>
            </a:r>
          </a:p>
          <a:p>
            <a:pPr algn="l" rtl="0"/>
            <a:endParaRPr lang="he-IL" smtClean="0"/>
          </a:p>
        </p:txBody>
      </p:sp>
      <p:grpSp>
        <p:nvGrpSpPr>
          <p:cNvPr id="7172" name="Group 3"/>
          <p:cNvGrpSpPr>
            <a:grpSpLocks/>
          </p:cNvGrpSpPr>
          <p:nvPr/>
        </p:nvGrpSpPr>
        <p:grpSpPr bwMode="auto">
          <a:xfrm>
            <a:off x="2555875" y="3644900"/>
            <a:ext cx="3722688" cy="2447925"/>
            <a:chOff x="2771800" y="3789040"/>
            <a:chExt cx="3722712" cy="2448272"/>
          </a:xfrm>
        </p:grpSpPr>
        <p:sp>
          <p:nvSpPr>
            <p:cNvPr id="5" name="Oval 4"/>
            <p:cNvSpPr/>
            <p:nvPr/>
          </p:nvSpPr>
          <p:spPr>
            <a:xfrm>
              <a:off x="2771800" y="3789040"/>
              <a:ext cx="914406" cy="24482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6" name="Oval 5"/>
            <p:cNvSpPr/>
            <p:nvPr/>
          </p:nvSpPr>
          <p:spPr>
            <a:xfrm>
              <a:off x="5580106" y="3789040"/>
              <a:ext cx="914406" cy="24482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Flowchart: Connector 6"/>
            <p:cNvSpPr/>
            <p:nvPr/>
          </p:nvSpPr>
          <p:spPr>
            <a:xfrm>
              <a:off x="3348067" y="4271708"/>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Flowchart: Connector 7"/>
            <p:cNvSpPr/>
            <p:nvPr/>
          </p:nvSpPr>
          <p:spPr>
            <a:xfrm>
              <a:off x="6005559" y="5859433"/>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9" name="Flowchart: Connector 8"/>
            <p:cNvSpPr/>
            <p:nvPr/>
          </p:nvSpPr>
          <p:spPr>
            <a:xfrm>
              <a:off x="3238528" y="4635298"/>
              <a:ext cx="96839"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Flowchart: Connector 9"/>
            <p:cNvSpPr/>
            <p:nvPr/>
          </p:nvSpPr>
          <p:spPr>
            <a:xfrm>
              <a:off x="3248053" y="4940141"/>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1" name="Flowchart: Connector 10"/>
            <p:cNvSpPr/>
            <p:nvPr/>
          </p:nvSpPr>
          <p:spPr>
            <a:xfrm>
              <a:off x="3221066" y="5321195"/>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2" name="Flowchart: Connector 11"/>
            <p:cNvSpPr/>
            <p:nvPr/>
          </p:nvSpPr>
          <p:spPr>
            <a:xfrm>
              <a:off x="3140102" y="5876899"/>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3" name="Flowchart: Connector 12"/>
            <p:cNvSpPr/>
            <p:nvPr/>
          </p:nvSpPr>
          <p:spPr>
            <a:xfrm>
              <a:off x="5910308" y="4848053"/>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Flowchart: Connector 13"/>
            <p:cNvSpPr/>
            <p:nvPr/>
          </p:nvSpPr>
          <p:spPr>
            <a:xfrm>
              <a:off x="5989684" y="5378353"/>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5" name="Flowchart: Connector 14"/>
            <p:cNvSpPr/>
            <p:nvPr/>
          </p:nvSpPr>
          <p:spPr>
            <a:xfrm>
              <a:off x="6038896" y="4282823"/>
              <a:ext cx="95251" cy="11431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16" name="Straight Connector 15"/>
            <p:cNvCxnSpPr>
              <a:stCxn id="7" idx="5"/>
              <a:endCxn id="13" idx="5"/>
            </p:cNvCxnSpPr>
            <p:nvPr/>
          </p:nvCxnSpPr>
          <p:spPr>
            <a:xfrm>
              <a:off x="3429029" y="4370147"/>
              <a:ext cx="2562242" cy="5747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6"/>
              <a:endCxn id="15" idx="3"/>
            </p:cNvCxnSpPr>
            <p:nvPr/>
          </p:nvCxnSpPr>
          <p:spPr>
            <a:xfrm flipV="1">
              <a:off x="3335367" y="4381262"/>
              <a:ext cx="2717818" cy="3111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2"/>
              <a:endCxn id="14" idx="5"/>
            </p:cNvCxnSpPr>
            <p:nvPr/>
          </p:nvCxnSpPr>
          <p:spPr>
            <a:xfrm>
              <a:off x="3238528" y="4692456"/>
              <a:ext cx="2832118" cy="7827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 idx="5"/>
              <a:endCxn id="8" idx="2"/>
            </p:cNvCxnSpPr>
            <p:nvPr/>
          </p:nvCxnSpPr>
          <p:spPr>
            <a:xfrm>
              <a:off x="3329017" y="5038580"/>
              <a:ext cx="2676542" cy="8780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2" idx="5"/>
              <a:endCxn id="8" idx="2"/>
            </p:cNvCxnSpPr>
            <p:nvPr/>
          </p:nvCxnSpPr>
          <p:spPr>
            <a:xfrm flipV="1">
              <a:off x="3222653" y="5916592"/>
              <a:ext cx="2782906" cy="587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6"/>
              <a:endCxn id="8" idx="6"/>
            </p:cNvCxnSpPr>
            <p:nvPr/>
          </p:nvCxnSpPr>
          <p:spPr>
            <a:xfrm>
              <a:off x="3316317" y="5378353"/>
              <a:ext cx="2784493" cy="5382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aphicFrame>
        <p:nvGraphicFramePr>
          <p:cNvPr id="7173" name="Object 21"/>
          <p:cNvGraphicFramePr>
            <a:graphicFrameLocks noChangeAspect="1"/>
          </p:cNvGraphicFramePr>
          <p:nvPr/>
        </p:nvGraphicFramePr>
        <p:xfrm>
          <a:off x="2339975" y="2205038"/>
          <a:ext cx="987425" cy="431800"/>
        </p:xfrm>
        <a:graphic>
          <a:graphicData uri="http://schemas.openxmlformats.org/presentationml/2006/ole">
            <p:oleObj spid="_x0000_s7217" name="משוואה" r:id="rId4" imgW="609336" imgH="266584"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6</a:t>
            </a:fld>
            <a:endParaRPr lang="he-IL"/>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fontScale="90000"/>
          </a:bodyPr>
          <a:lstStyle/>
          <a:p>
            <a:pPr fontAlgn="auto">
              <a:spcAft>
                <a:spcPts val="0"/>
              </a:spcAft>
              <a:defRPr/>
            </a:pPr>
            <a:r>
              <a:rPr lang="en-US" dirty="0"/>
              <a:t>Optimal location of the base station</a:t>
            </a:r>
            <a:endParaRPr lang="he-IL" b="1" dirty="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smtClean="0"/>
              <a:t>Another </a:t>
            </a:r>
            <a:r>
              <a:rPr lang="en-US" dirty="0"/>
              <a:t>version: </a:t>
            </a:r>
            <a:endParaRPr lang="en-US" dirty="0" smtClean="0"/>
          </a:p>
          <a:p>
            <a:pPr marL="0" indent="0" algn="l" rtl="0" fontAlgn="auto">
              <a:spcAft>
                <a:spcPts val="0"/>
              </a:spcAft>
              <a:buFont typeface="Arial" pitchFamily="34" charset="0"/>
              <a:buNone/>
              <a:defRPr/>
            </a:pPr>
            <a:r>
              <a:rPr lang="en-US" dirty="0"/>
              <a:t>	</a:t>
            </a:r>
            <a:r>
              <a:rPr lang="en-US" dirty="0" smtClean="0"/>
              <a:t>Finding </a:t>
            </a:r>
            <a:r>
              <a:rPr lang="en-US" dirty="0"/>
              <a:t>a location g for the base station </a:t>
            </a:r>
            <a:r>
              <a:rPr lang="en-US" dirty="0" smtClean="0"/>
              <a:t>	and </a:t>
            </a:r>
            <a:r>
              <a:rPr lang="en-US" dirty="0"/>
              <a:t>the tree T, maximizing the network </a:t>
            </a:r>
            <a:r>
              <a:rPr lang="en-US" dirty="0" smtClean="0"/>
              <a:t>	lifetime.</a:t>
            </a:r>
          </a:p>
          <a:p>
            <a:pPr algn="l" rtl="0" fontAlgn="auto">
              <a:spcAft>
                <a:spcPts val="0"/>
              </a:spcAft>
              <a:defRPr/>
            </a:pPr>
            <a:endParaRPr lang="en-US" dirty="0"/>
          </a:p>
          <a:p>
            <a:pPr marL="0" indent="0" algn="l" rtl="0" fontAlgn="auto">
              <a:spcAft>
                <a:spcPts val="0"/>
              </a:spcAft>
              <a:buFont typeface="Arial" pitchFamily="34" charset="0"/>
              <a:buNone/>
              <a:defRPr/>
            </a:pPr>
            <a:endParaRPr lang="he-IL" dirty="0"/>
          </a:p>
        </p:txBody>
      </p:sp>
      <p:sp>
        <p:nvSpPr>
          <p:cNvPr id="4" name="Slide Number Placeholder 3"/>
          <p:cNvSpPr>
            <a:spLocks noGrp="1"/>
          </p:cNvSpPr>
          <p:nvPr>
            <p:ph type="sldNum" sz="quarter" idx="12"/>
          </p:nvPr>
        </p:nvSpPr>
        <p:spPr/>
        <p:txBody>
          <a:bodyPr/>
          <a:lstStyle/>
          <a:p>
            <a:pPr>
              <a:defRPr/>
            </a:pPr>
            <a:fld id="{55C3B3B2-B6B6-4B97-BCCB-BAF729909F7D}" type="slidenum">
              <a:rPr lang="he-IL" smtClean="0"/>
              <a:pPr>
                <a:defRPr/>
              </a:pPr>
              <a:t>60</a:t>
            </a:fld>
            <a:endParaRPr lang="he-IL"/>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68313" y="260350"/>
            <a:ext cx="8229600" cy="1143000"/>
          </a:xfrm>
        </p:spPr>
        <p:txBody>
          <a:bodyPr/>
          <a:lstStyle/>
          <a:p>
            <a:r>
              <a:rPr lang="en-US" smtClean="0">
                <a:cs typeface="Times New Roman" pitchFamily="18" charset="0"/>
              </a:rPr>
              <a:t>The first version solution</a:t>
            </a:r>
            <a:endParaRPr lang="he-IL" smtClean="0"/>
          </a:p>
        </p:txBody>
      </p:sp>
      <p:sp>
        <p:nvSpPr>
          <p:cNvPr id="3" name="Content Placeholder 2"/>
          <p:cNvSpPr>
            <a:spLocks noGrp="1"/>
          </p:cNvSpPr>
          <p:nvPr>
            <p:ph idx="1"/>
          </p:nvPr>
        </p:nvSpPr>
        <p:spPr/>
        <p:txBody>
          <a:bodyPr rtlCol="1">
            <a:normAutofit fontScale="92500" lnSpcReduction="20000"/>
          </a:bodyPr>
          <a:lstStyle/>
          <a:p>
            <a:pPr algn="l" rtl="0" fontAlgn="auto">
              <a:spcAft>
                <a:spcPts val="0"/>
              </a:spcAft>
              <a:defRPr/>
            </a:pPr>
            <a:r>
              <a:rPr lang="en-US" dirty="0" smtClean="0"/>
              <a:t>Observation:</a:t>
            </a:r>
          </a:p>
          <a:p>
            <a:pPr marL="0" indent="0" algn="l" rtl="0" fontAlgn="auto">
              <a:spcAft>
                <a:spcPts val="0"/>
              </a:spcAft>
              <a:buFont typeface="Arial" pitchFamily="34" charset="0"/>
              <a:buNone/>
              <a:defRPr/>
            </a:pPr>
            <a:r>
              <a:rPr lang="en-US" dirty="0"/>
              <a:t>	</a:t>
            </a:r>
            <a:r>
              <a:rPr lang="en-US" dirty="0" smtClean="0"/>
              <a:t>It is enough to consider only a polynomial 	number of candidate locations.</a:t>
            </a:r>
          </a:p>
          <a:p>
            <a:pPr marL="0" indent="0" algn="l" rtl="0" fontAlgn="auto">
              <a:spcAft>
                <a:spcPts val="0"/>
              </a:spcAft>
              <a:buFont typeface="Arial" pitchFamily="34" charset="0"/>
              <a:buNone/>
              <a:defRPr/>
            </a:pPr>
            <a:endParaRPr lang="en-US" dirty="0" smtClean="0"/>
          </a:p>
          <a:p>
            <a:pPr marL="0" indent="0" algn="l" rtl="0" fontAlgn="auto">
              <a:spcAft>
                <a:spcPts val="0"/>
              </a:spcAft>
              <a:buFont typeface="Arial" pitchFamily="34" charset="0"/>
              <a:buNone/>
              <a:defRPr/>
            </a:pPr>
            <a:r>
              <a:rPr lang="en-US" dirty="0" smtClean="0"/>
              <a:t>We consider circles of Radii </a:t>
            </a:r>
          </a:p>
          <a:p>
            <a:pPr marL="0" indent="0" algn="l" rtl="0" fontAlgn="auto">
              <a:spcAft>
                <a:spcPts val="0"/>
              </a:spcAft>
              <a:buFont typeface="Arial" pitchFamily="34" charset="0"/>
              <a:buNone/>
              <a:defRPr/>
            </a:pPr>
            <a:endParaRPr lang="en-US" dirty="0" smtClean="0"/>
          </a:p>
          <a:p>
            <a:pPr marL="0" indent="0" algn="l" rtl="0" fontAlgn="auto">
              <a:spcAft>
                <a:spcPts val="0"/>
              </a:spcAft>
              <a:buFont typeface="Arial" pitchFamily="34" charset="0"/>
              <a:buNone/>
              <a:defRPr/>
            </a:pPr>
            <a:r>
              <a:rPr lang="en-US" dirty="0" smtClean="0"/>
              <a:t>centered at each sensor of S.</a:t>
            </a:r>
            <a:endParaRPr lang="en-US" dirty="0"/>
          </a:p>
          <a:p>
            <a:pPr marL="0" indent="0" algn="l" rtl="0" fontAlgn="auto">
              <a:spcAft>
                <a:spcPts val="0"/>
              </a:spcAft>
              <a:buFont typeface="Arial" pitchFamily="34" charset="0"/>
              <a:buNone/>
              <a:defRPr/>
            </a:pPr>
            <a:r>
              <a:rPr lang="en-US" dirty="0" smtClean="0"/>
              <a:t>The       circle is the boundary of </a:t>
            </a:r>
          </a:p>
          <a:p>
            <a:pPr marL="0" indent="0" algn="l" rtl="0" fontAlgn="auto">
              <a:spcAft>
                <a:spcPts val="0"/>
              </a:spcAft>
              <a:buFont typeface="Arial" pitchFamily="34" charset="0"/>
              <a:buNone/>
              <a:defRPr/>
            </a:pPr>
            <a:r>
              <a:rPr lang="en-US" dirty="0" smtClean="0"/>
              <a:t>the region to which the sensor can transmit its data and the data from i-1 additional sensors.  </a:t>
            </a:r>
            <a:endParaRPr lang="he-IL" dirty="0"/>
          </a:p>
        </p:txBody>
      </p:sp>
      <p:pic>
        <p:nvPicPr>
          <p:cNvPr id="62468"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580063" y="2759075"/>
            <a:ext cx="3024187" cy="2446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7411" name="Picture 3"/>
          <p:cNvPicPr>
            <a:picLocks noChangeAspect="1" noChangeArrowheads="1"/>
          </p:cNvPicPr>
          <p:nvPr/>
        </p:nvPicPr>
        <p:blipFill>
          <a:blip r:embed="rId5" cstate="print"/>
          <a:srcRect/>
          <a:stretch>
            <a:fillRect/>
          </a:stretch>
        </p:blipFill>
        <p:spPr bwMode="auto">
          <a:xfrm>
            <a:off x="1187450" y="4724400"/>
            <a:ext cx="514350" cy="407988"/>
          </a:xfrm>
          <a:prstGeom prst="rect">
            <a:avLst/>
          </a:prstGeom>
          <a:solidFill>
            <a:schemeClr val="tx2">
              <a:lumMod val="60000"/>
              <a:lumOff val="40000"/>
            </a:schemeClr>
          </a:solidFill>
          <a:ln>
            <a:noFill/>
          </a:ln>
          <a:effectLst/>
        </p:spPr>
      </p:pic>
      <p:graphicFrame>
        <p:nvGraphicFramePr>
          <p:cNvPr id="62470" name="Object 3"/>
          <p:cNvGraphicFramePr>
            <a:graphicFrameLocks noChangeAspect="1"/>
          </p:cNvGraphicFramePr>
          <p:nvPr/>
        </p:nvGraphicFramePr>
        <p:xfrm>
          <a:off x="1258888" y="3854450"/>
          <a:ext cx="3384550" cy="398463"/>
        </p:xfrm>
        <a:graphic>
          <a:graphicData uri="http://schemas.openxmlformats.org/presentationml/2006/ole">
            <p:oleObj spid="_x0000_s62497" name="משוואה" r:id="rId6" imgW="1422400" imgH="228600"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61</a:t>
            </a:fld>
            <a:endParaRPr lang="he-IL"/>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smtClean="0">
                <a:cs typeface="Times New Roman" pitchFamily="18" charset="0"/>
              </a:rPr>
              <a:t>The first version solution – cont.</a:t>
            </a:r>
            <a:endParaRPr lang="he-IL" smtClean="0"/>
          </a:p>
        </p:txBody>
      </p:sp>
      <p:sp>
        <p:nvSpPr>
          <p:cNvPr id="3" name="Content Placeholder 2"/>
          <p:cNvSpPr>
            <a:spLocks noGrp="1"/>
          </p:cNvSpPr>
          <p:nvPr>
            <p:ph idx="1"/>
          </p:nvPr>
        </p:nvSpPr>
        <p:spPr/>
        <p:txBody>
          <a:bodyPr rtlCol="1">
            <a:normAutofit fontScale="92500" lnSpcReduction="10000"/>
          </a:bodyPr>
          <a:lstStyle/>
          <a:p>
            <a:pPr algn="l" rtl="0" fontAlgn="auto">
              <a:spcAft>
                <a:spcPts val="0"/>
              </a:spcAft>
              <a:defRPr/>
            </a:pPr>
            <a:r>
              <a:rPr lang="en-US" dirty="0"/>
              <a:t>g</a:t>
            </a:r>
            <a:r>
              <a:rPr lang="en-US" dirty="0" smtClean="0"/>
              <a:t> can be a vertex of the arrangement of the circles. </a:t>
            </a:r>
            <a:endParaRPr lang="en-US" dirty="0"/>
          </a:p>
          <a:p>
            <a:pPr marL="0" indent="0" algn="l" rtl="0" fontAlgn="auto">
              <a:spcAft>
                <a:spcPts val="0"/>
              </a:spcAft>
              <a:buFont typeface="Arial" pitchFamily="34" charset="0"/>
              <a:buNone/>
              <a:defRPr/>
            </a:pPr>
            <a:endParaRPr lang="en-US" dirty="0" smtClean="0"/>
          </a:p>
          <a:p>
            <a:pPr marL="0" indent="0" algn="l" rtl="0" fontAlgn="auto">
              <a:spcAft>
                <a:spcPts val="0"/>
              </a:spcAft>
              <a:buFont typeface="Arial" pitchFamily="34" charset="0"/>
              <a:buNone/>
              <a:defRPr/>
            </a:pPr>
            <a:endParaRPr lang="en-US" dirty="0"/>
          </a:p>
          <a:p>
            <a:pPr marL="0" indent="0" algn="l" rtl="0" fontAlgn="auto">
              <a:spcAft>
                <a:spcPts val="0"/>
              </a:spcAft>
              <a:buFont typeface="Arial" pitchFamily="34" charset="0"/>
              <a:buNone/>
              <a:defRPr/>
            </a:pPr>
            <a:endParaRPr lang="en-US" dirty="0"/>
          </a:p>
          <a:p>
            <a:pPr marL="0" indent="0" algn="l" rtl="0" fontAlgn="auto">
              <a:spcAft>
                <a:spcPts val="0"/>
              </a:spcAft>
              <a:buFont typeface="Arial" pitchFamily="34" charset="0"/>
              <a:buNone/>
              <a:defRPr/>
            </a:pPr>
            <a:endParaRPr lang="en-US" dirty="0" smtClean="0"/>
          </a:p>
          <a:p>
            <a:pPr algn="l" rtl="0" fontAlgn="auto">
              <a:spcAft>
                <a:spcPts val="0"/>
              </a:spcAft>
              <a:defRPr/>
            </a:pPr>
            <a:endParaRPr lang="en-US" dirty="0" smtClean="0"/>
          </a:p>
          <a:p>
            <a:pPr algn="l" rtl="0" fontAlgn="auto">
              <a:spcAft>
                <a:spcPts val="0"/>
              </a:spcAft>
              <a:defRPr/>
            </a:pPr>
            <a:r>
              <a:rPr lang="en-US" dirty="0"/>
              <a:t>If not, one can move g while not intersecting </a:t>
            </a:r>
            <a:r>
              <a:rPr lang="en-US" dirty="0" smtClean="0"/>
              <a:t>any </a:t>
            </a:r>
            <a:r>
              <a:rPr lang="en-US" dirty="0"/>
              <a:t>circle without changing the transmission ability.</a:t>
            </a:r>
          </a:p>
          <a:p>
            <a:pPr algn="l" rtl="0" fontAlgn="auto">
              <a:spcAft>
                <a:spcPts val="0"/>
              </a:spcAft>
              <a:defRPr/>
            </a:pPr>
            <a:endParaRPr lang="en-US" dirty="0"/>
          </a:p>
          <a:p>
            <a:pPr algn="l" rtl="0" fontAlgn="auto">
              <a:spcAft>
                <a:spcPts val="0"/>
              </a:spcAft>
              <a:defRPr/>
            </a:pPr>
            <a:endParaRPr lang="he-IL" dirty="0"/>
          </a:p>
        </p:txBody>
      </p:sp>
      <p:pic>
        <p:nvPicPr>
          <p:cNvPr id="6349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95513" y="2133600"/>
            <a:ext cx="5040312" cy="2951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62</a:t>
            </a:fld>
            <a:endParaRPr lang="he-IL"/>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smtClean="0">
                <a:cs typeface="Times New Roman" pitchFamily="18" charset="0"/>
              </a:rPr>
              <a:t>The first version solution – cont.</a:t>
            </a:r>
            <a:endParaRPr lang="he-IL" b="1" smtClean="0"/>
          </a:p>
        </p:txBody>
      </p:sp>
      <p:sp>
        <p:nvSpPr>
          <p:cNvPr id="64515" name="Content Placeholder 2"/>
          <p:cNvSpPr>
            <a:spLocks noGrp="1"/>
          </p:cNvSpPr>
          <p:nvPr>
            <p:ph idx="1"/>
          </p:nvPr>
        </p:nvSpPr>
        <p:spPr/>
        <p:txBody>
          <a:bodyPr/>
          <a:lstStyle/>
          <a:p>
            <a:pPr algn="l" rtl="0"/>
            <a:r>
              <a:rPr lang="en-US" smtClean="0">
                <a:cs typeface="Arial" pitchFamily="34" charset="0"/>
              </a:rPr>
              <a:t>There are            vertices in the arrangement.</a:t>
            </a:r>
          </a:p>
          <a:p>
            <a:pPr algn="l" rtl="0"/>
            <a:r>
              <a:rPr lang="en-US" smtClean="0">
                <a:cs typeface="Arial" pitchFamily="34" charset="0"/>
              </a:rPr>
              <a:t>For each vertex, we invoke the algorithm for the Optimal forwarding protocol problem.</a:t>
            </a:r>
          </a:p>
          <a:p>
            <a:pPr algn="l" rtl="0"/>
            <a:r>
              <a:rPr lang="en-US" smtClean="0">
                <a:cs typeface="Arial" pitchFamily="34" charset="0"/>
              </a:rPr>
              <a:t>We find the vertex ,v*, maximizing the number of sensors that can transmit their data to g.</a:t>
            </a:r>
          </a:p>
          <a:p>
            <a:pPr algn="l" rtl="0"/>
            <a:r>
              <a:rPr lang="en-US" smtClean="0">
                <a:cs typeface="Arial" pitchFamily="34" charset="0"/>
              </a:rPr>
              <a:t>v* can be found in                    .</a:t>
            </a:r>
          </a:p>
          <a:p>
            <a:pPr algn="l" rtl="0"/>
            <a:endParaRPr lang="he-IL" smtClean="0"/>
          </a:p>
        </p:txBody>
      </p:sp>
      <p:graphicFrame>
        <p:nvGraphicFramePr>
          <p:cNvPr id="64516" name="Object 4"/>
          <p:cNvGraphicFramePr>
            <a:graphicFrameLocks noChangeAspect="1"/>
          </p:cNvGraphicFramePr>
          <p:nvPr/>
        </p:nvGraphicFramePr>
        <p:xfrm>
          <a:off x="4067175" y="4868863"/>
          <a:ext cx="1778000" cy="471487"/>
        </p:xfrm>
        <a:graphic>
          <a:graphicData uri="http://schemas.openxmlformats.org/presentationml/2006/ole">
            <p:oleObj spid="_x0000_s64570" name="משוואה" r:id="rId4" imgW="863225" imgH="228501" progId="Equation.3">
              <p:embed/>
            </p:oleObj>
          </a:graphicData>
        </a:graphic>
      </p:graphicFrame>
      <p:graphicFrame>
        <p:nvGraphicFramePr>
          <p:cNvPr id="64517" name="Object 5"/>
          <p:cNvGraphicFramePr>
            <a:graphicFrameLocks noChangeAspect="1"/>
          </p:cNvGraphicFramePr>
          <p:nvPr/>
        </p:nvGraphicFramePr>
        <p:xfrm>
          <a:off x="2555875" y="1628775"/>
          <a:ext cx="893763" cy="504825"/>
        </p:xfrm>
        <a:graphic>
          <a:graphicData uri="http://schemas.openxmlformats.org/presentationml/2006/ole">
            <p:oleObj spid="_x0000_s64571" name="משוואה" r:id="rId5" imgW="406224" imgH="228501"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63</a:t>
            </a:fld>
            <a:endParaRPr lang="he-IL"/>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68313" y="260350"/>
            <a:ext cx="8229600" cy="1143000"/>
          </a:xfrm>
        </p:spPr>
        <p:txBody>
          <a:bodyPr/>
          <a:lstStyle/>
          <a:p>
            <a:r>
              <a:rPr lang="en-US" smtClean="0">
                <a:cs typeface="Times New Roman" pitchFamily="18" charset="0"/>
              </a:rPr>
              <a:t>An improved analysis </a:t>
            </a:r>
            <a:endParaRPr lang="he-IL" smtClean="0"/>
          </a:p>
        </p:txBody>
      </p:sp>
      <p:sp>
        <p:nvSpPr>
          <p:cNvPr id="3" name="Content Placeholder 2"/>
          <p:cNvSpPr>
            <a:spLocks noGrp="1"/>
          </p:cNvSpPr>
          <p:nvPr>
            <p:ph idx="1"/>
          </p:nvPr>
        </p:nvSpPr>
        <p:spPr>
          <a:xfrm>
            <a:off x="395288" y="1600200"/>
            <a:ext cx="8291512" cy="4565650"/>
          </a:xfrm>
        </p:spPr>
        <p:txBody>
          <a:bodyPr/>
          <a:lstStyle/>
          <a:p>
            <a:pPr algn="l" rtl="0"/>
            <a:r>
              <a:rPr lang="en-US" smtClean="0">
                <a:cs typeface="Arial" pitchFamily="34" charset="0"/>
              </a:rPr>
              <a:t>One solution relays on the Previous one.</a:t>
            </a:r>
          </a:p>
          <a:p>
            <a:pPr algn="l" rtl="0"/>
            <a:r>
              <a:rPr lang="en-US" smtClean="0">
                <a:cs typeface="Arial" pitchFamily="34" charset="0"/>
              </a:rPr>
              <a:t>Start for an arbitrary vertex ,p.</a:t>
            </a:r>
          </a:p>
          <a:p>
            <a:pPr algn="l" rtl="0"/>
            <a:r>
              <a:rPr lang="en-US" smtClean="0">
                <a:cs typeface="Arial" pitchFamily="34" charset="0"/>
              </a:rPr>
              <a:t>Compute the optimal protocol Tp.(g=p)</a:t>
            </a:r>
          </a:p>
          <a:p>
            <a:pPr algn="l" rtl="0"/>
            <a:r>
              <a:rPr lang="en-US" smtClean="0">
                <a:cs typeface="Arial" pitchFamily="34" charset="0"/>
              </a:rPr>
              <a:t>Move g to an adjacent vertex ,q.</a:t>
            </a:r>
          </a:p>
          <a:p>
            <a:pPr algn="l" rtl="0"/>
            <a:endParaRPr lang="en-US" smtClean="0">
              <a:cs typeface="Arial" pitchFamily="34" charset="0"/>
            </a:endParaRPr>
          </a:p>
          <a:p>
            <a:pPr algn="l" rtl="0">
              <a:buFont typeface="Arial" pitchFamily="34" charset="0"/>
              <a:buNone/>
            </a:pPr>
            <a:r>
              <a:rPr lang="en-US" smtClean="0">
                <a:cs typeface="Arial" pitchFamily="34" charset="0"/>
              </a:rPr>
              <a:t>                    </a:t>
            </a:r>
          </a:p>
          <a:p>
            <a:pPr algn="l" rtl="0">
              <a:buFont typeface="Arial" pitchFamily="34" charset="0"/>
              <a:buNone/>
            </a:pPr>
            <a:endParaRPr lang="en-US" smtClean="0">
              <a:cs typeface="Arial" pitchFamily="34" charset="0"/>
            </a:endParaRPr>
          </a:p>
          <a:p>
            <a:pPr algn="l" rtl="0"/>
            <a:endParaRPr lang="he-IL" smtClean="0"/>
          </a:p>
        </p:txBody>
      </p:sp>
      <p:grpSp>
        <p:nvGrpSpPr>
          <p:cNvPr id="13" name="Group 12"/>
          <p:cNvGrpSpPr>
            <a:grpSpLocks/>
          </p:cNvGrpSpPr>
          <p:nvPr/>
        </p:nvGrpSpPr>
        <p:grpSpPr bwMode="auto">
          <a:xfrm>
            <a:off x="2843213" y="4652963"/>
            <a:ext cx="1944687" cy="1800225"/>
            <a:chOff x="1547664" y="4653136"/>
            <a:chExt cx="1944216" cy="1800200"/>
          </a:xfrm>
        </p:grpSpPr>
        <p:sp>
          <p:nvSpPr>
            <p:cNvPr id="6" name="Oval 5"/>
            <p:cNvSpPr/>
            <p:nvPr/>
          </p:nvSpPr>
          <p:spPr>
            <a:xfrm>
              <a:off x="1547664" y="4653136"/>
              <a:ext cx="1944216" cy="1800200"/>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Oval 7"/>
            <p:cNvSpPr/>
            <p:nvPr/>
          </p:nvSpPr>
          <p:spPr>
            <a:xfrm>
              <a:off x="1907939" y="4940469"/>
              <a:ext cx="1223667" cy="1225533"/>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Oval 9"/>
            <p:cNvSpPr/>
            <p:nvPr/>
          </p:nvSpPr>
          <p:spPr>
            <a:xfrm>
              <a:off x="2052367" y="5084930"/>
              <a:ext cx="934811" cy="936612"/>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2" name="TextBox 11"/>
            <p:cNvSpPr txBox="1"/>
            <p:nvPr/>
          </p:nvSpPr>
          <p:spPr>
            <a:xfrm>
              <a:off x="2195207" y="5373851"/>
              <a:ext cx="504703" cy="368295"/>
            </a:xfrm>
            <a:prstGeom prst="rect">
              <a:avLst/>
            </a:prstGeom>
            <a:noFill/>
          </p:spPr>
          <p:txBody>
            <a:bodyPr rtlCol="1">
              <a:spAutoFit/>
            </a:bodyPr>
            <a:lstStyle/>
            <a:p>
              <a:pPr fontAlgn="auto">
                <a:spcBef>
                  <a:spcPts val="0"/>
                </a:spcBef>
                <a:spcAft>
                  <a:spcPts val="0"/>
                </a:spcAft>
                <a:defRPr/>
              </a:pPr>
              <a:r>
                <a:rPr lang="en-US" b="1" dirty="0">
                  <a:latin typeface="+mn-lt"/>
                  <a:cs typeface="+mj-cs"/>
                </a:rPr>
                <a:t>S1</a:t>
              </a:r>
              <a:endParaRPr lang="he-IL" b="1" dirty="0">
                <a:latin typeface="+mn-lt"/>
                <a:cs typeface="+mj-cs"/>
              </a:endParaRPr>
            </a:p>
          </p:txBody>
        </p:sp>
      </p:grpSp>
      <p:grpSp>
        <p:nvGrpSpPr>
          <p:cNvPr id="15" name="Group 14"/>
          <p:cNvGrpSpPr>
            <a:grpSpLocks/>
          </p:cNvGrpSpPr>
          <p:nvPr/>
        </p:nvGrpSpPr>
        <p:grpSpPr bwMode="auto">
          <a:xfrm>
            <a:off x="4140200" y="4868863"/>
            <a:ext cx="2016125" cy="1881187"/>
            <a:chOff x="1547664" y="4653136"/>
            <a:chExt cx="1944216" cy="1800200"/>
          </a:xfrm>
        </p:grpSpPr>
        <p:sp>
          <p:nvSpPr>
            <p:cNvPr id="16" name="Oval 15"/>
            <p:cNvSpPr/>
            <p:nvPr/>
          </p:nvSpPr>
          <p:spPr>
            <a:xfrm>
              <a:off x="1547664" y="4653136"/>
              <a:ext cx="1944216" cy="1800200"/>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Oval 16"/>
            <p:cNvSpPr/>
            <p:nvPr/>
          </p:nvSpPr>
          <p:spPr>
            <a:xfrm>
              <a:off x="1907421" y="4941776"/>
              <a:ext cx="1224703" cy="1222921"/>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8" name="Oval 17"/>
            <p:cNvSpPr/>
            <p:nvPr/>
          </p:nvSpPr>
          <p:spPr>
            <a:xfrm>
              <a:off x="2051324" y="5084576"/>
              <a:ext cx="936898" cy="937319"/>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9" name="TextBox 18"/>
            <p:cNvSpPr txBox="1"/>
            <p:nvPr/>
          </p:nvSpPr>
          <p:spPr>
            <a:xfrm>
              <a:off x="2311573" y="5411195"/>
              <a:ext cx="431708" cy="353964"/>
            </a:xfrm>
            <a:prstGeom prst="rect">
              <a:avLst/>
            </a:prstGeom>
            <a:noFill/>
          </p:spPr>
          <p:txBody>
            <a:bodyPr rtlCol="1">
              <a:spAutoFit/>
            </a:bodyPr>
            <a:lstStyle/>
            <a:p>
              <a:pPr fontAlgn="auto">
                <a:spcBef>
                  <a:spcPts val="0"/>
                </a:spcBef>
                <a:spcAft>
                  <a:spcPts val="0"/>
                </a:spcAft>
                <a:defRPr/>
              </a:pPr>
              <a:r>
                <a:rPr lang="en-US" b="1" dirty="0">
                  <a:latin typeface="+mn-lt"/>
                  <a:cs typeface="+mj-cs"/>
                </a:rPr>
                <a:t>S2</a:t>
              </a:r>
              <a:endParaRPr lang="he-IL" b="1" dirty="0">
                <a:latin typeface="+mn-lt"/>
                <a:cs typeface="+mj-cs"/>
              </a:endParaRPr>
            </a:p>
          </p:txBody>
        </p:sp>
      </p:grpSp>
      <p:grpSp>
        <p:nvGrpSpPr>
          <p:cNvPr id="20" name="Group 19"/>
          <p:cNvGrpSpPr>
            <a:grpSpLocks/>
          </p:cNvGrpSpPr>
          <p:nvPr/>
        </p:nvGrpSpPr>
        <p:grpSpPr bwMode="auto">
          <a:xfrm>
            <a:off x="3492500" y="3789363"/>
            <a:ext cx="2016125" cy="1960562"/>
            <a:chOff x="1547664" y="4653136"/>
            <a:chExt cx="1944216" cy="1800200"/>
          </a:xfrm>
        </p:grpSpPr>
        <p:sp>
          <p:nvSpPr>
            <p:cNvPr id="21" name="Oval 20"/>
            <p:cNvSpPr/>
            <p:nvPr/>
          </p:nvSpPr>
          <p:spPr>
            <a:xfrm>
              <a:off x="1547664" y="4653136"/>
              <a:ext cx="1944216" cy="1800200"/>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2" name="Oval 21"/>
            <p:cNvSpPr/>
            <p:nvPr/>
          </p:nvSpPr>
          <p:spPr>
            <a:xfrm>
              <a:off x="1907421" y="4941751"/>
              <a:ext cx="1224703" cy="1222970"/>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3" name="Oval 22"/>
            <p:cNvSpPr/>
            <p:nvPr/>
          </p:nvSpPr>
          <p:spPr>
            <a:xfrm>
              <a:off x="2051324" y="5084601"/>
              <a:ext cx="936898" cy="937270"/>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4" name="TextBox 23"/>
            <p:cNvSpPr txBox="1"/>
            <p:nvPr/>
          </p:nvSpPr>
          <p:spPr>
            <a:xfrm>
              <a:off x="2311573" y="5411115"/>
              <a:ext cx="431708" cy="339633"/>
            </a:xfrm>
            <a:prstGeom prst="rect">
              <a:avLst/>
            </a:prstGeom>
            <a:noFill/>
          </p:spPr>
          <p:txBody>
            <a:bodyPr rtlCol="1">
              <a:spAutoFit/>
            </a:bodyPr>
            <a:lstStyle/>
            <a:p>
              <a:pPr fontAlgn="auto">
                <a:spcBef>
                  <a:spcPts val="0"/>
                </a:spcBef>
                <a:spcAft>
                  <a:spcPts val="0"/>
                </a:spcAft>
                <a:defRPr/>
              </a:pPr>
              <a:r>
                <a:rPr lang="en-US" b="1" dirty="0">
                  <a:latin typeface="+mn-lt"/>
                  <a:cs typeface="+mj-cs"/>
                </a:rPr>
                <a:t>S3</a:t>
              </a:r>
              <a:endParaRPr lang="he-IL" b="1" dirty="0">
                <a:latin typeface="+mn-lt"/>
                <a:cs typeface="+mj-cs"/>
              </a:endParaRPr>
            </a:p>
          </p:txBody>
        </p:sp>
      </p:grpSp>
      <p:grpSp>
        <p:nvGrpSpPr>
          <p:cNvPr id="41" name="Group 40"/>
          <p:cNvGrpSpPr>
            <a:grpSpLocks/>
          </p:cNvGrpSpPr>
          <p:nvPr/>
        </p:nvGrpSpPr>
        <p:grpSpPr bwMode="auto">
          <a:xfrm>
            <a:off x="4859338" y="4149725"/>
            <a:ext cx="2016125" cy="1879600"/>
            <a:chOff x="1547664" y="4653136"/>
            <a:chExt cx="1944216" cy="1800200"/>
          </a:xfrm>
        </p:grpSpPr>
        <p:sp>
          <p:nvSpPr>
            <p:cNvPr id="42" name="Oval 41"/>
            <p:cNvSpPr/>
            <p:nvPr/>
          </p:nvSpPr>
          <p:spPr>
            <a:xfrm>
              <a:off x="1547664" y="4653136"/>
              <a:ext cx="1944216" cy="1800200"/>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3" name="Oval 42"/>
            <p:cNvSpPr/>
            <p:nvPr/>
          </p:nvSpPr>
          <p:spPr>
            <a:xfrm>
              <a:off x="1907420" y="4940499"/>
              <a:ext cx="1224703" cy="1225474"/>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4" name="Oval 43"/>
            <p:cNvSpPr/>
            <p:nvPr/>
          </p:nvSpPr>
          <p:spPr>
            <a:xfrm>
              <a:off x="2051323" y="5084941"/>
              <a:ext cx="936898" cy="936591"/>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5" name="TextBox 44"/>
            <p:cNvSpPr txBox="1"/>
            <p:nvPr/>
          </p:nvSpPr>
          <p:spPr>
            <a:xfrm>
              <a:off x="2311572" y="5411836"/>
              <a:ext cx="431708" cy="352742"/>
            </a:xfrm>
            <a:prstGeom prst="rect">
              <a:avLst/>
            </a:prstGeom>
            <a:noFill/>
          </p:spPr>
          <p:txBody>
            <a:bodyPr rtlCol="1">
              <a:spAutoFit/>
            </a:bodyPr>
            <a:lstStyle/>
            <a:p>
              <a:pPr fontAlgn="auto">
                <a:spcBef>
                  <a:spcPts val="0"/>
                </a:spcBef>
                <a:spcAft>
                  <a:spcPts val="0"/>
                </a:spcAft>
                <a:defRPr/>
              </a:pPr>
              <a:r>
                <a:rPr lang="en-US" b="1" dirty="0">
                  <a:latin typeface="+mn-lt"/>
                  <a:cs typeface="+mj-cs"/>
                </a:rPr>
                <a:t>S4</a:t>
              </a:r>
              <a:endParaRPr lang="he-IL" b="1" dirty="0">
                <a:latin typeface="+mn-lt"/>
                <a:cs typeface="+mj-cs"/>
              </a:endParaRPr>
            </a:p>
          </p:txBody>
        </p:sp>
      </p:grpSp>
      <p:sp>
        <p:nvSpPr>
          <p:cNvPr id="47" name="Multiply 46"/>
          <p:cNvSpPr/>
          <p:nvPr/>
        </p:nvSpPr>
        <p:spPr>
          <a:xfrm>
            <a:off x="4518025" y="4902200"/>
            <a:ext cx="144463" cy="215900"/>
          </a:xfrm>
          <a:prstGeom prst="mathMultiply">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1" name="Multiply 30"/>
          <p:cNvSpPr/>
          <p:nvPr/>
        </p:nvSpPr>
        <p:spPr>
          <a:xfrm>
            <a:off x="4800600" y="4794250"/>
            <a:ext cx="142875" cy="215900"/>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3" name="Multiply 32"/>
          <p:cNvSpPr/>
          <p:nvPr/>
        </p:nvSpPr>
        <p:spPr>
          <a:xfrm>
            <a:off x="3986213" y="4583113"/>
            <a:ext cx="142875" cy="215900"/>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4" name="Multiply 33"/>
          <p:cNvSpPr/>
          <p:nvPr/>
        </p:nvSpPr>
        <p:spPr>
          <a:xfrm>
            <a:off x="4643438" y="5126038"/>
            <a:ext cx="144462" cy="215900"/>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5" name="Multiply 34"/>
          <p:cNvSpPr/>
          <p:nvPr/>
        </p:nvSpPr>
        <p:spPr>
          <a:xfrm>
            <a:off x="4284663" y="5126038"/>
            <a:ext cx="142875" cy="215900"/>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64</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nodeType="afterEffect">
                                  <p:stCondLst>
                                    <p:cond delay="0"/>
                                  </p:stCondLst>
                                  <p:childTnLst>
                                    <p:set>
                                      <p:cBhvr>
                                        <p:cTn id="17" dur="1" fill="hold">
                                          <p:stCondLst>
                                            <p:cond delay="0"/>
                                          </p:stCondLst>
                                        </p:cTn>
                                        <p:tgtEl>
                                          <p:spTgt spid="47"/>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68313" y="260350"/>
            <a:ext cx="8229600" cy="1143000"/>
          </a:xfrm>
        </p:spPr>
        <p:txBody>
          <a:bodyPr/>
          <a:lstStyle/>
          <a:p>
            <a:r>
              <a:rPr lang="en-US" smtClean="0">
                <a:cs typeface="Times New Roman" pitchFamily="18" charset="0"/>
              </a:rPr>
              <a:t>An improved analysis – cont.</a:t>
            </a:r>
            <a:endParaRPr lang="he-IL"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smtClean="0"/>
              <a:t>As g is moved from p to q, the only changes in the graph                               concern to </a:t>
            </a:r>
            <a:r>
              <a:rPr lang="en-US" dirty="0"/>
              <a:t>at most 2 sensors.</a:t>
            </a:r>
            <a:endParaRPr lang="en-US" dirty="0" smtClean="0"/>
          </a:p>
          <a:p>
            <a:pPr algn="l" rtl="0" fontAlgn="auto">
              <a:spcAft>
                <a:spcPts val="0"/>
              </a:spcAft>
              <a:defRPr/>
            </a:pPr>
            <a:r>
              <a:rPr lang="en-US" dirty="0" smtClean="0"/>
              <a:t>They change their capacity by 1.</a:t>
            </a:r>
          </a:p>
          <a:p>
            <a:pPr algn="l" rtl="0" fontAlgn="auto">
              <a:spcAft>
                <a:spcPts val="0"/>
              </a:spcAft>
              <a:defRPr/>
            </a:pPr>
            <a:r>
              <a:rPr lang="en-US" dirty="0" smtClean="0"/>
              <a:t>Thus, the optimal protocol      can be obtained from      by one BFS+DFS phase, which takes </a:t>
            </a:r>
          </a:p>
          <a:p>
            <a:pPr marL="0" indent="0" algn="l" rtl="0" fontAlgn="auto">
              <a:spcAft>
                <a:spcPts val="0"/>
              </a:spcAft>
              <a:buFont typeface="Arial" pitchFamily="34" charset="0"/>
              <a:buNone/>
              <a:defRPr/>
            </a:pPr>
            <a:r>
              <a:rPr lang="en-US" dirty="0" smtClean="0"/>
              <a:t>                        .</a:t>
            </a:r>
          </a:p>
          <a:p>
            <a:pPr marL="0" indent="0" algn="l" rtl="0" fontAlgn="auto">
              <a:spcAft>
                <a:spcPts val="0"/>
              </a:spcAft>
              <a:buFont typeface="Arial" pitchFamily="34" charset="0"/>
              <a:buNone/>
              <a:defRPr/>
            </a:pPr>
            <a:r>
              <a:rPr lang="en-US" dirty="0" smtClean="0"/>
              <a:t>                                                                                                                 </a:t>
            </a:r>
          </a:p>
        </p:txBody>
      </p:sp>
      <p:graphicFrame>
        <p:nvGraphicFramePr>
          <p:cNvPr id="66564" name="Object 3"/>
          <p:cNvGraphicFramePr>
            <a:graphicFrameLocks noChangeAspect="1"/>
          </p:cNvGraphicFramePr>
          <p:nvPr/>
        </p:nvGraphicFramePr>
        <p:xfrm>
          <a:off x="2627313" y="2133600"/>
          <a:ext cx="2698750" cy="574675"/>
        </p:xfrm>
        <a:graphic>
          <a:graphicData uri="http://schemas.openxmlformats.org/presentationml/2006/ole">
            <p:oleObj spid="_x0000_s66698" name="משוואה" r:id="rId4" imgW="952087" imgH="203112" progId="Equation.3">
              <p:embed/>
            </p:oleObj>
          </a:graphicData>
        </a:graphic>
      </p:graphicFrame>
      <p:graphicFrame>
        <p:nvGraphicFramePr>
          <p:cNvPr id="66565" name="Object 4"/>
          <p:cNvGraphicFramePr>
            <a:graphicFrameLocks noChangeAspect="1"/>
          </p:cNvGraphicFramePr>
          <p:nvPr/>
        </p:nvGraphicFramePr>
        <p:xfrm>
          <a:off x="900113" y="4797425"/>
          <a:ext cx="1824037" cy="503238"/>
        </p:xfrm>
        <a:graphic>
          <a:graphicData uri="http://schemas.openxmlformats.org/presentationml/2006/ole">
            <p:oleObj spid="_x0000_s66699" name="משוואה" r:id="rId5" imgW="736600" imgH="203200" progId="Equation.3">
              <p:embed/>
            </p:oleObj>
          </a:graphicData>
        </a:graphic>
      </p:graphicFrame>
      <p:grpSp>
        <p:nvGrpSpPr>
          <p:cNvPr id="66566" name="Group 5"/>
          <p:cNvGrpSpPr>
            <a:grpSpLocks/>
          </p:cNvGrpSpPr>
          <p:nvPr/>
        </p:nvGrpSpPr>
        <p:grpSpPr bwMode="auto">
          <a:xfrm>
            <a:off x="3351213" y="4813300"/>
            <a:ext cx="4195762" cy="1839913"/>
            <a:chOff x="2843808" y="3789040"/>
            <a:chExt cx="4032448" cy="2960712"/>
          </a:xfrm>
        </p:grpSpPr>
        <p:grpSp>
          <p:nvGrpSpPr>
            <p:cNvPr id="66569" name="Group 6"/>
            <p:cNvGrpSpPr>
              <a:grpSpLocks/>
            </p:cNvGrpSpPr>
            <p:nvPr/>
          </p:nvGrpSpPr>
          <p:grpSpPr bwMode="auto">
            <a:xfrm>
              <a:off x="2843808" y="4653136"/>
              <a:ext cx="1944216" cy="1800200"/>
              <a:chOff x="1547664" y="4653136"/>
              <a:chExt cx="1944216" cy="1800200"/>
            </a:xfrm>
          </p:grpSpPr>
          <p:sp>
            <p:nvSpPr>
              <p:cNvPr id="28" name="Oval 27"/>
              <p:cNvSpPr/>
              <p:nvPr/>
            </p:nvSpPr>
            <p:spPr>
              <a:xfrm>
                <a:off x="1547664" y="4652475"/>
                <a:ext cx="1943753" cy="1800951"/>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9" name="Oval 28"/>
              <p:cNvSpPr/>
              <p:nvPr/>
            </p:nvSpPr>
            <p:spPr>
              <a:xfrm>
                <a:off x="1907731" y="4941138"/>
                <a:ext cx="1223618" cy="1223624"/>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0" name="Oval 29"/>
              <p:cNvSpPr/>
              <p:nvPr/>
            </p:nvSpPr>
            <p:spPr>
              <a:xfrm>
                <a:off x="2051148" y="5084193"/>
                <a:ext cx="936785" cy="937515"/>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1" name="TextBox 30"/>
              <p:cNvSpPr txBox="1"/>
              <p:nvPr/>
            </p:nvSpPr>
            <p:spPr>
              <a:xfrm>
                <a:off x="2196090" y="5372855"/>
                <a:ext cx="503484" cy="370409"/>
              </a:xfrm>
              <a:prstGeom prst="rect">
                <a:avLst/>
              </a:prstGeom>
              <a:noFill/>
            </p:spPr>
            <p:txBody>
              <a:bodyPr rtlCol="1">
                <a:spAutoFit/>
              </a:bodyPr>
              <a:lstStyle/>
              <a:p>
                <a:pPr fontAlgn="auto">
                  <a:spcBef>
                    <a:spcPts val="0"/>
                  </a:spcBef>
                  <a:spcAft>
                    <a:spcPts val="0"/>
                  </a:spcAft>
                  <a:defRPr/>
                </a:pPr>
                <a:r>
                  <a:rPr lang="en-US" b="1" dirty="0">
                    <a:latin typeface="+mn-lt"/>
                    <a:cs typeface="+mj-cs"/>
                  </a:rPr>
                  <a:t>S1</a:t>
                </a:r>
                <a:endParaRPr lang="he-IL" b="1" dirty="0">
                  <a:latin typeface="+mn-lt"/>
                  <a:cs typeface="+mj-cs"/>
                </a:endParaRPr>
              </a:p>
            </p:txBody>
          </p:sp>
        </p:grpSp>
        <p:grpSp>
          <p:nvGrpSpPr>
            <p:cNvPr id="66570" name="Group 7"/>
            <p:cNvGrpSpPr>
              <a:grpSpLocks/>
            </p:cNvGrpSpPr>
            <p:nvPr/>
          </p:nvGrpSpPr>
          <p:grpSpPr bwMode="auto">
            <a:xfrm>
              <a:off x="4139952" y="4869160"/>
              <a:ext cx="2016224" cy="1880592"/>
              <a:chOff x="1547664" y="4653136"/>
              <a:chExt cx="1944216" cy="1800200"/>
            </a:xfrm>
          </p:grpSpPr>
          <p:sp>
            <p:nvSpPr>
              <p:cNvPr id="24" name="Oval 23"/>
              <p:cNvSpPr/>
              <p:nvPr/>
            </p:nvSpPr>
            <p:spPr>
              <a:xfrm>
                <a:off x="1548347" y="4653567"/>
                <a:ext cx="1943480" cy="1799769"/>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5" name="Oval 24"/>
              <p:cNvSpPr/>
              <p:nvPr/>
            </p:nvSpPr>
            <p:spPr>
              <a:xfrm>
                <a:off x="1908795" y="4942117"/>
                <a:ext cx="1222584" cy="1222669"/>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6" name="Oval 25"/>
              <p:cNvSpPr/>
              <p:nvPr/>
            </p:nvSpPr>
            <p:spPr>
              <a:xfrm>
                <a:off x="2051504" y="5086391"/>
                <a:ext cx="937166" cy="934119"/>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7" name="TextBox 26"/>
              <p:cNvSpPr txBox="1"/>
              <p:nvPr/>
            </p:nvSpPr>
            <p:spPr>
              <a:xfrm>
                <a:off x="2311909" y="5411622"/>
                <a:ext cx="432538" cy="354573"/>
              </a:xfrm>
              <a:prstGeom prst="rect">
                <a:avLst/>
              </a:prstGeom>
              <a:noFill/>
            </p:spPr>
            <p:txBody>
              <a:bodyPr rtlCol="1">
                <a:spAutoFit/>
              </a:bodyPr>
              <a:lstStyle/>
              <a:p>
                <a:pPr fontAlgn="auto">
                  <a:spcBef>
                    <a:spcPts val="0"/>
                  </a:spcBef>
                  <a:spcAft>
                    <a:spcPts val="0"/>
                  </a:spcAft>
                  <a:defRPr/>
                </a:pPr>
                <a:r>
                  <a:rPr lang="en-US" b="1" dirty="0">
                    <a:latin typeface="+mn-lt"/>
                    <a:cs typeface="+mj-cs"/>
                  </a:rPr>
                  <a:t>S2</a:t>
                </a:r>
                <a:endParaRPr lang="he-IL" b="1" dirty="0">
                  <a:latin typeface="+mn-lt"/>
                  <a:cs typeface="+mj-cs"/>
                </a:endParaRPr>
              </a:p>
            </p:txBody>
          </p:sp>
        </p:grpSp>
        <p:grpSp>
          <p:nvGrpSpPr>
            <p:cNvPr id="66571" name="Group 8"/>
            <p:cNvGrpSpPr>
              <a:grpSpLocks/>
            </p:cNvGrpSpPr>
            <p:nvPr/>
          </p:nvGrpSpPr>
          <p:grpSpPr bwMode="auto">
            <a:xfrm>
              <a:off x="3491880" y="3789040"/>
              <a:ext cx="2016224" cy="1960984"/>
              <a:chOff x="1547664" y="4653136"/>
              <a:chExt cx="1944216" cy="1800200"/>
            </a:xfrm>
          </p:grpSpPr>
          <p:sp>
            <p:nvSpPr>
              <p:cNvPr id="20" name="Oval 19"/>
              <p:cNvSpPr/>
              <p:nvPr/>
            </p:nvSpPr>
            <p:spPr>
              <a:xfrm>
                <a:off x="1548005" y="4653136"/>
                <a:ext cx="1943481" cy="1801029"/>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1" name="Oval 20"/>
              <p:cNvSpPr/>
              <p:nvPr/>
            </p:nvSpPr>
            <p:spPr>
              <a:xfrm>
                <a:off x="1908454" y="4941583"/>
                <a:ext cx="1222583" cy="1224137"/>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2" name="Oval 21"/>
              <p:cNvSpPr/>
              <p:nvPr/>
            </p:nvSpPr>
            <p:spPr>
              <a:xfrm>
                <a:off x="2051162" y="5084632"/>
                <a:ext cx="937167" cy="938036"/>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3" name="TextBox 22"/>
              <p:cNvSpPr txBox="1"/>
              <p:nvPr/>
            </p:nvSpPr>
            <p:spPr>
              <a:xfrm>
                <a:off x="2311568" y="5410601"/>
                <a:ext cx="432538" cy="340037"/>
              </a:xfrm>
              <a:prstGeom prst="rect">
                <a:avLst/>
              </a:prstGeom>
              <a:noFill/>
            </p:spPr>
            <p:txBody>
              <a:bodyPr rtlCol="1">
                <a:spAutoFit/>
              </a:bodyPr>
              <a:lstStyle/>
              <a:p>
                <a:pPr fontAlgn="auto">
                  <a:spcBef>
                    <a:spcPts val="0"/>
                  </a:spcBef>
                  <a:spcAft>
                    <a:spcPts val="0"/>
                  </a:spcAft>
                  <a:defRPr/>
                </a:pPr>
                <a:r>
                  <a:rPr lang="en-US" b="1" dirty="0">
                    <a:latin typeface="+mn-lt"/>
                    <a:cs typeface="+mj-cs"/>
                  </a:rPr>
                  <a:t>S3</a:t>
                </a:r>
                <a:endParaRPr lang="he-IL" b="1" dirty="0">
                  <a:latin typeface="+mn-lt"/>
                  <a:cs typeface="+mj-cs"/>
                </a:endParaRPr>
              </a:p>
            </p:txBody>
          </p:sp>
        </p:grpSp>
        <p:grpSp>
          <p:nvGrpSpPr>
            <p:cNvPr id="66572" name="Group 9"/>
            <p:cNvGrpSpPr>
              <a:grpSpLocks/>
            </p:cNvGrpSpPr>
            <p:nvPr/>
          </p:nvGrpSpPr>
          <p:grpSpPr bwMode="auto">
            <a:xfrm>
              <a:off x="4860032" y="4149080"/>
              <a:ext cx="2016224" cy="1880592"/>
              <a:chOff x="1547664" y="4653136"/>
              <a:chExt cx="1944216" cy="1800200"/>
            </a:xfrm>
          </p:grpSpPr>
          <p:sp>
            <p:nvSpPr>
              <p:cNvPr id="16" name="Oval 15"/>
              <p:cNvSpPr/>
              <p:nvPr/>
            </p:nvSpPr>
            <p:spPr>
              <a:xfrm>
                <a:off x="1548400" y="4653281"/>
                <a:ext cx="1943480" cy="1799769"/>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Oval 16"/>
              <p:cNvSpPr/>
              <p:nvPr/>
            </p:nvSpPr>
            <p:spPr>
              <a:xfrm>
                <a:off x="1908848" y="4941831"/>
                <a:ext cx="1222584" cy="1222669"/>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8" name="Oval 17"/>
              <p:cNvSpPr/>
              <p:nvPr/>
            </p:nvSpPr>
            <p:spPr>
              <a:xfrm>
                <a:off x="2051557" y="5086105"/>
                <a:ext cx="937166" cy="934119"/>
              </a:xfrm>
              <a:prstGeom prst="ellipse">
                <a:avLst/>
              </a:pr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9" name="TextBox 18"/>
              <p:cNvSpPr txBox="1"/>
              <p:nvPr/>
            </p:nvSpPr>
            <p:spPr>
              <a:xfrm>
                <a:off x="2311962" y="5411336"/>
                <a:ext cx="432538" cy="354573"/>
              </a:xfrm>
              <a:prstGeom prst="rect">
                <a:avLst/>
              </a:prstGeom>
              <a:noFill/>
            </p:spPr>
            <p:txBody>
              <a:bodyPr rtlCol="1">
                <a:spAutoFit/>
              </a:bodyPr>
              <a:lstStyle/>
              <a:p>
                <a:pPr fontAlgn="auto">
                  <a:spcBef>
                    <a:spcPts val="0"/>
                  </a:spcBef>
                  <a:spcAft>
                    <a:spcPts val="0"/>
                  </a:spcAft>
                  <a:defRPr/>
                </a:pPr>
                <a:r>
                  <a:rPr lang="en-US" b="1" dirty="0">
                    <a:latin typeface="+mn-lt"/>
                    <a:cs typeface="+mj-cs"/>
                  </a:rPr>
                  <a:t>S4</a:t>
                </a:r>
                <a:endParaRPr lang="he-IL" b="1" dirty="0">
                  <a:latin typeface="+mn-lt"/>
                  <a:cs typeface="+mj-cs"/>
                </a:endParaRPr>
              </a:p>
            </p:txBody>
          </p:sp>
        </p:grpSp>
        <p:sp>
          <p:nvSpPr>
            <p:cNvPr id="11" name="Multiply 10"/>
            <p:cNvSpPr/>
            <p:nvPr/>
          </p:nvSpPr>
          <p:spPr>
            <a:xfrm>
              <a:off x="4519036" y="4902819"/>
              <a:ext cx="143417" cy="214581"/>
            </a:xfrm>
            <a:prstGeom prst="mathMultiply">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2" name="Multiply 11"/>
            <p:cNvSpPr/>
            <p:nvPr/>
          </p:nvSpPr>
          <p:spPr>
            <a:xfrm>
              <a:off x="4799767" y="4792975"/>
              <a:ext cx="143417" cy="217135"/>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3" name="Multiply 12"/>
            <p:cNvSpPr/>
            <p:nvPr/>
          </p:nvSpPr>
          <p:spPr>
            <a:xfrm>
              <a:off x="3986563" y="4583503"/>
              <a:ext cx="143417" cy="217135"/>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Multiply 13"/>
            <p:cNvSpPr/>
            <p:nvPr/>
          </p:nvSpPr>
          <p:spPr>
            <a:xfrm>
              <a:off x="4644144" y="5125065"/>
              <a:ext cx="143417" cy="217135"/>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5" name="Multiply 14"/>
            <p:cNvSpPr/>
            <p:nvPr/>
          </p:nvSpPr>
          <p:spPr>
            <a:xfrm>
              <a:off x="4284077" y="5125065"/>
              <a:ext cx="143417" cy="217135"/>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grpSp>
      <p:graphicFrame>
        <p:nvGraphicFramePr>
          <p:cNvPr id="66567" name="Object 31"/>
          <p:cNvGraphicFramePr>
            <a:graphicFrameLocks noChangeAspect="1"/>
          </p:cNvGraphicFramePr>
          <p:nvPr/>
        </p:nvGraphicFramePr>
        <p:xfrm>
          <a:off x="5373688" y="3789363"/>
          <a:ext cx="358775" cy="585787"/>
        </p:xfrm>
        <a:graphic>
          <a:graphicData uri="http://schemas.openxmlformats.org/presentationml/2006/ole">
            <p:oleObj spid="_x0000_s66700" name="משוואה" r:id="rId6" imgW="164957" imgH="241091" progId="Equation.3">
              <p:embed/>
            </p:oleObj>
          </a:graphicData>
        </a:graphic>
      </p:graphicFrame>
      <p:graphicFrame>
        <p:nvGraphicFramePr>
          <p:cNvPr id="66568" name="Object 32"/>
          <p:cNvGraphicFramePr>
            <a:graphicFrameLocks noChangeAspect="1"/>
          </p:cNvGraphicFramePr>
          <p:nvPr/>
        </p:nvGraphicFramePr>
        <p:xfrm>
          <a:off x="1763713" y="4292600"/>
          <a:ext cx="387350" cy="585788"/>
        </p:xfrm>
        <a:graphic>
          <a:graphicData uri="http://schemas.openxmlformats.org/presentationml/2006/ole">
            <p:oleObj spid="_x0000_s66701" name="משוואה" r:id="rId7" imgW="177646" imgH="241091"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65</a:t>
            </a:fld>
            <a:endParaRPr lang="he-IL"/>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68313" y="260350"/>
            <a:ext cx="8229600" cy="1143000"/>
          </a:xfrm>
        </p:spPr>
        <p:txBody>
          <a:bodyPr/>
          <a:lstStyle/>
          <a:p>
            <a:r>
              <a:rPr lang="en-US" smtClean="0">
                <a:cs typeface="Times New Roman" pitchFamily="18" charset="0"/>
              </a:rPr>
              <a:t>The improved running time </a:t>
            </a:r>
            <a:endParaRPr lang="he-IL" smtClean="0"/>
          </a:p>
        </p:txBody>
      </p:sp>
      <p:sp>
        <p:nvSpPr>
          <p:cNvPr id="67587" name="Content Placeholder 2"/>
          <p:cNvSpPr>
            <a:spLocks noGrp="1"/>
          </p:cNvSpPr>
          <p:nvPr>
            <p:ph idx="1"/>
          </p:nvPr>
        </p:nvSpPr>
        <p:spPr/>
        <p:txBody>
          <a:bodyPr/>
          <a:lstStyle/>
          <a:p>
            <a:pPr algn="l" rtl="0"/>
            <a:r>
              <a:rPr lang="en-US" smtClean="0">
                <a:cs typeface="Arial" pitchFamily="34" charset="0"/>
              </a:rPr>
              <a:t>We can go over all the vertices of the arrangement by moving between adjacent vertices.</a:t>
            </a:r>
          </a:p>
          <a:p>
            <a:pPr algn="l" rtl="0"/>
            <a:r>
              <a:rPr lang="en-US" smtClean="0">
                <a:cs typeface="Arial" pitchFamily="34" charset="0"/>
              </a:rPr>
              <a:t>Therefore, v* can be found in                  .</a:t>
            </a:r>
          </a:p>
          <a:p>
            <a:pPr algn="l" rtl="0"/>
            <a:endParaRPr lang="he-IL" smtClean="0"/>
          </a:p>
        </p:txBody>
      </p:sp>
      <p:graphicFrame>
        <p:nvGraphicFramePr>
          <p:cNvPr id="67588" name="Object 3"/>
          <p:cNvGraphicFramePr>
            <a:graphicFrameLocks noChangeAspect="1"/>
          </p:cNvGraphicFramePr>
          <p:nvPr/>
        </p:nvGraphicFramePr>
        <p:xfrm>
          <a:off x="5795963" y="3213100"/>
          <a:ext cx="1644650" cy="471488"/>
        </p:xfrm>
        <a:graphic>
          <a:graphicData uri="http://schemas.openxmlformats.org/presentationml/2006/ole">
            <p:oleObj spid="_x0000_s67642" name="משוואה" r:id="rId4" imgW="800100" imgH="228600" progId="Equation.3">
              <p:embed/>
            </p:oleObj>
          </a:graphicData>
        </a:graphic>
      </p:graphicFrame>
      <p:graphicFrame>
        <p:nvGraphicFramePr>
          <p:cNvPr id="67589" name="Object 4"/>
          <p:cNvGraphicFramePr>
            <a:graphicFrameLocks noChangeAspect="1"/>
          </p:cNvGraphicFramePr>
          <p:nvPr/>
        </p:nvGraphicFramePr>
        <p:xfrm>
          <a:off x="4514850" y="3321050"/>
          <a:ext cx="114300" cy="215900"/>
        </p:xfrm>
        <a:graphic>
          <a:graphicData uri="http://schemas.openxmlformats.org/presentationml/2006/ole">
            <p:oleObj spid="_x0000_s67643" name="משוואה" r:id="rId5" imgW="114151" imgH="215619"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66</a:t>
            </a:fld>
            <a:endParaRPr lang="he-IL"/>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468313" y="260350"/>
            <a:ext cx="8229600" cy="1143000"/>
          </a:xfrm>
        </p:spPr>
        <p:txBody>
          <a:bodyPr/>
          <a:lstStyle/>
          <a:p>
            <a:r>
              <a:rPr lang="en-US" smtClean="0">
                <a:cs typeface="Times New Roman" pitchFamily="18" charset="0"/>
              </a:rPr>
              <a:t>The second version solution</a:t>
            </a:r>
            <a:endParaRPr lang="he-IL" smtClean="0"/>
          </a:p>
        </p:txBody>
      </p:sp>
      <p:sp>
        <p:nvSpPr>
          <p:cNvPr id="3" name="Content Placeholder 2"/>
          <p:cNvSpPr>
            <a:spLocks noGrp="1"/>
          </p:cNvSpPr>
          <p:nvPr>
            <p:ph idx="1"/>
          </p:nvPr>
        </p:nvSpPr>
        <p:spPr/>
        <p:txBody>
          <a:bodyPr rtlCol="1">
            <a:normAutofit/>
          </a:bodyPr>
          <a:lstStyle/>
          <a:p>
            <a:pPr algn="l" rtl="0" fontAlgn="auto">
              <a:spcAft>
                <a:spcPts val="0"/>
              </a:spcAft>
              <a:defRPr/>
            </a:pPr>
            <a:r>
              <a:rPr lang="en-US" dirty="0"/>
              <a:t>Given a lifetime t, we can decide in   </a:t>
            </a:r>
          </a:p>
          <a:p>
            <a:pPr marL="0" indent="0" algn="l" rtl="0" fontAlgn="auto">
              <a:spcAft>
                <a:spcPts val="0"/>
              </a:spcAft>
              <a:buFont typeface="Arial" pitchFamily="34" charset="0"/>
              <a:buNone/>
              <a:defRPr/>
            </a:pPr>
            <a:r>
              <a:rPr lang="en-US" dirty="0"/>
              <a:t>    if there exists a g satisfying the problem            </a:t>
            </a:r>
          </a:p>
          <a:p>
            <a:pPr marL="0" indent="0" algn="l" rtl="0" fontAlgn="auto">
              <a:spcAft>
                <a:spcPts val="0"/>
              </a:spcAft>
              <a:buFont typeface="Arial" pitchFamily="34" charset="0"/>
              <a:buNone/>
              <a:defRPr/>
            </a:pPr>
            <a:r>
              <a:rPr lang="en-US" dirty="0"/>
              <a:t>    conditions.</a:t>
            </a:r>
          </a:p>
          <a:p>
            <a:pPr algn="l" rtl="0" fontAlgn="auto">
              <a:spcAft>
                <a:spcPts val="0"/>
              </a:spcAft>
              <a:defRPr/>
            </a:pPr>
            <a:r>
              <a:rPr lang="en-US" dirty="0" smtClean="0"/>
              <a:t>We </a:t>
            </a:r>
            <a:r>
              <a:rPr lang="en-US" dirty="0"/>
              <a:t>assume that t* is known and refer to this problem as a decision problem.</a:t>
            </a:r>
          </a:p>
          <a:p>
            <a:pPr lvl="1" algn="l" rtl="0" fontAlgn="auto">
              <a:spcAft>
                <a:spcPts val="0"/>
              </a:spcAft>
              <a:defRPr/>
            </a:pPr>
            <a:r>
              <a:rPr lang="en-US" dirty="0" smtClean="0"/>
              <a:t>we </a:t>
            </a:r>
            <a:r>
              <a:rPr lang="en-US" dirty="0"/>
              <a:t>can determine if a given t is lager, smaller </a:t>
            </a:r>
            <a:r>
              <a:rPr lang="en-US" dirty="0" smtClean="0"/>
              <a:t>   </a:t>
            </a:r>
          </a:p>
          <a:p>
            <a:pPr marL="400050" lvl="1" indent="0" algn="l" rtl="0" fontAlgn="auto">
              <a:spcAft>
                <a:spcPts val="0"/>
              </a:spcAft>
              <a:buFont typeface="Arial" pitchFamily="34" charset="0"/>
              <a:buNone/>
              <a:defRPr/>
            </a:pPr>
            <a:r>
              <a:rPr lang="en-US" dirty="0"/>
              <a:t> </a:t>
            </a:r>
            <a:r>
              <a:rPr lang="en-US" dirty="0" smtClean="0"/>
              <a:t>   or </a:t>
            </a:r>
            <a:r>
              <a:rPr lang="en-US" dirty="0"/>
              <a:t>equal to t*.</a:t>
            </a:r>
          </a:p>
        </p:txBody>
      </p:sp>
      <p:graphicFrame>
        <p:nvGraphicFramePr>
          <p:cNvPr id="68612" name="Object 3"/>
          <p:cNvGraphicFramePr>
            <a:graphicFrameLocks noChangeAspect="1"/>
          </p:cNvGraphicFramePr>
          <p:nvPr/>
        </p:nvGraphicFramePr>
        <p:xfrm>
          <a:off x="6743700" y="1662113"/>
          <a:ext cx="1644650" cy="471487"/>
        </p:xfrm>
        <a:graphic>
          <a:graphicData uri="http://schemas.openxmlformats.org/presentationml/2006/ole">
            <p:oleObj spid="_x0000_s68639" name="משוואה" r:id="rId4" imgW="800100" imgH="228600"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67</a:t>
            </a:fld>
            <a:endParaRPr lang="he-IL"/>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68313" y="260350"/>
            <a:ext cx="8229600" cy="1143000"/>
          </a:xfrm>
        </p:spPr>
        <p:txBody>
          <a:bodyPr/>
          <a:lstStyle/>
          <a:p>
            <a:r>
              <a:rPr lang="en-US" smtClean="0">
                <a:cs typeface="Times New Roman" pitchFamily="18" charset="0"/>
              </a:rPr>
              <a:t> A solution using Parametric Search</a:t>
            </a:r>
            <a:endParaRPr lang="he-IL" smtClean="0"/>
          </a:p>
        </p:txBody>
      </p:sp>
      <p:sp>
        <p:nvSpPr>
          <p:cNvPr id="3" name="Content Placeholder 2"/>
          <p:cNvSpPr>
            <a:spLocks noGrp="1"/>
          </p:cNvSpPr>
          <p:nvPr>
            <p:ph idx="1"/>
          </p:nvPr>
        </p:nvSpPr>
        <p:spPr>
          <a:xfrm>
            <a:off x="457200" y="1600200"/>
            <a:ext cx="8507413" cy="4525963"/>
          </a:xfrm>
        </p:spPr>
        <p:txBody>
          <a:bodyPr rtlCol="1">
            <a:normAutofit/>
          </a:bodyPr>
          <a:lstStyle/>
          <a:p>
            <a:pPr algn="l" rtl="0" fontAlgn="auto">
              <a:spcAft>
                <a:spcPts val="0"/>
              </a:spcAft>
              <a:defRPr/>
            </a:pPr>
            <a:r>
              <a:rPr lang="en-US" dirty="0" smtClean="0"/>
              <a:t>We increase t from 0 until it exceeds t*, while keeping track of the vertices of the arrangement using a parallel sorting networks.</a:t>
            </a:r>
          </a:p>
          <a:p>
            <a:pPr algn="l" rtl="0" fontAlgn="auto">
              <a:spcAft>
                <a:spcPts val="0"/>
              </a:spcAft>
              <a:defRPr/>
            </a:pPr>
            <a:r>
              <a:rPr lang="en-US" dirty="0" smtClean="0"/>
              <a:t>Using this technic, v</a:t>
            </a:r>
            <a:r>
              <a:rPr lang="en-US" dirty="0"/>
              <a:t>* can be </a:t>
            </a:r>
            <a:r>
              <a:rPr lang="en-US" dirty="0" smtClean="0"/>
              <a:t>found </a:t>
            </a:r>
          </a:p>
          <a:p>
            <a:pPr marL="0" indent="0" algn="l" rtl="0" fontAlgn="auto">
              <a:spcAft>
                <a:spcPts val="0"/>
              </a:spcAft>
              <a:buFont typeface="Arial" pitchFamily="34" charset="0"/>
              <a:buNone/>
              <a:defRPr/>
            </a:pPr>
            <a:r>
              <a:rPr lang="en-US" dirty="0" smtClean="0"/>
              <a:t>    in                    .                 </a:t>
            </a:r>
          </a:p>
        </p:txBody>
      </p:sp>
      <p:graphicFrame>
        <p:nvGraphicFramePr>
          <p:cNvPr id="69636" name="Object 3"/>
          <p:cNvGraphicFramePr>
            <a:graphicFrameLocks noChangeAspect="1"/>
          </p:cNvGraphicFramePr>
          <p:nvPr/>
        </p:nvGraphicFramePr>
        <p:xfrm>
          <a:off x="1258888" y="3821113"/>
          <a:ext cx="1800225" cy="471487"/>
        </p:xfrm>
        <a:graphic>
          <a:graphicData uri="http://schemas.openxmlformats.org/presentationml/2006/ole">
            <p:oleObj spid="_x0000_s69664" name="Equation" r:id="rId4" imgW="876300" imgH="228600"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68</a:t>
            </a:fld>
            <a:endParaRPr lang="he-IL"/>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cs typeface="Times New Roman" pitchFamily="18" charset="0"/>
              </a:rPr>
              <a:t>Approximation algorithm</a:t>
            </a:r>
            <a:endParaRPr lang="he-IL" smtClean="0"/>
          </a:p>
        </p:txBody>
      </p:sp>
      <p:sp>
        <p:nvSpPr>
          <p:cNvPr id="70659" name="Content Placeholder 2"/>
          <p:cNvSpPr>
            <a:spLocks noGrp="1"/>
          </p:cNvSpPr>
          <p:nvPr>
            <p:ph idx="1"/>
          </p:nvPr>
        </p:nvSpPr>
        <p:spPr/>
        <p:txBody>
          <a:bodyPr/>
          <a:lstStyle/>
          <a:p>
            <a:pPr algn="l" rtl="0"/>
            <a:endParaRPr lang="en-US" smtClean="0">
              <a:cs typeface="Arial" pitchFamily="34" charset="0"/>
            </a:endParaRPr>
          </a:p>
          <a:p>
            <a:pPr algn="l" rtl="0"/>
            <a:endParaRPr lang="en-US" smtClean="0">
              <a:cs typeface="Arial" pitchFamily="34" charset="0"/>
            </a:endParaRPr>
          </a:p>
          <a:p>
            <a:pPr algn="l" rtl="0"/>
            <a:endParaRPr lang="en-US" smtClean="0">
              <a:cs typeface="Arial" pitchFamily="34" charset="0"/>
            </a:endParaRPr>
          </a:p>
          <a:p>
            <a:pPr algn="l" rtl="0"/>
            <a:r>
              <a:rPr lang="en-US" smtClean="0">
                <a:cs typeface="Arial" pitchFamily="34" charset="0"/>
              </a:rPr>
              <a:t>For maximization problems p &lt; 1</a:t>
            </a:r>
            <a:endParaRPr lang="he-IL" smtClean="0"/>
          </a:p>
        </p:txBody>
      </p:sp>
      <p:pic>
        <p:nvPicPr>
          <p:cNvPr id="70660" name="Picture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79613" y="1849438"/>
            <a:ext cx="56642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69</a:t>
            </a:fld>
            <a:endParaRPr lang="he-I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cs typeface="Times New Roman" pitchFamily="18" charset="0"/>
              </a:rPr>
              <a:t>An augmenting path</a:t>
            </a:r>
            <a:endParaRPr lang="he-IL" smtClean="0"/>
          </a:p>
        </p:txBody>
      </p:sp>
      <p:sp>
        <p:nvSpPr>
          <p:cNvPr id="3" name="Content Placeholder 2"/>
          <p:cNvSpPr>
            <a:spLocks noGrp="1"/>
          </p:cNvSpPr>
          <p:nvPr>
            <p:ph idx="1"/>
          </p:nvPr>
        </p:nvSpPr>
        <p:spPr/>
        <p:txBody>
          <a:bodyPr rtlCol="1">
            <a:normAutofit/>
          </a:bodyPr>
          <a:lstStyle/>
          <a:p>
            <a:pPr marL="0" indent="0" algn="l" rtl="0" fontAlgn="auto">
              <a:spcAft>
                <a:spcPts val="0"/>
              </a:spcAft>
              <a:buFont typeface="Arial" pitchFamily="34" charset="0"/>
              <a:buNone/>
              <a:defRPr/>
            </a:pPr>
            <a:r>
              <a:rPr lang="en-US" dirty="0" smtClean="0"/>
              <a:t>Let M be a Matching, </a:t>
            </a:r>
          </a:p>
          <a:p>
            <a:pPr marL="0" indent="0" algn="l" rtl="0" fontAlgn="auto">
              <a:spcAft>
                <a:spcPts val="0"/>
              </a:spcAft>
              <a:buFont typeface="Arial" pitchFamily="34" charset="0"/>
              <a:buNone/>
              <a:defRPr/>
            </a:pPr>
            <a:r>
              <a:rPr lang="en-US" dirty="0" smtClean="0"/>
              <a:t>P is an augmenting path of M if:</a:t>
            </a:r>
          </a:p>
          <a:p>
            <a:pPr algn="l" rtl="0" fontAlgn="auto">
              <a:spcAft>
                <a:spcPts val="0"/>
              </a:spcAft>
              <a:defRPr/>
            </a:pPr>
            <a:r>
              <a:rPr lang="en-US" dirty="0" smtClean="0"/>
              <a:t>P is an odd length path.</a:t>
            </a:r>
          </a:p>
          <a:p>
            <a:pPr algn="l" rtl="0" fontAlgn="auto">
              <a:spcAft>
                <a:spcPts val="0"/>
              </a:spcAft>
              <a:defRPr/>
            </a:pPr>
            <a:r>
              <a:rPr lang="en-US" dirty="0" smtClean="0"/>
              <a:t>P starts and ends with an unmatched vertex.</a:t>
            </a:r>
          </a:p>
          <a:p>
            <a:pPr algn="l" rtl="0" fontAlgn="auto">
              <a:spcAft>
                <a:spcPts val="0"/>
              </a:spcAft>
              <a:defRPr/>
            </a:pPr>
            <a:r>
              <a:rPr lang="en-US" dirty="0" smtClean="0"/>
              <a:t>Every other edge is not in M.</a:t>
            </a:r>
          </a:p>
        </p:txBody>
      </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7</a:t>
            </a:fld>
            <a:endParaRPr lang="he-IL"/>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cs typeface="Times New Roman" pitchFamily="18" charset="0"/>
              </a:rPr>
              <a:t>- approximation</a:t>
            </a:r>
            <a:endParaRPr lang="he-IL" smtClean="0"/>
          </a:p>
        </p:txBody>
      </p:sp>
      <p:sp>
        <p:nvSpPr>
          <p:cNvPr id="71683" name="Content Placeholder 2"/>
          <p:cNvSpPr>
            <a:spLocks noGrp="1"/>
          </p:cNvSpPr>
          <p:nvPr>
            <p:ph idx="1"/>
          </p:nvPr>
        </p:nvSpPr>
        <p:spPr/>
        <p:txBody>
          <a:bodyPr/>
          <a:lstStyle/>
          <a:p>
            <a:pPr algn="l" rtl="0"/>
            <a:r>
              <a:rPr lang="en-US" smtClean="0">
                <a:cs typeface="Arial" pitchFamily="34" charset="0"/>
              </a:rPr>
              <a:t>Let s’ be a sensor farthest from g.</a:t>
            </a:r>
          </a:p>
          <a:p>
            <a:pPr algn="l" rtl="0"/>
            <a:r>
              <a:rPr lang="en-US" smtClean="0">
                <a:cs typeface="Arial" pitchFamily="34" charset="0"/>
              </a:rPr>
              <a:t>We can set t to be               so all the sensors transmit their data directly to g.</a:t>
            </a:r>
          </a:p>
          <a:p>
            <a:pPr algn="l" rtl="0"/>
            <a:r>
              <a:rPr lang="en-US" smtClean="0">
                <a:cs typeface="Arial" pitchFamily="34" charset="0"/>
              </a:rPr>
              <a:t>Either s’ or its leader has to transmit to distance at least               . </a:t>
            </a:r>
          </a:p>
          <a:p>
            <a:pPr algn="l" rtl="0"/>
            <a:r>
              <a:rPr lang="en-US" smtClean="0">
                <a:cs typeface="Arial" pitchFamily="34" charset="0"/>
              </a:rPr>
              <a:t>Hence,                             .</a:t>
            </a:r>
          </a:p>
          <a:p>
            <a:pPr algn="l" rtl="0"/>
            <a:r>
              <a:rPr lang="en-US" smtClean="0">
                <a:cs typeface="Arial" pitchFamily="34" charset="0"/>
              </a:rPr>
              <a:t>Therefore, we get a               approximation.</a:t>
            </a:r>
            <a:endParaRPr lang="he-IL" smtClean="0"/>
          </a:p>
        </p:txBody>
      </p:sp>
      <p:graphicFrame>
        <p:nvGraphicFramePr>
          <p:cNvPr id="71684" name="Object 3"/>
          <p:cNvGraphicFramePr>
            <a:graphicFrameLocks noGrp="1" noChangeAspect="1"/>
          </p:cNvGraphicFramePr>
          <p:nvPr/>
        </p:nvGraphicFramePr>
        <p:xfrm>
          <a:off x="1692275" y="620713"/>
          <a:ext cx="1087438" cy="576262"/>
        </p:xfrm>
        <a:graphic>
          <a:graphicData uri="http://schemas.openxmlformats.org/presentationml/2006/ole">
            <p:oleObj spid="_x0000_s71819" name="Equation" r:id="rId4" imgW="431613" imgH="228501" progId="Equation.3">
              <p:embed/>
            </p:oleObj>
          </a:graphicData>
        </a:graphic>
      </p:graphicFrame>
      <p:graphicFrame>
        <p:nvGraphicFramePr>
          <p:cNvPr id="71685" name="Object 4"/>
          <p:cNvGraphicFramePr>
            <a:graphicFrameLocks noGrp="1" noChangeAspect="1"/>
          </p:cNvGraphicFramePr>
          <p:nvPr/>
        </p:nvGraphicFramePr>
        <p:xfrm>
          <a:off x="3925888" y="2141538"/>
          <a:ext cx="1339850" cy="703262"/>
        </p:xfrm>
        <a:graphic>
          <a:graphicData uri="http://schemas.openxmlformats.org/presentationml/2006/ole">
            <p:oleObj spid="_x0000_s71820" name="Equation" r:id="rId5" imgW="482391" imgH="279279" progId="Equation.3">
              <p:embed/>
            </p:oleObj>
          </a:graphicData>
        </a:graphic>
      </p:graphicFrame>
      <p:graphicFrame>
        <p:nvGraphicFramePr>
          <p:cNvPr id="71686" name="Object 5"/>
          <p:cNvGraphicFramePr>
            <a:graphicFrameLocks noGrp="1" noChangeAspect="1"/>
          </p:cNvGraphicFramePr>
          <p:nvPr/>
        </p:nvGraphicFramePr>
        <p:xfrm>
          <a:off x="3708400" y="3789363"/>
          <a:ext cx="1268413" cy="639762"/>
        </p:xfrm>
        <a:graphic>
          <a:graphicData uri="http://schemas.openxmlformats.org/presentationml/2006/ole">
            <p:oleObj spid="_x0000_s71821" name="Equation" r:id="rId6" imgW="457002" imgH="253890" progId="Equation.3">
              <p:embed/>
            </p:oleObj>
          </a:graphicData>
        </a:graphic>
      </p:graphicFrame>
      <p:graphicFrame>
        <p:nvGraphicFramePr>
          <p:cNvPr id="71687" name="Object 6"/>
          <p:cNvGraphicFramePr>
            <a:graphicFrameLocks noGrp="1" noChangeAspect="1"/>
          </p:cNvGraphicFramePr>
          <p:nvPr/>
        </p:nvGraphicFramePr>
        <p:xfrm>
          <a:off x="4284663" y="4941888"/>
          <a:ext cx="1087437" cy="576262"/>
        </p:xfrm>
        <a:graphic>
          <a:graphicData uri="http://schemas.openxmlformats.org/presentationml/2006/ole">
            <p:oleObj spid="_x0000_s71822" name="Equation" r:id="rId7" imgW="431613" imgH="228501" progId="Equation.3">
              <p:embed/>
            </p:oleObj>
          </a:graphicData>
        </a:graphic>
      </p:graphicFrame>
      <p:graphicFrame>
        <p:nvGraphicFramePr>
          <p:cNvPr id="71688" name="Object 7"/>
          <p:cNvGraphicFramePr>
            <a:graphicFrameLocks noGrp="1" noChangeAspect="1"/>
          </p:cNvGraphicFramePr>
          <p:nvPr/>
        </p:nvGraphicFramePr>
        <p:xfrm>
          <a:off x="2124075" y="4292600"/>
          <a:ext cx="2644775" cy="639763"/>
        </p:xfrm>
        <a:graphic>
          <a:graphicData uri="http://schemas.openxmlformats.org/presentationml/2006/ole">
            <p:oleObj spid="_x0000_s71823" name="משוואה" r:id="rId8" imgW="952087" imgH="253890"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70</a:t>
            </a:fld>
            <a:endParaRPr lang="he-IL"/>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395288" y="260350"/>
            <a:ext cx="8229600" cy="1143000"/>
          </a:xfrm>
        </p:spPr>
        <p:txBody>
          <a:bodyPr/>
          <a:lstStyle/>
          <a:p>
            <a:r>
              <a:rPr lang="en-US" smtClean="0">
                <a:cs typeface="Times New Roman" pitchFamily="18" charset="0"/>
              </a:rPr>
              <a:t>- approximation</a:t>
            </a:r>
            <a:endParaRPr lang="he-IL" smtClean="0"/>
          </a:p>
        </p:txBody>
      </p:sp>
      <p:graphicFrame>
        <p:nvGraphicFramePr>
          <p:cNvPr id="72707" name="Object 3"/>
          <p:cNvGraphicFramePr>
            <a:graphicFrameLocks noGrp="1" noChangeAspect="1"/>
          </p:cNvGraphicFramePr>
          <p:nvPr/>
        </p:nvGraphicFramePr>
        <p:xfrm>
          <a:off x="1547813" y="549275"/>
          <a:ext cx="1295400" cy="647700"/>
        </p:xfrm>
        <a:graphic>
          <a:graphicData uri="http://schemas.openxmlformats.org/presentationml/2006/ole">
            <p:oleObj spid="_x0000_s72799" name="Equation" r:id="rId3" imgW="457200" imgH="228600" progId="Equation.3">
              <p:embed/>
            </p:oleObj>
          </a:graphicData>
        </a:graphic>
      </p:graphicFrame>
      <p:grpSp>
        <p:nvGrpSpPr>
          <p:cNvPr id="11" name="Group 10"/>
          <p:cNvGrpSpPr>
            <a:grpSpLocks/>
          </p:cNvGrpSpPr>
          <p:nvPr/>
        </p:nvGrpSpPr>
        <p:grpSpPr bwMode="auto">
          <a:xfrm>
            <a:off x="1362075" y="2266950"/>
            <a:ext cx="6089650" cy="471488"/>
            <a:chOff x="1361970" y="2267580"/>
            <a:chExt cx="6090350" cy="470957"/>
          </a:xfrm>
        </p:grpSpPr>
        <p:cxnSp>
          <p:nvCxnSpPr>
            <p:cNvPr id="7" name="Straight Connector 6"/>
            <p:cNvCxnSpPr/>
            <p:nvPr/>
          </p:nvCxnSpPr>
          <p:spPr>
            <a:xfrm>
              <a:off x="1403250" y="2637051"/>
              <a:ext cx="6049070" cy="0"/>
            </a:xfrm>
            <a:prstGeom prst="line">
              <a:avLst/>
            </a:prstGeom>
            <a:ln w="44450"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72719" name="TextBox 7"/>
            <p:cNvSpPr txBox="1">
              <a:spLocks noChangeArrowheads="1"/>
            </p:cNvSpPr>
            <p:nvPr/>
          </p:nvSpPr>
          <p:spPr bwMode="auto">
            <a:xfrm>
              <a:off x="1361970" y="2267580"/>
              <a:ext cx="33695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2400" b="1"/>
                <a:t>a</a:t>
              </a:r>
            </a:p>
          </p:txBody>
        </p:sp>
        <p:sp>
          <p:nvSpPr>
            <p:cNvPr id="72720" name="TextBox 8"/>
            <p:cNvSpPr txBox="1">
              <a:spLocks noChangeArrowheads="1"/>
            </p:cNvSpPr>
            <p:nvPr/>
          </p:nvSpPr>
          <p:spPr bwMode="auto">
            <a:xfrm>
              <a:off x="7102544" y="2276872"/>
              <a:ext cx="349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2400" b="1"/>
                <a:t>b</a:t>
              </a:r>
            </a:p>
          </p:txBody>
        </p:sp>
      </p:grpSp>
      <p:sp>
        <p:nvSpPr>
          <p:cNvPr id="10" name="TextBox 9"/>
          <p:cNvSpPr txBox="1">
            <a:spLocks noChangeArrowheads="1"/>
          </p:cNvSpPr>
          <p:nvPr/>
        </p:nvSpPr>
        <p:spPr bwMode="auto">
          <a:xfrm>
            <a:off x="1187450" y="1619250"/>
            <a:ext cx="3960813"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l" rtl="0"/>
            <a:r>
              <a:rPr lang="en-US" sz="3200"/>
              <a:t>[a,b]- an interval for t</a:t>
            </a:r>
            <a:r>
              <a:rPr lang="en-US"/>
              <a:t>.</a:t>
            </a:r>
          </a:p>
        </p:txBody>
      </p:sp>
      <p:sp>
        <p:nvSpPr>
          <p:cNvPr id="14" name="TextBox 13"/>
          <p:cNvSpPr txBox="1">
            <a:spLocks noChangeArrowheads="1"/>
          </p:cNvSpPr>
          <p:nvPr/>
        </p:nvSpPr>
        <p:spPr bwMode="auto">
          <a:xfrm>
            <a:off x="1258888" y="3168650"/>
            <a:ext cx="6018212"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l" rtl="0"/>
            <a:r>
              <a:rPr lang="en-US" sz="4400"/>
              <a:t>       a/b approximation</a:t>
            </a:r>
          </a:p>
        </p:txBody>
      </p:sp>
      <p:sp>
        <p:nvSpPr>
          <p:cNvPr id="72711" name="TextBox 15"/>
          <p:cNvSpPr txBox="1">
            <a:spLocks noChangeArrowheads="1"/>
          </p:cNvSpPr>
          <p:nvPr/>
        </p:nvSpPr>
        <p:spPr bwMode="auto">
          <a:xfrm>
            <a:off x="1435100" y="4094163"/>
            <a:ext cx="6016625"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l" rtl="0"/>
            <a:endParaRPr lang="en-US" sz="4400"/>
          </a:p>
        </p:txBody>
      </p:sp>
      <p:graphicFrame>
        <p:nvGraphicFramePr>
          <p:cNvPr id="5" name="Object 4"/>
          <p:cNvGraphicFramePr>
            <a:graphicFrameLocks noChangeAspect="1"/>
          </p:cNvGraphicFramePr>
          <p:nvPr/>
        </p:nvGraphicFramePr>
        <p:xfrm>
          <a:off x="3419475" y="2181225"/>
          <a:ext cx="652463" cy="471488"/>
        </p:xfrm>
        <a:graphic>
          <a:graphicData uri="http://schemas.openxmlformats.org/presentationml/2006/ole">
            <p:oleObj spid="_x0000_s72800" name="Equation" r:id="rId4" imgW="317362" imgH="228501" progId="Equation.3">
              <p:embed/>
            </p:oleObj>
          </a:graphicData>
        </a:graphic>
      </p:graphicFrame>
      <p:sp>
        <p:nvSpPr>
          <p:cNvPr id="13" name="TextBox 12"/>
          <p:cNvSpPr txBox="1">
            <a:spLocks noChangeArrowheads="1"/>
          </p:cNvSpPr>
          <p:nvPr/>
        </p:nvSpPr>
        <p:spPr bwMode="auto">
          <a:xfrm>
            <a:off x="1419225" y="3168650"/>
            <a:ext cx="6018213"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l" rtl="0"/>
            <a:r>
              <a:rPr lang="en-US" sz="4400"/>
              <a:t>                approximation</a:t>
            </a:r>
          </a:p>
        </p:txBody>
      </p:sp>
      <p:graphicFrame>
        <p:nvGraphicFramePr>
          <p:cNvPr id="6" name="Object 5"/>
          <p:cNvGraphicFramePr>
            <a:graphicFrameLocks noGrp="1" noChangeAspect="1"/>
          </p:cNvGraphicFramePr>
          <p:nvPr/>
        </p:nvGraphicFramePr>
        <p:xfrm>
          <a:off x="1698625" y="3228975"/>
          <a:ext cx="1476375" cy="647700"/>
        </p:xfrm>
        <a:graphic>
          <a:graphicData uri="http://schemas.openxmlformats.org/presentationml/2006/ole">
            <p:oleObj spid="_x0000_s72801" name="Equation" r:id="rId5" imgW="520700" imgH="228600" progId="Equation.3">
              <p:embed/>
            </p:oleObj>
          </a:graphicData>
        </a:graphic>
      </p:graphicFrame>
      <p:cxnSp>
        <p:nvCxnSpPr>
          <p:cNvPr id="15" name="Straight Connector 14"/>
          <p:cNvCxnSpPr/>
          <p:nvPr/>
        </p:nvCxnSpPr>
        <p:spPr>
          <a:xfrm flipV="1">
            <a:off x="1423988" y="2649538"/>
            <a:ext cx="0" cy="2032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779838" y="2649538"/>
            <a:ext cx="0" cy="2032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7437438" y="2636838"/>
            <a:ext cx="0" cy="2032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71</a:t>
            </a:fld>
            <a:endParaRPr lang="he-I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par>
                          <p:cTn id="27" fill="hold" nodeType="afterGroup">
                            <p:stCondLst>
                              <p:cond delay="0"/>
                            </p:stCondLst>
                            <p:childTnLst>
                              <p:par>
                                <p:cTn id="28" presetID="1" presetClass="entr" presetSubtype="0" fill="hold" nodeType="afterEffect">
                                  <p:stCondLst>
                                    <p:cond delay="0"/>
                                  </p:stCondLst>
                                  <p:childTnLst>
                                    <p:set>
                                      <p:cBhvr>
                                        <p:cTn id="29" dur="1" fill="hold">
                                          <p:stCondLst>
                                            <p:cond delay="0"/>
                                          </p:stCondLst>
                                        </p:cTn>
                                        <p:tgtEl>
                                          <p:spTgt spid="25"/>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4" grpId="1"/>
      <p:bldP spid="13"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395288" y="260350"/>
            <a:ext cx="8229600" cy="1143000"/>
          </a:xfrm>
        </p:spPr>
        <p:txBody>
          <a:bodyPr/>
          <a:lstStyle/>
          <a:p>
            <a:r>
              <a:rPr lang="en-US" smtClean="0">
                <a:cs typeface="Times New Roman" pitchFamily="18" charset="0"/>
              </a:rPr>
              <a:t>- approximation</a:t>
            </a:r>
            <a:endParaRPr lang="he-IL" smtClean="0"/>
          </a:p>
        </p:txBody>
      </p:sp>
      <p:graphicFrame>
        <p:nvGraphicFramePr>
          <p:cNvPr id="73731" name="Object 3"/>
          <p:cNvGraphicFramePr>
            <a:graphicFrameLocks noGrp="1" noChangeAspect="1"/>
          </p:cNvGraphicFramePr>
          <p:nvPr/>
        </p:nvGraphicFramePr>
        <p:xfrm>
          <a:off x="1547813" y="549275"/>
          <a:ext cx="1295400" cy="647700"/>
        </p:xfrm>
        <a:graphic>
          <a:graphicData uri="http://schemas.openxmlformats.org/presentationml/2006/ole">
            <p:oleObj spid="_x0000_s73835" name="Equation" r:id="rId4" imgW="457200" imgH="228600" progId="Equation.3">
              <p:embed/>
            </p:oleObj>
          </a:graphicData>
        </a:graphic>
      </p:graphicFrame>
      <p:grpSp>
        <p:nvGrpSpPr>
          <p:cNvPr id="73732" name="Group 10"/>
          <p:cNvGrpSpPr>
            <a:grpSpLocks/>
          </p:cNvGrpSpPr>
          <p:nvPr/>
        </p:nvGrpSpPr>
        <p:grpSpPr bwMode="auto">
          <a:xfrm>
            <a:off x="1362075" y="2266950"/>
            <a:ext cx="6089650" cy="471488"/>
            <a:chOff x="1361970" y="2267580"/>
            <a:chExt cx="6090350" cy="470957"/>
          </a:xfrm>
        </p:grpSpPr>
        <p:cxnSp>
          <p:nvCxnSpPr>
            <p:cNvPr id="7" name="Straight Connector 6"/>
            <p:cNvCxnSpPr/>
            <p:nvPr/>
          </p:nvCxnSpPr>
          <p:spPr>
            <a:xfrm>
              <a:off x="1403250" y="2637051"/>
              <a:ext cx="6049070" cy="0"/>
            </a:xfrm>
            <a:prstGeom prst="line">
              <a:avLst/>
            </a:prstGeom>
            <a:ln w="44450"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73739" name="TextBox 7"/>
            <p:cNvSpPr txBox="1">
              <a:spLocks noChangeArrowheads="1"/>
            </p:cNvSpPr>
            <p:nvPr/>
          </p:nvSpPr>
          <p:spPr bwMode="auto">
            <a:xfrm>
              <a:off x="1361970" y="2267580"/>
              <a:ext cx="33695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2400" b="1"/>
                <a:t>a</a:t>
              </a:r>
            </a:p>
          </p:txBody>
        </p:sp>
        <p:sp>
          <p:nvSpPr>
            <p:cNvPr id="73740" name="TextBox 8"/>
            <p:cNvSpPr txBox="1">
              <a:spLocks noChangeArrowheads="1"/>
            </p:cNvSpPr>
            <p:nvPr/>
          </p:nvSpPr>
          <p:spPr bwMode="auto">
            <a:xfrm>
              <a:off x="7102544" y="2276872"/>
              <a:ext cx="349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2400" b="1"/>
                <a:t>b</a:t>
              </a:r>
            </a:p>
          </p:txBody>
        </p:sp>
      </p:grpSp>
      <p:sp>
        <p:nvSpPr>
          <p:cNvPr id="73733" name="TextBox 9"/>
          <p:cNvSpPr txBox="1">
            <a:spLocks noChangeArrowheads="1"/>
          </p:cNvSpPr>
          <p:nvPr/>
        </p:nvSpPr>
        <p:spPr bwMode="auto">
          <a:xfrm>
            <a:off x="1187450" y="1619250"/>
            <a:ext cx="4105275"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l" rtl="0"/>
            <a:r>
              <a:rPr lang="en-US" sz="3200"/>
              <a:t>[a,b]- an interval for t.</a:t>
            </a:r>
          </a:p>
        </p:txBody>
      </p:sp>
      <p:graphicFrame>
        <p:nvGraphicFramePr>
          <p:cNvPr id="73734" name="Object 12"/>
          <p:cNvGraphicFramePr>
            <a:graphicFrameLocks noChangeAspect="1"/>
          </p:cNvGraphicFramePr>
          <p:nvPr/>
        </p:nvGraphicFramePr>
        <p:xfrm>
          <a:off x="3419475" y="2181225"/>
          <a:ext cx="652463" cy="471488"/>
        </p:xfrm>
        <a:graphic>
          <a:graphicData uri="http://schemas.openxmlformats.org/presentationml/2006/ole">
            <p:oleObj spid="_x0000_s73836" name="Equation" r:id="rId5" imgW="317362" imgH="228501" progId="Equation.3">
              <p:embed/>
            </p:oleObj>
          </a:graphicData>
        </a:graphic>
      </p:graphicFrame>
      <p:sp>
        <p:nvSpPr>
          <p:cNvPr id="73735" name="TextBox 14"/>
          <p:cNvSpPr txBox="1">
            <a:spLocks noChangeArrowheads="1"/>
          </p:cNvSpPr>
          <p:nvPr/>
        </p:nvSpPr>
        <p:spPr bwMode="auto">
          <a:xfrm>
            <a:off x="1285875" y="3168650"/>
            <a:ext cx="7416800" cy="3046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l" rtl="0">
              <a:buFont typeface="Arial" pitchFamily="34" charset="0"/>
              <a:buChar char="•"/>
            </a:pPr>
            <a:r>
              <a:rPr lang="en-US" sz="3200" dirty="0"/>
              <a:t>We use a binary search.</a:t>
            </a:r>
          </a:p>
          <a:p>
            <a:pPr algn="l" rtl="0">
              <a:buFont typeface="Arial" pitchFamily="34" charset="0"/>
              <a:buChar char="•"/>
            </a:pPr>
            <a:r>
              <a:rPr lang="en-US" sz="3200" dirty="0"/>
              <a:t>We start from an            - approximation</a:t>
            </a:r>
          </a:p>
          <a:p>
            <a:pPr algn="l" rtl="0">
              <a:buFont typeface="Arial" pitchFamily="34" charset="0"/>
              <a:buChar char="•"/>
            </a:pPr>
            <a:r>
              <a:rPr lang="en-US" sz="3200" dirty="0" smtClean="0"/>
              <a:t>If </a:t>
            </a:r>
            <a:r>
              <a:rPr lang="en-US" sz="3200" dirty="0"/>
              <a:t>we take enough steps of the binary search we can get the needed approximation.</a:t>
            </a:r>
          </a:p>
          <a:p>
            <a:pPr algn="l" rtl="0">
              <a:buFont typeface="Arial" pitchFamily="34" charset="0"/>
              <a:buChar char="•"/>
            </a:pPr>
            <a:endParaRPr lang="en-US" sz="3200" dirty="0"/>
          </a:p>
        </p:txBody>
      </p:sp>
      <p:graphicFrame>
        <p:nvGraphicFramePr>
          <p:cNvPr id="73736" name="Object 5"/>
          <p:cNvGraphicFramePr>
            <a:graphicFrameLocks noGrp="1" noChangeAspect="1"/>
          </p:cNvGraphicFramePr>
          <p:nvPr/>
        </p:nvGraphicFramePr>
        <p:xfrm>
          <a:off x="4748213" y="3644900"/>
          <a:ext cx="1087437" cy="576263"/>
        </p:xfrm>
        <a:graphic>
          <a:graphicData uri="http://schemas.openxmlformats.org/presentationml/2006/ole">
            <p:oleObj spid="_x0000_s73837" name="Equation" r:id="rId6" imgW="431613" imgH="228501"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72</a:t>
            </a:fld>
            <a:endParaRPr lang="he-IL"/>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smtClean="0">
                <a:cs typeface="Times New Roman" pitchFamily="18" charset="0"/>
              </a:rPr>
              <a:t>- approximation</a:t>
            </a:r>
            <a:endParaRPr lang="he-IL" smtClean="0"/>
          </a:p>
        </p:txBody>
      </p:sp>
      <p:sp>
        <p:nvSpPr>
          <p:cNvPr id="3" name="Content Placeholder 2"/>
          <p:cNvSpPr>
            <a:spLocks noGrp="1"/>
          </p:cNvSpPr>
          <p:nvPr>
            <p:ph idx="1"/>
          </p:nvPr>
        </p:nvSpPr>
        <p:spPr/>
        <p:txBody>
          <a:bodyPr rtlCol="1">
            <a:normAutofit/>
          </a:bodyPr>
          <a:lstStyle/>
          <a:p>
            <a:pPr marL="457200" indent="-457200" algn="l" rtl="0" fontAlgn="auto">
              <a:spcAft>
                <a:spcPts val="0"/>
              </a:spcAft>
              <a:defRPr/>
            </a:pPr>
            <a:r>
              <a:rPr lang="en-US" dirty="0"/>
              <a:t>In                                 we can get </a:t>
            </a:r>
          </a:p>
          <a:p>
            <a:pPr marL="0" indent="0" algn="l" rtl="0" fontAlgn="auto">
              <a:spcAft>
                <a:spcPts val="0"/>
              </a:spcAft>
              <a:buFont typeface="Arial" pitchFamily="34" charset="0"/>
              <a:buNone/>
              <a:defRPr/>
            </a:pPr>
            <a:r>
              <a:rPr lang="en-US" dirty="0" smtClean="0"/>
              <a:t>     an            </a:t>
            </a:r>
            <a:r>
              <a:rPr lang="en-US" dirty="0"/>
              <a:t>- approximation for the maximum </a:t>
            </a:r>
            <a:r>
              <a:rPr lang="en-US" dirty="0" smtClean="0"/>
              <a:t>       </a:t>
            </a:r>
          </a:p>
          <a:p>
            <a:pPr marL="0" indent="0" algn="l" rtl="0" fontAlgn="auto">
              <a:spcAft>
                <a:spcPts val="0"/>
              </a:spcAft>
              <a:buFont typeface="Arial" pitchFamily="34" charset="0"/>
              <a:buNone/>
              <a:defRPr/>
            </a:pPr>
            <a:r>
              <a:rPr lang="en-US" dirty="0" smtClean="0"/>
              <a:t>     lifetime</a:t>
            </a:r>
            <a:r>
              <a:rPr lang="en-US" dirty="0"/>
              <a:t>. </a:t>
            </a:r>
          </a:p>
          <a:p>
            <a:pPr marL="457200" indent="-457200" algn="l" rtl="0" fontAlgn="auto">
              <a:spcAft>
                <a:spcPts val="0"/>
              </a:spcAft>
              <a:defRPr/>
            </a:pPr>
            <a:endParaRPr lang="en-US" dirty="0"/>
          </a:p>
          <a:p>
            <a:pPr algn="l" rtl="0" fontAlgn="auto">
              <a:spcAft>
                <a:spcPts val="0"/>
              </a:spcAft>
              <a:defRPr/>
            </a:pPr>
            <a:endParaRPr lang="he-IL" dirty="0"/>
          </a:p>
        </p:txBody>
      </p:sp>
      <p:graphicFrame>
        <p:nvGraphicFramePr>
          <p:cNvPr id="74756" name="Object 3"/>
          <p:cNvGraphicFramePr>
            <a:graphicFrameLocks noGrp="1" noChangeAspect="1"/>
          </p:cNvGraphicFramePr>
          <p:nvPr/>
        </p:nvGraphicFramePr>
        <p:xfrm>
          <a:off x="1547813" y="549275"/>
          <a:ext cx="1295400" cy="647700"/>
        </p:xfrm>
        <a:graphic>
          <a:graphicData uri="http://schemas.openxmlformats.org/presentationml/2006/ole">
            <p:oleObj spid="_x0000_s74837" name="Equation" r:id="rId3" imgW="457200" imgH="228600" progId="Equation.3">
              <p:embed/>
            </p:oleObj>
          </a:graphicData>
        </a:graphic>
      </p:graphicFrame>
      <p:graphicFrame>
        <p:nvGraphicFramePr>
          <p:cNvPr id="74757" name="Object 4"/>
          <p:cNvGraphicFramePr>
            <a:graphicFrameLocks noChangeAspect="1"/>
          </p:cNvGraphicFramePr>
          <p:nvPr/>
        </p:nvGraphicFramePr>
        <p:xfrm>
          <a:off x="1476375" y="1628775"/>
          <a:ext cx="2741613" cy="942975"/>
        </p:xfrm>
        <a:graphic>
          <a:graphicData uri="http://schemas.openxmlformats.org/presentationml/2006/ole">
            <p:oleObj spid="_x0000_s74838" name="Equation" r:id="rId4" imgW="1333500" imgH="457200" progId="Equation.3">
              <p:embed/>
            </p:oleObj>
          </a:graphicData>
        </a:graphic>
      </p:graphicFrame>
      <p:graphicFrame>
        <p:nvGraphicFramePr>
          <p:cNvPr id="74758" name="Object 5"/>
          <p:cNvGraphicFramePr>
            <a:graphicFrameLocks noGrp="1" noChangeAspect="1"/>
          </p:cNvGraphicFramePr>
          <p:nvPr/>
        </p:nvGraphicFramePr>
        <p:xfrm>
          <a:off x="1619250" y="2276475"/>
          <a:ext cx="900113" cy="449263"/>
        </p:xfrm>
        <a:graphic>
          <a:graphicData uri="http://schemas.openxmlformats.org/presentationml/2006/ole">
            <p:oleObj spid="_x0000_s74839" name="Equation" r:id="rId5" imgW="457200" imgH="228600" progId="Equation.3">
              <p:embed/>
            </p:oleObj>
          </a:graphicData>
        </a:graphic>
      </p:graphicFrame>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73</a:t>
            </a:fld>
            <a:endParaRPr lang="he-IL"/>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1828800" lvl="4" indent="0" algn="r">
              <a:buNone/>
            </a:pPr>
            <a:r>
              <a:rPr lang="en-US" sz="9600" dirty="0" smtClean="0">
                <a:solidFill>
                  <a:srgbClr val="FF0000"/>
                </a:solidFill>
              </a:rPr>
              <a:t>Thank you     </a:t>
            </a:r>
            <a:endParaRPr lang="en-US" sz="9600" dirty="0">
              <a:solidFill>
                <a:srgbClr val="FF0000"/>
              </a:solidFill>
            </a:endParaRPr>
          </a:p>
        </p:txBody>
      </p:sp>
      <p:sp>
        <p:nvSpPr>
          <p:cNvPr id="4" name="Slide Number Placeholder 3"/>
          <p:cNvSpPr>
            <a:spLocks noGrp="1"/>
          </p:cNvSpPr>
          <p:nvPr>
            <p:ph type="sldNum" sz="quarter" idx="12"/>
          </p:nvPr>
        </p:nvSpPr>
        <p:spPr/>
        <p:txBody>
          <a:bodyPr/>
          <a:lstStyle/>
          <a:p>
            <a:pPr>
              <a:defRPr/>
            </a:pPr>
            <a:fld id="{55C3B3B2-B6B6-4B97-BCCB-BAF729909F7D}" type="slidenum">
              <a:rPr lang="he-IL" smtClean="0"/>
              <a:pPr>
                <a:defRPr/>
              </a:pPr>
              <a:t>74</a:t>
            </a:fld>
            <a:endParaRPr lang="he-IL"/>
          </a:p>
        </p:txBody>
      </p:sp>
    </p:spTree>
    <p:extLst>
      <p:ext uri="{BB962C8B-B14F-4D97-AF65-F5344CB8AC3E}">
        <p14:creationId xmlns:p14="http://schemas.microsoft.com/office/powerpoint/2010/main" xmlns="" val="2609658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cs typeface="Times New Roman" pitchFamily="18" charset="0"/>
              </a:rPr>
              <a:t>Hopcroft &amp; Karp algorithm </a:t>
            </a:r>
            <a:endParaRPr lang="he-IL" smtClean="0"/>
          </a:p>
        </p:txBody>
      </p:sp>
      <p:grpSp>
        <p:nvGrpSpPr>
          <p:cNvPr id="9219" name="Group 21"/>
          <p:cNvGrpSpPr>
            <a:grpSpLocks/>
          </p:cNvGrpSpPr>
          <p:nvPr/>
        </p:nvGrpSpPr>
        <p:grpSpPr bwMode="auto">
          <a:xfrm>
            <a:off x="869950" y="1155700"/>
            <a:ext cx="7056438" cy="4951413"/>
            <a:chOff x="869317" y="1156010"/>
            <a:chExt cx="7056784" cy="4951880"/>
          </a:xfrm>
        </p:grpSpPr>
        <p:grpSp>
          <p:nvGrpSpPr>
            <p:cNvPr id="9220" name="Group 3"/>
            <p:cNvGrpSpPr>
              <a:grpSpLocks/>
            </p:cNvGrpSpPr>
            <p:nvPr/>
          </p:nvGrpSpPr>
          <p:grpSpPr bwMode="auto">
            <a:xfrm>
              <a:off x="869317" y="1817730"/>
              <a:ext cx="7056784" cy="4290160"/>
              <a:chOff x="2771800" y="3789040"/>
              <a:chExt cx="3722712" cy="2448272"/>
            </a:xfrm>
          </p:grpSpPr>
          <p:sp>
            <p:nvSpPr>
              <p:cNvPr id="5" name="Oval 4"/>
              <p:cNvSpPr/>
              <p:nvPr/>
            </p:nvSpPr>
            <p:spPr>
              <a:xfrm>
                <a:off x="2771800" y="3789228"/>
                <a:ext cx="914556" cy="24480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6" name="Oval 5"/>
              <p:cNvSpPr/>
              <p:nvPr/>
            </p:nvSpPr>
            <p:spPr>
              <a:xfrm>
                <a:off x="5579956" y="3789228"/>
                <a:ext cx="914556" cy="24480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Flowchart: Connector 6"/>
              <p:cNvSpPr/>
              <p:nvPr/>
            </p:nvSpPr>
            <p:spPr>
              <a:xfrm>
                <a:off x="3348004" y="4272140"/>
                <a:ext cx="95476" cy="115066"/>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Flowchart: Connector 7"/>
              <p:cNvSpPr/>
              <p:nvPr/>
            </p:nvSpPr>
            <p:spPr>
              <a:xfrm>
                <a:off x="6005409" y="5859499"/>
                <a:ext cx="94638" cy="114159"/>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9" name="Flowchart: Connector 8"/>
              <p:cNvSpPr/>
              <p:nvPr/>
            </p:nvSpPr>
            <p:spPr>
              <a:xfrm>
                <a:off x="3239128" y="4635457"/>
                <a:ext cx="95476" cy="114159"/>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Flowchart: Connector 9"/>
              <p:cNvSpPr/>
              <p:nvPr/>
            </p:nvSpPr>
            <p:spPr>
              <a:xfrm>
                <a:off x="3248341" y="4940788"/>
                <a:ext cx="95476" cy="114159"/>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1" name="Flowchart: Connector 10"/>
              <p:cNvSpPr/>
              <p:nvPr/>
            </p:nvSpPr>
            <p:spPr>
              <a:xfrm>
                <a:off x="3220703" y="5321319"/>
                <a:ext cx="95476" cy="114159"/>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2" name="Flowchart: Connector 11"/>
              <p:cNvSpPr/>
              <p:nvPr/>
            </p:nvSpPr>
            <p:spPr>
              <a:xfrm>
                <a:off x="3140302" y="5877619"/>
                <a:ext cx="95476" cy="114159"/>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3" name="Flowchart: Connector 12"/>
              <p:cNvSpPr/>
              <p:nvPr/>
            </p:nvSpPr>
            <p:spPr>
              <a:xfrm>
                <a:off x="5909933" y="4848373"/>
                <a:ext cx="95476" cy="114159"/>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Flowchart: Connector 13"/>
              <p:cNvSpPr/>
              <p:nvPr/>
            </p:nvSpPr>
            <p:spPr>
              <a:xfrm>
                <a:off x="5989496" y="5378399"/>
                <a:ext cx="95476" cy="114159"/>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5" name="Flowchart: Connector 14"/>
              <p:cNvSpPr/>
              <p:nvPr/>
            </p:nvSpPr>
            <p:spPr>
              <a:xfrm>
                <a:off x="6038909" y="4283013"/>
                <a:ext cx="95476" cy="115066"/>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16" name="Straight Connector 15"/>
              <p:cNvCxnSpPr>
                <a:stCxn id="7" idx="5"/>
                <a:endCxn id="13" idx="5"/>
              </p:cNvCxnSpPr>
              <p:nvPr/>
            </p:nvCxnSpPr>
            <p:spPr>
              <a:xfrm>
                <a:off x="3429242" y="4369991"/>
                <a:ext cx="2561929" cy="5753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6"/>
                <a:endCxn id="15" idx="3"/>
              </p:cNvCxnSpPr>
              <p:nvPr/>
            </p:nvCxnSpPr>
            <p:spPr>
              <a:xfrm flipV="1">
                <a:off x="3334604" y="4380863"/>
                <a:ext cx="2718543" cy="3116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2"/>
                <a:endCxn id="14" idx="5"/>
              </p:cNvCxnSpPr>
              <p:nvPr/>
            </p:nvCxnSpPr>
            <p:spPr>
              <a:xfrm>
                <a:off x="3239128" y="4692536"/>
                <a:ext cx="2831606" cy="7828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 idx="5"/>
                <a:endCxn id="8" idx="2"/>
              </p:cNvCxnSpPr>
              <p:nvPr/>
            </p:nvCxnSpPr>
            <p:spPr>
              <a:xfrm>
                <a:off x="3329579" y="5038639"/>
                <a:ext cx="2675830" cy="877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2" idx="5"/>
                <a:endCxn id="8" idx="2"/>
              </p:cNvCxnSpPr>
              <p:nvPr/>
            </p:nvCxnSpPr>
            <p:spPr>
              <a:xfrm flipV="1">
                <a:off x="3221541" y="5916579"/>
                <a:ext cx="2783868" cy="579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6"/>
                <a:endCxn id="8" idx="6"/>
              </p:cNvCxnSpPr>
              <p:nvPr/>
            </p:nvCxnSpPr>
            <p:spPr>
              <a:xfrm>
                <a:off x="3316179" y="5378399"/>
                <a:ext cx="2783868" cy="5381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3" name="Straight Connector 22"/>
            <p:cNvCxnSpPr>
              <a:stCxn id="7" idx="5"/>
              <a:endCxn id="14" idx="7"/>
            </p:cNvCxnSpPr>
            <p:nvPr/>
          </p:nvCxnSpPr>
          <p:spPr>
            <a:xfrm>
              <a:off x="2115566" y="2835743"/>
              <a:ext cx="5007221" cy="17956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5" idx="2"/>
            </p:cNvCxnSpPr>
            <p:nvPr/>
          </p:nvCxnSpPr>
          <p:spPr>
            <a:xfrm>
              <a:off x="2080639" y="2735722"/>
              <a:ext cx="4981819" cy="47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926644" y="3864540"/>
              <a:ext cx="4940542" cy="6429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8" idx="1"/>
            </p:cNvCxnSpPr>
            <p:nvPr/>
          </p:nvCxnSpPr>
          <p:spPr>
            <a:xfrm>
              <a:off x="2009198" y="2799228"/>
              <a:ext cx="5015159" cy="2675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14" idx="3"/>
            </p:cNvCxnSpPr>
            <p:nvPr/>
          </p:nvCxnSpPr>
          <p:spPr>
            <a:xfrm>
              <a:off x="1926644" y="3962975"/>
              <a:ext cx="5069137" cy="8097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9" idx="6"/>
              <a:endCxn id="13" idx="5"/>
            </p:cNvCxnSpPr>
            <p:nvPr/>
          </p:nvCxnSpPr>
          <p:spPr>
            <a:xfrm>
              <a:off x="1936169" y="3399360"/>
              <a:ext cx="5035797" cy="4445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15" idx="4"/>
            </p:cNvCxnSpPr>
            <p:nvPr/>
          </p:nvCxnSpPr>
          <p:spPr>
            <a:xfrm flipV="1">
              <a:off x="1913943" y="2883373"/>
              <a:ext cx="5239007" cy="1047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3" idx="5"/>
              <a:endCxn id="10" idx="6"/>
            </p:cNvCxnSpPr>
            <p:nvPr/>
          </p:nvCxnSpPr>
          <p:spPr>
            <a:xfrm flipH="1">
              <a:off x="1953633" y="3843901"/>
              <a:ext cx="5018333" cy="920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4" idx="4"/>
              <a:endCxn id="12" idx="5"/>
            </p:cNvCxnSpPr>
            <p:nvPr/>
          </p:nvCxnSpPr>
          <p:spPr>
            <a:xfrm flipH="1">
              <a:off x="1721847" y="4802842"/>
              <a:ext cx="5337437" cy="8446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230" name="TextBox 2"/>
            <p:cNvSpPr txBox="1">
              <a:spLocks noChangeArrowheads="1"/>
            </p:cNvSpPr>
            <p:nvPr/>
          </p:nvSpPr>
          <p:spPr bwMode="auto">
            <a:xfrm>
              <a:off x="1378859" y="1156010"/>
              <a:ext cx="574205"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U  </a:t>
              </a:r>
              <a:endParaRPr lang="he-IL" sz="4000" b="1"/>
            </a:p>
          </p:txBody>
        </p:sp>
        <p:sp>
          <p:nvSpPr>
            <p:cNvPr id="9231" name="TextBox 30"/>
            <p:cNvSpPr txBox="1">
              <a:spLocks noChangeArrowheads="1"/>
            </p:cNvSpPr>
            <p:nvPr/>
          </p:nvSpPr>
          <p:spPr bwMode="auto">
            <a:xfrm>
              <a:off x="6737611" y="1156010"/>
              <a:ext cx="574205"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V</a:t>
              </a:r>
              <a:endParaRPr lang="he-IL" sz="4000" b="1"/>
            </a:p>
          </p:txBody>
        </p:sp>
      </p:gr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8</a:t>
            </a:fld>
            <a:endParaRPr lang="he-IL"/>
          </a:p>
        </p:txBody>
      </p:sp>
      <p:sp>
        <p:nvSpPr>
          <p:cNvPr id="3" name="TextBox 2"/>
          <p:cNvSpPr txBox="1"/>
          <p:nvPr/>
        </p:nvSpPr>
        <p:spPr>
          <a:xfrm>
            <a:off x="8100392" y="6176119"/>
            <a:ext cx="684733" cy="369332"/>
          </a:xfrm>
          <a:prstGeom prst="rect">
            <a:avLst/>
          </a:prstGeom>
          <a:noFill/>
        </p:spPr>
        <p:txBody>
          <a:bodyPr wrap="square" rtlCol="1">
            <a:spAutoFit/>
          </a:bodyPr>
          <a:lstStyle/>
          <a:p>
            <a:r>
              <a:rPr lang="en-US" dirty="0" smtClean="0">
                <a:hlinkClick r:id="rId3" action="ppaction://hlinksldjump"/>
              </a:rPr>
              <a:t>back</a:t>
            </a:r>
            <a:endParaRPr lang="he-I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60350"/>
            <a:ext cx="8229600" cy="1143000"/>
          </a:xfrm>
        </p:spPr>
        <p:txBody>
          <a:bodyPr/>
          <a:lstStyle/>
          <a:p>
            <a:r>
              <a:rPr lang="en-US" smtClean="0">
                <a:cs typeface="Times New Roman" pitchFamily="18" charset="0"/>
              </a:rPr>
              <a:t>H &amp; K First BFS stage</a:t>
            </a:r>
            <a:endParaRPr lang="he-IL" smtClean="0"/>
          </a:p>
        </p:txBody>
      </p:sp>
      <p:grpSp>
        <p:nvGrpSpPr>
          <p:cNvPr id="10243" name="Group 2"/>
          <p:cNvGrpSpPr>
            <a:grpSpLocks/>
          </p:cNvGrpSpPr>
          <p:nvPr/>
        </p:nvGrpSpPr>
        <p:grpSpPr bwMode="auto">
          <a:xfrm>
            <a:off x="869950" y="1155700"/>
            <a:ext cx="7056438" cy="4951413"/>
            <a:chOff x="869317" y="1156010"/>
            <a:chExt cx="7056784" cy="4951880"/>
          </a:xfrm>
        </p:grpSpPr>
        <p:sp>
          <p:nvSpPr>
            <p:cNvPr id="48" name="Oval 47"/>
            <p:cNvSpPr/>
            <p:nvPr/>
          </p:nvSpPr>
          <p:spPr>
            <a:xfrm>
              <a:off x="869317" y="1818060"/>
              <a:ext cx="1733635" cy="42898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9" name="Oval 48"/>
            <p:cNvSpPr/>
            <p:nvPr/>
          </p:nvSpPr>
          <p:spPr>
            <a:xfrm>
              <a:off x="6192466" y="1818060"/>
              <a:ext cx="1733635" cy="42898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0" name="Flowchart: Connector 49"/>
            <p:cNvSpPr/>
            <p:nvPr/>
          </p:nvSpPr>
          <p:spPr>
            <a:xfrm>
              <a:off x="1961571" y="2664277"/>
              <a:ext cx="180984" cy="200044"/>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1" name="Flowchart: Connector 50"/>
            <p:cNvSpPr/>
            <p:nvPr/>
          </p:nvSpPr>
          <p:spPr>
            <a:xfrm>
              <a:off x="6998956" y="5445840"/>
              <a:ext cx="179396" cy="20004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2" name="Flowchart: Connector 51"/>
            <p:cNvSpPr/>
            <p:nvPr/>
          </p:nvSpPr>
          <p:spPr>
            <a:xfrm>
              <a:off x="1755185" y="3299337"/>
              <a:ext cx="180984" cy="201632"/>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3" name="Flowchart: Connector 52"/>
            <p:cNvSpPr/>
            <p:nvPr/>
          </p:nvSpPr>
          <p:spPr>
            <a:xfrm>
              <a:off x="1772649" y="3835963"/>
              <a:ext cx="180984" cy="200044"/>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4" name="Flowchart: Connector 53"/>
            <p:cNvSpPr/>
            <p:nvPr/>
          </p:nvSpPr>
          <p:spPr>
            <a:xfrm>
              <a:off x="1720259" y="4502776"/>
              <a:ext cx="180984" cy="200044"/>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5" name="Flowchart: Connector 54"/>
            <p:cNvSpPr/>
            <p:nvPr/>
          </p:nvSpPr>
          <p:spPr>
            <a:xfrm>
              <a:off x="1567851" y="5477593"/>
              <a:ext cx="180984" cy="200044"/>
            </a:xfrm>
            <a:prstGeom prst="flowChartConnector">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6" name="Flowchart: Connector 55"/>
            <p:cNvSpPr/>
            <p:nvPr/>
          </p:nvSpPr>
          <p:spPr>
            <a:xfrm>
              <a:off x="6817972" y="3672435"/>
              <a:ext cx="180984" cy="201631"/>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7" name="Flowchart: Connector 56"/>
            <p:cNvSpPr/>
            <p:nvPr/>
          </p:nvSpPr>
          <p:spPr>
            <a:xfrm>
              <a:off x="6968791" y="4602798"/>
              <a:ext cx="180984" cy="20004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8" name="Flowchart: Connector 57"/>
            <p:cNvSpPr/>
            <p:nvPr/>
          </p:nvSpPr>
          <p:spPr>
            <a:xfrm>
              <a:off x="7062459" y="2683329"/>
              <a:ext cx="180984" cy="200044"/>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59" name="Straight Connector 58"/>
            <p:cNvCxnSpPr>
              <a:stCxn id="50" idx="5"/>
              <a:endCxn id="56" idx="5"/>
            </p:cNvCxnSpPr>
            <p:nvPr/>
          </p:nvCxnSpPr>
          <p:spPr>
            <a:xfrm>
              <a:off x="2115566" y="2835743"/>
              <a:ext cx="4856400" cy="10081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2" idx="6"/>
              <a:endCxn id="58" idx="3"/>
            </p:cNvCxnSpPr>
            <p:nvPr/>
          </p:nvCxnSpPr>
          <p:spPr>
            <a:xfrm flipV="1">
              <a:off x="1936169" y="2854795"/>
              <a:ext cx="5153278" cy="5445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2" idx="2"/>
              <a:endCxn id="57" idx="5"/>
            </p:cNvCxnSpPr>
            <p:nvPr/>
          </p:nvCxnSpPr>
          <p:spPr>
            <a:xfrm>
              <a:off x="1755185" y="3399360"/>
              <a:ext cx="5367601" cy="1373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55" idx="5"/>
              <a:endCxn id="51" idx="2"/>
            </p:cNvCxnSpPr>
            <p:nvPr/>
          </p:nvCxnSpPr>
          <p:spPr>
            <a:xfrm flipV="1">
              <a:off x="1721847" y="5545862"/>
              <a:ext cx="5277109" cy="1016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54" idx="6"/>
              <a:endCxn id="51" idx="6"/>
            </p:cNvCxnSpPr>
            <p:nvPr/>
          </p:nvCxnSpPr>
          <p:spPr>
            <a:xfrm>
              <a:off x="1901243" y="4602798"/>
              <a:ext cx="5277109" cy="943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0" idx="5"/>
              <a:endCxn id="57" idx="7"/>
            </p:cNvCxnSpPr>
            <p:nvPr/>
          </p:nvCxnSpPr>
          <p:spPr>
            <a:xfrm>
              <a:off x="2115566" y="2835743"/>
              <a:ext cx="5007221" cy="17956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58" idx="2"/>
            </p:cNvCxnSpPr>
            <p:nvPr/>
          </p:nvCxnSpPr>
          <p:spPr>
            <a:xfrm>
              <a:off x="2080639" y="2735722"/>
              <a:ext cx="4981819" cy="4762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54" idx="7"/>
            </p:cNvCxnSpPr>
            <p:nvPr/>
          </p:nvCxnSpPr>
          <p:spPr>
            <a:xfrm flipV="1">
              <a:off x="1874254" y="3864540"/>
              <a:ext cx="4992932" cy="6668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51" idx="1"/>
            </p:cNvCxnSpPr>
            <p:nvPr/>
          </p:nvCxnSpPr>
          <p:spPr>
            <a:xfrm>
              <a:off x="2009198" y="2799228"/>
              <a:ext cx="5015159" cy="2675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57" idx="3"/>
            </p:cNvCxnSpPr>
            <p:nvPr/>
          </p:nvCxnSpPr>
          <p:spPr>
            <a:xfrm>
              <a:off x="1926644" y="3962975"/>
              <a:ext cx="5069137" cy="8097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52" idx="6"/>
              <a:endCxn id="56" idx="5"/>
            </p:cNvCxnSpPr>
            <p:nvPr/>
          </p:nvCxnSpPr>
          <p:spPr>
            <a:xfrm>
              <a:off x="1936169" y="3399360"/>
              <a:ext cx="5035797" cy="4445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58" idx="4"/>
            </p:cNvCxnSpPr>
            <p:nvPr/>
          </p:nvCxnSpPr>
          <p:spPr>
            <a:xfrm flipV="1">
              <a:off x="1913943" y="2883373"/>
              <a:ext cx="5239007" cy="10478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56" idx="5"/>
              <a:endCxn id="53" idx="6"/>
            </p:cNvCxnSpPr>
            <p:nvPr/>
          </p:nvCxnSpPr>
          <p:spPr>
            <a:xfrm flipH="1">
              <a:off x="1953633" y="3843901"/>
              <a:ext cx="5018333" cy="920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57" idx="4"/>
              <a:endCxn id="55" idx="5"/>
            </p:cNvCxnSpPr>
            <p:nvPr/>
          </p:nvCxnSpPr>
          <p:spPr>
            <a:xfrm flipH="1">
              <a:off x="1721847" y="4802842"/>
              <a:ext cx="5337437" cy="84463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269" name="TextBox 45"/>
            <p:cNvSpPr txBox="1">
              <a:spLocks noChangeArrowheads="1"/>
            </p:cNvSpPr>
            <p:nvPr/>
          </p:nvSpPr>
          <p:spPr bwMode="auto">
            <a:xfrm>
              <a:off x="1378859" y="1156010"/>
              <a:ext cx="574205"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U  </a:t>
              </a:r>
              <a:endParaRPr lang="he-IL" sz="4000" b="1"/>
            </a:p>
          </p:txBody>
        </p:sp>
        <p:sp>
          <p:nvSpPr>
            <p:cNvPr id="10270" name="TextBox 46"/>
            <p:cNvSpPr txBox="1">
              <a:spLocks noChangeArrowheads="1"/>
            </p:cNvSpPr>
            <p:nvPr/>
          </p:nvSpPr>
          <p:spPr bwMode="auto">
            <a:xfrm>
              <a:off x="6737611" y="1156010"/>
              <a:ext cx="574205"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n-US" sz="4000"/>
                <a:t>V</a:t>
              </a:r>
              <a:endParaRPr lang="he-IL" sz="4000" b="1"/>
            </a:p>
          </p:txBody>
        </p:sp>
      </p:grpSp>
      <p:sp>
        <p:nvSpPr>
          <p:cNvPr id="2" name="Slide Number Placeholder 1"/>
          <p:cNvSpPr>
            <a:spLocks noGrp="1"/>
          </p:cNvSpPr>
          <p:nvPr>
            <p:ph type="sldNum" sz="quarter" idx="12"/>
          </p:nvPr>
        </p:nvSpPr>
        <p:spPr/>
        <p:txBody>
          <a:bodyPr/>
          <a:lstStyle/>
          <a:p>
            <a:pPr>
              <a:defRPr/>
            </a:pPr>
            <a:fld id="{55C3B3B2-B6B6-4B97-BCCB-BAF729909F7D}" type="slidenum">
              <a:rPr lang="he-IL" smtClean="0"/>
              <a:pPr>
                <a:defRPr/>
              </a:pPr>
              <a:t>9</a:t>
            </a:fld>
            <a:endParaRPr lang="he-IL"/>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3125</TotalTime>
  <Words>2696</Words>
  <Application>Microsoft Office PowerPoint</Application>
  <PresentationFormat>On-screen Show (4:3)</PresentationFormat>
  <Paragraphs>535</Paragraphs>
  <Slides>74</Slides>
  <Notes>35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74</vt:i4>
      </vt:variant>
    </vt:vector>
  </HeadingPairs>
  <TitlesOfParts>
    <vt:vector size="77" baseType="lpstr">
      <vt:lpstr>Office Theme</vt:lpstr>
      <vt:lpstr>משוואה</vt:lpstr>
      <vt:lpstr>Equation</vt:lpstr>
      <vt:lpstr>Data Transmission and Base Station Placement for Optimizing Network Lifetime.</vt:lpstr>
      <vt:lpstr>Slide 2</vt:lpstr>
      <vt:lpstr>Motivation:</vt:lpstr>
      <vt:lpstr>Slide 4</vt:lpstr>
      <vt:lpstr>  Preliminaries  </vt:lpstr>
      <vt:lpstr>Maximum matching</vt:lpstr>
      <vt:lpstr>An augmenting path</vt:lpstr>
      <vt:lpstr>Hopcroft &amp; Karp algorithm </vt:lpstr>
      <vt:lpstr>H &amp; K First BFS stage</vt:lpstr>
      <vt:lpstr>         - A subset of unmatched vertices </vt:lpstr>
      <vt:lpstr>H &amp; K First DFS stage</vt:lpstr>
      <vt:lpstr>Second iteration stage</vt:lpstr>
      <vt:lpstr>Second iteration stage</vt:lpstr>
      <vt:lpstr>H &amp; K Runtime</vt:lpstr>
      <vt:lpstr>H &amp; K Runtime</vt:lpstr>
      <vt:lpstr>Lemma 2 – cont.</vt:lpstr>
      <vt:lpstr>Even length circle and path.</vt:lpstr>
      <vt:lpstr>An odd length path</vt:lpstr>
      <vt:lpstr>An odd length path</vt:lpstr>
      <vt:lpstr>Lemma 2- cont.</vt:lpstr>
      <vt:lpstr>The Runtime of H &amp; K</vt:lpstr>
      <vt:lpstr>The Runtime of H &amp; K</vt:lpstr>
      <vt:lpstr>-Matching</vt:lpstr>
      <vt:lpstr>Extension of the H &amp; K algorithm </vt:lpstr>
      <vt:lpstr>Maintaining a maximum    - matching</vt:lpstr>
      <vt:lpstr>Maintaining a maximum     - matching</vt:lpstr>
      <vt:lpstr>Slide 27</vt:lpstr>
      <vt:lpstr>Slide 28</vt:lpstr>
      <vt:lpstr>Price-part 1</vt:lpstr>
      <vt:lpstr>Slide 30</vt:lpstr>
      <vt:lpstr>More realistic model</vt:lpstr>
      <vt:lpstr>Simultaneously</vt:lpstr>
      <vt:lpstr>Lifetime</vt:lpstr>
      <vt:lpstr>Definitions of lifetime</vt:lpstr>
      <vt:lpstr> Definitions</vt:lpstr>
      <vt:lpstr>The sensors</vt:lpstr>
      <vt:lpstr>The base station</vt:lpstr>
      <vt:lpstr>Energy</vt:lpstr>
      <vt:lpstr>The followers</vt:lpstr>
      <vt:lpstr>The leaders</vt:lpstr>
      <vt:lpstr>The 2-tree</vt:lpstr>
      <vt:lpstr>Slide 42</vt:lpstr>
      <vt:lpstr>Optimal forwarding protocol</vt:lpstr>
      <vt:lpstr>Splitting to followers and leaders</vt:lpstr>
      <vt:lpstr>Capacity</vt:lpstr>
      <vt:lpstr>The graph</vt:lpstr>
      <vt:lpstr>Crucial observation</vt:lpstr>
      <vt:lpstr>Running time</vt:lpstr>
      <vt:lpstr>An improved analysis </vt:lpstr>
      <vt:lpstr>The improved BFS</vt:lpstr>
      <vt:lpstr>The improved BFS</vt:lpstr>
      <vt:lpstr>The improved BFS</vt:lpstr>
      <vt:lpstr> The improved BFS- Complexity</vt:lpstr>
      <vt:lpstr>The continues model</vt:lpstr>
      <vt:lpstr>The decision problem-definitions</vt:lpstr>
      <vt:lpstr>The decision problem-constraints</vt:lpstr>
      <vt:lpstr>An applet</vt:lpstr>
      <vt:lpstr>Slide 58</vt:lpstr>
      <vt:lpstr>Optimal location of the base station</vt:lpstr>
      <vt:lpstr>Optimal location of the base station</vt:lpstr>
      <vt:lpstr>The first version solution</vt:lpstr>
      <vt:lpstr>The first version solution – cont.</vt:lpstr>
      <vt:lpstr>The first version solution – cont.</vt:lpstr>
      <vt:lpstr>An improved analysis </vt:lpstr>
      <vt:lpstr>An improved analysis – cont.</vt:lpstr>
      <vt:lpstr>The improved running time </vt:lpstr>
      <vt:lpstr>The second version solution</vt:lpstr>
      <vt:lpstr> A solution using Parametric Search</vt:lpstr>
      <vt:lpstr>Approximation algorithm</vt:lpstr>
      <vt:lpstr>- approximation</vt:lpstr>
      <vt:lpstr>- approximation</vt:lpstr>
      <vt:lpstr>- approximation</vt:lpstr>
      <vt:lpstr>- approximation</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yohayt</dc:creator>
  <cp:lastModifiedBy>matya</cp:lastModifiedBy>
  <cp:revision>161</cp:revision>
  <dcterms:created xsi:type="dcterms:W3CDTF">2010-12-26T07:44:29Z</dcterms:created>
  <dcterms:modified xsi:type="dcterms:W3CDTF">2011-01-12T15:28:34Z</dcterms:modified>
</cp:coreProperties>
</file>