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4"/>
  </p:notesMasterIdLst>
  <p:sldIdLst>
    <p:sldId id="256" r:id="rId2"/>
    <p:sldId id="304" r:id="rId3"/>
    <p:sldId id="257" r:id="rId4"/>
    <p:sldId id="258" r:id="rId5"/>
    <p:sldId id="261" r:id="rId6"/>
    <p:sldId id="259" r:id="rId7"/>
    <p:sldId id="260" r:id="rId8"/>
    <p:sldId id="28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2" r:id="rId17"/>
    <p:sldId id="271" r:id="rId18"/>
    <p:sldId id="276" r:id="rId19"/>
    <p:sldId id="272" r:id="rId20"/>
    <p:sldId id="274" r:id="rId21"/>
    <p:sldId id="285" r:id="rId22"/>
    <p:sldId id="277" r:id="rId23"/>
    <p:sldId id="286" r:id="rId24"/>
    <p:sldId id="289" r:id="rId25"/>
    <p:sldId id="290" r:id="rId26"/>
    <p:sldId id="293" r:id="rId27"/>
    <p:sldId id="305" r:id="rId28"/>
    <p:sldId id="295" r:id="rId29"/>
    <p:sldId id="278" r:id="rId30"/>
    <p:sldId id="279" r:id="rId31"/>
    <p:sldId id="283" r:id="rId32"/>
    <p:sldId id="301" r:id="rId33"/>
    <p:sldId id="302" r:id="rId34"/>
    <p:sldId id="303" r:id="rId35"/>
    <p:sldId id="281" r:id="rId36"/>
    <p:sldId id="288" r:id="rId37"/>
    <p:sldId id="280" r:id="rId38"/>
    <p:sldId id="296" r:id="rId39"/>
    <p:sldId id="297" r:id="rId40"/>
    <p:sldId id="298" r:id="rId41"/>
    <p:sldId id="282" r:id="rId42"/>
    <p:sldId id="28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43" autoAdjust="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43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5.wmf"/><Relationship Id="rId7" Type="http://schemas.openxmlformats.org/officeDocument/2006/relationships/image" Target="../media/image48.wmf"/><Relationship Id="rId2" Type="http://schemas.openxmlformats.org/officeDocument/2006/relationships/image" Target="../media/image44.wmf"/><Relationship Id="rId1" Type="http://schemas.openxmlformats.org/officeDocument/2006/relationships/image" Target="../media/image50.wmf"/><Relationship Id="rId6" Type="http://schemas.openxmlformats.org/officeDocument/2006/relationships/image" Target="../media/image47.wmf"/><Relationship Id="rId5" Type="http://schemas.openxmlformats.org/officeDocument/2006/relationships/image" Target="../media/image49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50.wmf"/><Relationship Id="rId6" Type="http://schemas.openxmlformats.org/officeDocument/2006/relationships/image" Target="../media/image52.wmf"/><Relationship Id="rId5" Type="http://schemas.openxmlformats.org/officeDocument/2006/relationships/image" Target="../media/image49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50.wmf"/><Relationship Id="rId6" Type="http://schemas.openxmlformats.org/officeDocument/2006/relationships/image" Target="../media/image53.wmf"/><Relationship Id="rId5" Type="http://schemas.openxmlformats.org/officeDocument/2006/relationships/image" Target="../media/image49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3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6.wmf"/><Relationship Id="rId7" Type="http://schemas.openxmlformats.org/officeDocument/2006/relationships/image" Target="../media/image63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2.wmf"/><Relationship Id="rId5" Type="http://schemas.openxmlformats.org/officeDocument/2006/relationships/image" Target="../media/image67.wmf"/><Relationship Id="rId4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8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1F3D4-3D2A-4AC6-8A37-F94B083F31FC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37406-A551-42DE-B926-0AD27CB81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308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37406-A551-42DE-B926-0AD27CB815A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37406-A551-42DE-B926-0AD27CB815A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37406-A551-42DE-B926-0AD27CB815A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37406-A551-42DE-B926-0AD27CB815A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 sz="1600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1/29/2012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7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mir\Documents\&#1500;&#1497;&#1502;&#1493;&#1491;&#1497;&#1501;\ZAlgo\Z%20Algorithm%20(JavaScript%20Demo)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7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78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0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11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112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Linear Time Algorithms for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Exact Matching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2209799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Book: Algorithms on strings, trees and sequences by Dan </a:t>
            </a:r>
            <a:r>
              <a:rPr lang="en-US" sz="2400" dirty="0" err="1" smtClean="0"/>
              <a:t>Gusfield</a:t>
            </a:r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000" dirty="0" smtClean="0"/>
              <a:t>Presented by: Amir Anter and Vladimir </a:t>
            </a:r>
            <a:r>
              <a:rPr lang="en-US" sz="2000" dirty="0" err="1" smtClean="0"/>
              <a:t>Zoubritsky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/>
              <a:t>Step 4:</a:t>
            </a:r>
          </a:p>
          <a:p>
            <a:pPr>
              <a:buNone/>
            </a:pPr>
            <a:r>
              <a:rPr lang="en-US" sz="2300" dirty="0" err="1" smtClean="0"/>
              <a:t>abaabaaa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</a:t>
            </a:r>
            <a:r>
              <a:rPr lang="en-US" sz="2300" dirty="0" err="1" smtClean="0"/>
              <a:t>aa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Step 4.1:</a:t>
            </a:r>
          </a:p>
          <a:p>
            <a:pPr>
              <a:buNone/>
            </a:pPr>
            <a:r>
              <a:rPr lang="en-US" sz="2300" dirty="0" err="1" smtClean="0"/>
              <a:t>aba</a:t>
            </a:r>
            <a:r>
              <a:rPr lang="en-US" sz="2300" dirty="0" err="1" smtClean="0">
                <a:solidFill>
                  <a:srgbClr val="00B050"/>
                </a:solidFill>
              </a:rPr>
              <a:t>a</a:t>
            </a:r>
            <a:r>
              <a:rPr lang="en-US" sz="2300" dirty="0" err="1" smtClean="0"/>
              <a:t>baaa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</a:t>
            </a:r>
            <a:r>
              <a:rPr lang="en-US" sz="2300" dirty="0" err="1" smtClean="0">
                <a:solidFill>
                  <a:srgbClr val="00B050"/>
                </a:solidFill>
              </a:rPr>
              <a:t>a</a:t>
            </a:r>
            <a:r>
              <a:rPr lang="en-US" sz="2300" dirty="0" err="1" smtClean="0"/>
              <a:t>a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Step 4.2:</a:t>
            </a:r>
          </a:p>
          <a:p>
            <a:pPr>
              <a:buNone/>
            </a:pPr>
            <a:r>
              <a:rPr lang="en-US" sz="2300" dirty="0" err="1" smtClean="0"/>
              <a:t>aba</a:t>
            </a:r>
            <a:r>
              <a:rPr lang="en-US" sz="2300" dirty="0" err="1" smtClean="0">
                <a:solidFill>
                  <a:srgbClr val="00B050"/>
                </a:solidFill>
              </a:rPr>
              <a:t>a</a:t>
            </a:r>
            <a:r>
              <a:rPr lang="en-US" sz="2300" dirty="0" err="1" smtClean="0">
                <a:solidFill>
                  <a:srgbClr val="FF0000"/>
                </a:solidFill>
              </a:rPr>
              <a:t>b</a:t>
            </a:r>
            <a:r>
              <a:rPr lang="en-US" sz="2300" dirty="0" err="1" smtClean="0"/>
              <a:t>aaa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</a:t>
            </a:r>
            <a:r>
              <a:rPr lang="en-US" sz="2300" dirty="0" err="1" smtClean="0">
                <a:solidFill>
                  <a:srgbClr val="00B050"/>
                </a:solidFill>
              </a:rPr>
              <a:t>a</a:t>
            </a:r>
            <a:r>
              <a:rPr lang="en-US" sz="2300" dirty="0" err="1" smtClean="0">
                <a:solidFill>
                  <a:srgbClr val="FF0000"/>
                </a:solidFill>
              </a:rPr>
              <a:t>a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T=</a:t>
            </a:r>
            <a:r>
              <a:rPr lang="en-US" dirty="0" err="1" smtClean="0"/>
              <a:t>abaabaaa</a:t>
            </a:r>
            <a:r>
              <a:rPr lang="en-US" dirty="0" smtClean="0"/>
              <a:t> P=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/>
              <a:t>Step 5:</a:t>
            </a:r>
          </a:p>
          <a:p>
            <a:pPr>
              <a:buNone/>
            </a:pPr>
            <a:r>
              <a:rPr lang="en-US" sz="2300" dirty="0" err="1" smtClean="0"/>
              <a:t>abaabaaa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</a:t>
            </a:r>
            <a:r>
              <a:rPr lang="en-US" sz="2300" dirty="0" err="1" smtClean="0"/>
              <a:t>aa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Step 5.1:</a:t>
            </a:r>
          </a:p>
          <a:p>
            <a:pPr>
              <a:buNone/>
            </a:pPr>
            <a:r>
              <a:rPr lang="en-US" sz="2300" dirty="0" err="1" smtClean="0"/>
              <a:t>abaa</a:t>
            </a:r>
            <a:r>
              <a:rPr lang="en-US" sz="2300" dirty="0" err="1" smtClean="0">
                <a:solidFill>
                  <a:srgbClr val="FF0000"/>
                </a:solidFill>
              </a:rPr>
              <a:t>b</a:t>
            </a:r>
            <a:r>
              <a:rPr lang="en-US" sz="2300" dirty="0" err="1" smtClean="0"/>
              <a:t>aaa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</a:t>
            </a:r>
            <a:r>
              <a:rPr lang="en-US" sz="2300" dirty="0" err="1" smtClean="0">
                <a:solidFill>
                  <a:srgbClr val="FF0000"/>
                </a:solidFill>
              </a:rPr>
              <a:t>a</a:t>
            </a:r>
            <a:r>
              <a:rPr lang="en-US" sz="2300" dirty="0" err="1" smtClean="0"/>
              <a:t>a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T=</a:t>
            </a:r>
            <a:r>
              <a:rPr lang="en-US" dirty="0" err="1" smtClean="0"/>
              <a:t>abaabaaa</a:t>
            </a:r>
            <a:r>
              <a:rPr lang="en-US" dirty="0" smtClean="0"/>
              <a:t> P=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Step 6:</a:t>
            </a:r>
          </a:p>
          <a:p>
            <a:pPr>
              <a:buNone/>
            </a:pPr>
            <a:r>
              <a:rPr lang="en-US" dirty="0" err="1" smtClean="0"/>
              <a:t>abaabaaa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aa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Step 6.1:</a:t>
            </a:r>
          </a:p>
          <a:p>
            <a:pPr>
              <a:buNone/>
            </a:pPr>
            <a:r>
              <a:rPr lang="en-US" dirty="0" err="1" smtClean="0"/>
              <a:t>abaab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err="1" smtClean="0"/>
              <a:t>aa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err="1" smtClean="0"/>
              <a:t>a</a:t>
            </a:r>
            <a:endParaRPr lang="en-US" dirty="0" smtClean="0"/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Step 6.2:</a:t>
            </a:r>
          </a:p>
          <a:p>
            <a:pPr>
              <a:buNone/>
            </a:pPr>
            <a:r>
              <a:rPr lang="en-US" dirty="0" err="1" smtClean="0"/>
              <a:t>abaab</a:t>
            </a:r>
            <a:r>
              <a:rPr lang="en-US" dirty="0" err="1" smtClean="0">
                <a:solidFill>
                  <a:srgbClr val="00B050"/>
                </a:solidFill>
              </a:rPr>
              <a:t>aa</a:t>
            </a:r>
            <a:r>
              <a:rPr lang="en-US" dirty="0" err="1" smtClean="0"/>
              <a:t>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>
                <a:solidFill>
                  <a:srgbClr val="00B050"/>
                </a:solidFill>
              </a:rPr>
              <a:t>aa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Report match at location 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T=</a:t>
            </a:r>
            <a:r>
              <a:rPr lang="en-US" dirty="0" err="1" smtClean="0"/>
              <a:t>abaabaaa</a:t>
            </a:r>
            <a:r>
              <a:rPr lang="en-US" dirty="0" smtClean="0"/>
              <a:t> P=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Step 7:</a:t>
            </a:r>
          </a:p>
          <a:p>
            <a:pPr>
              <a:buNone/>
            </a:pPr>
            <a:r>
              <a:rPr lang="en-US" dirty="0" err="1" smtClean="0"/>
              <a:t>abaabaaa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aa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Step 7.1:</a:t>
            </a:r>
          </a:p>
          <a:p>
            <a:pPr>
              <a:buNone/>
            </a:pPr>
            <a:r>
              <a:rPr lang="en-US" dirty="0" err="1" smtClean="0"/>
              <a:t>abaaba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err="1" smtClean="0"/>
              <a:t>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err="1" smtClean="0"/>
              <a:t>a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Step 7.2:</a:t>
            </a:r>
          </a:p>
          <a:p>
            <a:pPr>
              <a:buNone/>
            </a:pPr>
            <a:r>
              <a:rPr lang="en-US" dirty="0" err="1" smtClean="0"/>
              <a:t>abaaba</a:t>
            </a:r>
            <a:r>
              <a:rPr lang="en-US" dirty="0" err="1" smtClean="0">
                <a:solidFill>
                  <a:srgbClr val="00B050"/>
                </a:solidFill>
              </a:rPr>
              <a:t>aa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>
                <a:solidFill>
                  <a:srgbClr val="00B050"/>
                </a:solidFill>
              </a:rPr>
              <a:t>aa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Report match at location 7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T=</a:t>
            </a:r>
            <a:r>
              <a:rPr lang="en-US" dirty="0" err="1" smtClean="0"/>
              <a:t>abaabaaa</a:t>
            </a:r>
            <a:r>
              <a:rPr lang="en-US" dirty="0" smtClean="0"/>
              <a:t> P=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/>
              <a:t>Step 8:</a:t>
            </a:r>
          </a:p>
          <a:p>
            <a:pPr>
              <a:buNone/>
            </a:pPr>
            <a:r>
              <a:rPr lang="en-US" sz="2300" dirty="0" err="1" smtClean="0"/>
              <a:t>abaabaaa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     </a:t>
            </a:r>
            <a:r>
              <a:rPr lang="en-US" sz="2300" dirty="0" err="1" smtClean="0"/>
              <a:t>aa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End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T=</a:t>
            </a:r>
            <a:r>
              <a:rPr lang="en-US" dirty="0" err="1" smtClean="0"/>
              <a:t>abaabaaa</a:t>
            </a:r>
            <a:r>
              <a:rPr lang="en-US" dirty="0" smtClean="0"/>
              <a:t> P=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Let P’s length be n.</a:t>
            </a:r>
          </a:p>
          <a:p>
            <a:r>
              <a:rPr lang="en-US" sz="2500" dirty="0" smtClean="0"/>
              <a:t>Let T’s length be m.</a:t>
            </a:r>
          </a:p>
          <a:p>
            <a:r>
              <a:rPr lang="en-US" sz="2500" dirty="0" smtClean="0"/>
              <a:t>Number of character comparisons in the worst case is O(nm).</a:t>
            </a:r>
          </a:p>
          <a:p>
            <a:r>
              <a:rPr lang="en-US" sz="2500" dirty="0" smtClean="0"/>
              <a:t>No additional storage is needed.</a:t>
            </a:r>
          </a:p>
          <a:p>
            <a:r>
              <a:rPr lang="en-US" sz="2500" dirty="0" smtClean="0"/>
              <a:t>30 character string search in </a:t>
            </a:r>
            <a:r>
              <a:rPr lang="en-US" sz="2500" dirty="0" err="1" smtClean="0"/>
              <a:t>GenBank</a:t>
            </a:r>
            <a:r>
              <a:rPr lang="en-US" sz="2500" dirty="0" smtClean="0"/>
              <a:t> (DNA DB) took more than 4 hours.</a:t>
            </a:r>
          </a:p>
          <a:p>
            <a:r>
              <a:rPr lang="en-US" sz="2500" dirty="0" smtClean="0"/>
              <a:t>We will shows a linear lime algorithm, which improves this time to 10 minutes.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Naive Algorithm - Complexity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string S and a position      , let         be the length of the longest substring of S that starts at </a:t>
            </a:r>
            <a:r>
              <a:rPr lang="en-US" dirty="0" err="1" smtClean="0"/>
              <a:t>i</a:t>
            </a:r>
            <a:r>
              <a:rPr lang="en-US" dirty="0" smtClean="0"/>
              <a:t> and matches a prefix of S.</a:t>
            </a:r>
          </a:p>
          <a:p>
            <a:endParaRPr lang="en-US" dirty="0" smtClean="0"/>
          </a:p>
          <a:p>
            <a:r>
              <a:rPr lang="en-US" dirty="0" smtClean="0"/>
              <a:t> Equivalently: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     is the length of the longest prefix of S[</a:t>
            </a:r>
            <a:r>
              <a:rPr lang="en-US" dirty="0" err="1" smtClean="0"/>
              <a:t>i</a:t>
            </a:r>
            <a:r>
              <a:rPr lang="en-US" dirty="0" smtClean="0"/>
              <a:t>..|S|] that matches a prefix of 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function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41363" y="1491033"/>
          <a:ext cx="812037" cy="490167"/>
        </p:xfrm>
        <a:graphic>
          <a:graphicData uri="http://schemas.openxmlformats.org/presentationml/2006/ole">
            <p:oleObj spid="_x0000_s3082" name="Equation" r:id="rId3" imgW="418918" imgH="25389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200400" y="3200400"/>
          <a:ext cx="838200" cy="505962"/>
        </p:xfrm>
        <a:graphic>
          <a:graphicData uri="http://schemas.openxmlformats.org/presentationml/2006/ole">
            <p:oleObj spid="_x0000_s3083" name="Equation" r:id="rId4" imgW="418918" imgH="25389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19799" y="1524000"/>
          <a:ext cx="625929" cy="381000"/>
        </p:xfrm>
        <a:graphic>
          <a:graphicData uri="http://schemas.openxmlformats.org/presentationml/2006/ole">
            <p:oleObj spid="_x0000_s3084" name="Equation" r:id="rId5" imgW="291847" imgH="177646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aab</a:t>
            </a:r>
            <a:r>
              <a:rPr lang="en-US" dirty="0" err="1" smtClean="0"/>
              <a:t>c</a:t>
            </a:r>
            <a:r>
              <a:rPr lang="en-US" dirty="0" err="1" smtClean="0">
                <a:solidFill>
                  <a:srgbClr val="00B050"/>
                </a:solidFill>
              </a:rPr>
              <a:t>aab</a:t>
            </a:r>
            <a:r>
              <a:rPr lang="en-US" dirty="0" err="1" smtClean="0"/>
              <a:t>xaaz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a</a:t>
            </a:r>
            <a:r>
              <a:rPr lang="en-US" dirty="0" err="1" smtClean="0"/>
              <a:t>abca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err="1" smtClean="0"/>
              <a:t>bxaaz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aabcaa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err="1" smtClean="0"/>
              <a:t>xaaz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aabcaab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err="1" smtClean="0"/>
              <a:t>aaz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aa</a:t>
            </a:r>
            <a:r>
              <a:rPr lang="en-US" dirty="0" err="1" smtClean="0"/>
              <a:t>bcaabx</a:t>
            </a:r>
            <a:r>
              <a:rPr lang="en-US" dirty="0" err="1" smtClean="0">
                <a:solidFill>
                  <a:srgbClr val="00B050"/>
                </a:solidFill>
              </a:rPr>
              <a:t>aa</a:t>
            </a:r>
            <a:r>
              <a:rPr lang="en-US" dirty="0" err="1" smtClean="0"/>
              <a:t>z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S=</a:t>
            </a:r>
            <a:r>
              <a:rPr lang="en-US" dirty="0" err="1" smtClean="0"/>
              <a:t>aabcaabxaaz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399" y="1905000"/>
          <a:ext cx="1338221" cy="522288"/>
        </p:xfrm>
        <a:graphic>
          <a:graphicData uri="http://schemas.openxmlformats.org/presentationml/2006/ole">
            <p:oleObj spid="_x0000_s4109" name="Equation" r:id="rId3" imgW="647419" imgH="25389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186113" y="2743200"/>
          <a:ext cx="1311323" cy="522288"/>
        </p:xfrm>
        <a:graphic>
          <a:graphicData uri="http://schemas.openxmlformats.org/presentationml/2006/ole">
            <p:oleObj spid="_x0000_s4110" name="Equation" r:id="rId4" imgW="634725" imgH="25389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200399" y="3516312"/>
          <a:ext cx="1362878" cy="522288"/>
        </p:xfrm>
        <a:graphic>
          <a:graphicData uri="http://schemas.openxmlformats.org/presentationml/2006/ole">
            <p:oleObj spid="_x0000_s4111" name="Equation" r:id="rId5" imgW="660113" imgH="25389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200399" y="4394200"/>
          <a:ext cx="1230631" cy="482600"/>
        </p:xfrm>
        <a:graphic>
          <a:graphicData uri="http://schemas.openxmlformats.org/presentationml/2006/ole">
            <p:oleObj spid="_x0000_s4112" name="Equation" r:id="rId6" imgW="647419" imgH="25389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200400" y="5308600"/>
          <a:ext cx="1254760" cy="482600"/>
        </p:xfrm>
        <a:graphic>
          <a:graphicData uri="http://schemas.openxmlformats.org/presentationml/2006/ole">
            <p:oleObj spid="_x0000_s4113" name="Equation" r:id="rId7" imgW="660113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300" dirty="0" smtClean="0"/>
              <a:t>P – pattern of length n.</a:t>
            </a:r>
          </a:p>
          <a:p>
            <a:pPr>
              <a:buNone/>
            </a:pPr>
            <a:r>
              <a:rPr lang="en-US" sz="2300" dirty="0" smtClean="0"/>
              <a:t>T – text of length m.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Let S = P$T, where $ does not appear in P and in T.</a:t>
            </a:r>
          </a:p>
          <a:p>
            <a:pPr>
              <a:buNone/>
            </a:pPr>
            <a:r>
              <a:rPr lang="en-US" sz="2300" dirty="0" smtClean="0"/>
              <a:t>S’s length is                         .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Lets assume we have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smtClean="0"/>
              <a:t>computed           for</a:t>
            </a:r>
            <a:r>
              <a:rPr lang="en-US" sz="2300" b="1" dirty="0" smtClean="0"/>
              <a:t>      </a:t>
            </a:r>
            <a:r>
              <a:rPr lang="en-US" sz="2300" dirty="0" smtClean="0"/>
              <a:t>                  at a </a:t>
            </a:r>
          </a:p>
          <a:p>
            <a:pPr>
              <a:buNone/>
            </a:pPr>
            <a:r>
              <a:rPr lang="en-US" sz="2300" dirty="0" smtClean="0"/>
              <a:t>preprocessing stage.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Claim: Any value of </a:t>
            </a:r>
            <a:r>
              <a:rPr lang="en-US" sz="2300" dirty="0" err="1" smtClean="0"/>
              <a:t>i</a:t>
            </a:r>
            <a:r>
              <a:rPr lang="en-US" sz="2300" dirty="0" smtClean="0"/>
              <a:t>&gt;n+1 such that                indentifies an</a:t>
            </a:r>
          </a:p>
          <a:p>
            <a:pPr>
              <a:buNone/>
            </a:pPr>
            <a:r>
              <a:rPr lang="en-US" sz="2300" dirty="0" smtClean="0"/>
              <a:t>occurrence of P in T starting at position </a:t>
            </a:r>
            <a:r>
              <a:rPr lang="en-US" sz="2300" dirty="0" err="1" smtClean="0"/>
              <a:t>i</a:t>
            </a:r>
            <a:r>
              <a:rPr lang="en-US" sz="2300" dirty="0" smtClean="0"/>
              <a:t>-(n+1) of T.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Claim: If P occurs in T starting at position j of T, then                    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Do we really need $?  (Except for USD </a:t>
            </a:r>
            <a:r>
              <a:rPr lang="en-US" sz="2300" dirty="0" smtClean="0">
                <a:sym typeface="Wingdings" pitchFamily="2" charset="2"/>
              </a:rPr>
              <a:t></a:t>
            </a:r>
            <a:r>
              <a:rPr lang="en-US" sz="23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300" dirty="0" smtClean="0"/>
              <a:t>)</a:t>
            </a:r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Using Z function to solve the exact matching problem</a:t>
            </a:r>
            <a:endParaRPr lang="en-US" sz="2400" dirty="0"/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457200" y="18288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648200" y="3211945"/>
          <a:ext cx="735329" cy="445655"/>
        </p:xfrm>
        <a:graphic>
          <a:graphicData uri="http://schemas.openxmlformats.org/presentationml/2006/ole">
            <p:oleObj spid="_x0000_s9235" name="Equation" r:id="rId3" imgW="418918" imgH="25389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867400" y="3200400"/>
          <a:ext cx="1816100" cy="330200"/>
        </p:xfrm>
        <a:graphic>
          <a:graphicData uri="http://schemas.openxmlformats.org/presentationml/2006/ole">
            <p:oleObj spid="_x0000_s9236" name="Equation" r:id="rId4" imgW="977476" imgH="177723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270760" y="2590800"/>
          <a:ext cx="1920240" cy="457200"/>
        </p:xfrm>
        <a:graphic>
          <a:graphicData uri="http://schemas.openxmlformats.org/presentationml/2006/ole">
            <p:oleObj spid="_x0000_s9237" name="Equation" r:id="rId5" imgW="1066337" imgH="253890" progId="Equation.DSMT4">
              <p:embed/>
            </p:oleObj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/>
        </p:nvGraphicFramePr>
        <p:xfrm>
          <a:off x="5244614" y="4042045"/>
          <a:ext cx="1156186" cy="453755"/>
        </p:xfrm>
        <a:graphic>
          <a:graphicData uri="http://schemas.openxmlformats.org/presentationml/2006/ole">
            <p:oleObj spid="_x0000_s9240" name="Equation" r:id="rId6" imgW="647640" imgH="253800" progId="Equation.DSMT4">
              <p:embed/>
            </p:oleObj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7239000" y="4879975"/>
          <a:ext cx="1837966" cy="530225"/>
        </p:xfrm>
        <a:graphic>
          <a:graphicData uri="http://schemas.openxmlformats.org/presentationml/2006/ole">
            <p:oleObj spid="_x0000_s9241" name="Equation" r:id="rId7" imgW="9270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700272"/>
          </a:xfrm>
        </p:spPr>
        <p:txBody>
          <a:bodyPr>
            <a:normAutofit/>
          </a:bodyPr>
          <a:lstStyle/>
          <a:p>
            <a:r>
              <a:rPr lang="en-US" dirty="0" smtClean="0"/>
              <a:t>For any position       where        , Z-box at </a:t>
            </a:r>
            <a:r>
              <a:rPr lang="en-US" dirty="0" err="1" smtClean="0"/>
              <a:t>i</a:t>
            </a:r>
            <a:r>
              <a:rPr lang="en-US" dirty="0" smtClean="0"/>
              <a:t> is defined as the interval starting at </a:t>
            </a:r>
            <a:r>
              <a:rPr lang="en-US" dirty="0" err="1" smtClean="0"/>
              <a:t>i</a:t>
            </a:r>
            <a:r>
              <a:rPr lang="en-US" dirty="0" smtClean="0"/>
              <a:t> and ending at            .</a:t>
            </a:r>
            <a:r>
              <a:rPr lang="en-US" dirty="0" smtClean="0">
                <a:solidFill>
                  <a:srgbClr val="FF0000"/>
                </a:solidFill>
              </a:rPr>
              <a:t>        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</a:t>
            </a:r>
          </a:p>
          <a:p>
            <a:pPr>
              <a:buNone/>
            </a:pPr>
            <a:r>
              <a:rPr lang="en-US" sz="1400" dirty="0" smtClean="0"/>
              <a:t>     1     2     3      4     5     6     7     8     9    10    11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box</a:t>
            </a:r>
            <a:endParaRPr lang="en-US" dirty="0"/>
          </a:p>
        </p:txBody>
      </p:sp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5410200" y="1524000"/>
          <a:ext cx="786710" cy="441325"/>
        </p:xfrm>
        <a:graphic>
          <a:graphicData uri="http://schemas.openxmlformats.org/presentationml/2006/ole">
            <p:oleObj spid="_x0000_s5151" name="Equation" r:id="rId3" imgW="406224" imgH="228501" progId="Equation.DSMT4">
              <p:embed/>
            </p:oleObj>
          </a:graphicData>
        </a:graphic>
      </p:graphicFrame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2667000" y="2362200"/>
          <a:ext cx="1090549" cy="457200"/>
        </p:xfrm>
        <a:graphic>
          <a:graphicData uri="http://schemas.openxmlformats.org/presentationml/2006/ole">
            <p:oleObj spid="_x0000_s5152" name="Equation" r:id="rId4" imgW="545863" imgH="228501" progId="Equation.DSMT4">
              <p:embed/>
            </p:oleObj>
          </a:graphicData>
        </a:graphic>
      </p:graphicFrame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3657600" y="1514469"/>
          <a:ext cx="609600" cy="369893"/>
        </p:xfrm>
        <a:graphic>
          <a:graphicData uri="http://schemas.openxmlformats.org/presentationml/2006/ole">
            <p:oleObj spid="_x0000_s5153" name="Equation" r:id="rId5" imgW="291847" imgH="177646" progId="Equation.DSMT4">
              <p:embed/>
            </p:oleObj>
          </a:graphicData>
        </a:graphic>
      </p:graphicFrame>
      <p:sp>
        <p:nvSpPr>
          <p:cNvPr id="78" name="Content Placeholder 2"/>
          <p:cNvSpPr txBox="1">
            <a:spLocks/>
          </p:cNvSpPr>
          <p:nvPr/>
        </p:nvSpPr>
        <p:spPr>
          <a:xfrm>
            <a:off x="457200" y="1752600"/>
            <a:ext cx="8229600" cy="3581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2600" dirty="0" smtClean="0"/>
              <a:t>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  c  a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  x  a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838200" y="3810000"/>
            <a:ext cx="7467600" cy="381000"/>
            <a:chOff x="838200" y="3810000"/>
            <a:chExt cx="7467600" cy="381000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838200" y="4191000"/>
              <a:ext cx="74676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1371600" y="3962400"/>
              <a:ext cx="152400" cy="2286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590800" y="3810000"/>
              <a:ext cx="838200" cy="3810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971800" y="3886200"/>
              <a:ext cx="152400" cy="3048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72000" y="3962400"/>
              <a:ext cx="152400" cy="2286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91000" y="3810000"/>
              <a:ext cx="533400" cy="3810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Given a string P called pattern and a longer string T called the text, the </a:t>
            </a:r>
            <a:r>
              <a:rPr lang="en-US" b="1" dirty="0" smtClean="0"/>
              <a:t>exact matching</a:t>
            </a:r>
            <a:r>
              <a:rPr lang="en-US" dirty="0" smtClean="0"/>
              <a:t> problem is to find all occurrences, if any, of pattern P in text T.</a:t>
            </a:r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Matching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sz="2400" dirty="0" smtClean="0"/>
              <a:t>The right-most end of any Z-box that </a:t>
            </a:r>
          </a:p>
          <a:p>
            <a:pPr>
              <a:buNone/>
            </a:pPr>
            <a:r>
              <a:rPr lang="en-US" sz="2400" dirty="0" smtClean="0"/>
              <a:t>        begins up to position i-1.</a:t>
            </a:r>
          </a:p>
          <a:p>
            <a:pPr>
              <a:buNone/>
            </a:pPr>
            <a:r>
              <a:rPr lang="en-US" sz="2400" dirty="0" smtClean="0"/>
              <a:t>     - A substring          - some Z-box ending at     .    </a:t>
            </a:r>
          </a:p>
          <a:p>
            <a:pPr>
              <a:buNone/>
            </a:pPr>
            <a:r>
              <a:rPr lang="en-US" sz="2400" dirty="0" smtClean="0"/>
              <a:t>     - The left end of some    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box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66800" y="3200400"/>
            <a:ext cx="7467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66800" y="2819400"/>
            <a:ext cx="12954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819400"/>
            <a:ext cx="4572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0" y="2819400"/>
            <a:ext cx="4572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9200" y="2971800"/>
            <a:ext cx="914400" cy="2286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6400" y="2819400"/>
            <a:ext cx="12954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9800" y="3200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705600" y="3124200"/>
          <a:ext cx="228600" cy="457200"/>
        </p:xfrm>
        <a:graphic>
          <a:graphicData uri="http://schemas.openxmlformats.org/presentationml/2006/ole">
            <p:oleObj spid="_x0000_s7190" name="Equation" r:id="rId3" imgW="114250" imgH="228501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410200" y="3200400"/>
          <a:ext cx="190500" cy="381000"/>
        </p:xfrm>
        <a:graphic>
          <a:graphicData uri="http://schemas.openxmlformats.org/presentationml/2006/ole">
            <p:oleObj spid="_x0000_s7191" name="Equation" r:id="rId4" imgW="114250" imgH="228501" progId="Equation.DSMT4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209800" y="3200400"/>
          <a:ext cx="304800" cy="386080"/>
        </p:xfrm>
        <a:graphic>
          <a:graphicData uri="http://schemas.openxmlformats.org/presentationml/2006/ole">
            <p:oleObj spid="_x0000_s7192" name="Equation" r:id="rId5" imgW="190417" imgH="241195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096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838200" y="3810000"/>
          <a:ext cx="304800" cy="609600"/>
        </p:xfrm>
        <a:graphic>
          <a:graphicData uri="http://schemas.openxmlformats.org/presentationml/2006/ole">
            <p:oleObj spid="_x0000_s7193" name="Equation" r:id="rId6" imgW="114250" imgH="228501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00200" y="2971800"/>
          <a:ext cx="152400" cy="139700"/>
        </p:xfrm>
        <a:graphic>
          <a:graphicData uri="http://schemas.openxmlformats.org/presentationml/2006/ole">
            <p:oleObj spid="_x0000_s7194" name="Equation" r:id="rId7" imgW="152334" imgH="139639" progId="Equation.DSMT4">
              <p:embed/>
            </p:oleObj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6248400" y="2971800"/>
          <a:ext cx="152400" cy="139700"/>
        </p:xfrm>
        <a:graphic>
          <a:graphicData uri="http://schemas.openxmlformats.org/presentationml/2006/ole">
            <p:oleObj spid="_x0000_s7195" name="Equation" r:id="rId8" imgW="152334" imgH="139639" progId="Equation.DSMT4">
              <p:embed/>
            </p:oleObj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665018" y="4800600"/>
          <a:ext cx="401782" cy="368300"/>
        </p:xfrm>
        <a:graphic>
          <a:graphicData uri="http://schemas.openxmlformats.org/presentationml/2006/ole">
            <p:oleObj spid="_x0000_s7196" name="Equation" r:id="rId9" imgW="152334" imgH="139639" progId="Equation.DSMT4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7772400" y="4648200"/>
          <a:ext cx="304800" cy="609600"/>
        </p:xfrm>
        <a:graphic>
          <a:graphicData uri="http://schemas.openxmlformats.org/presentationml/2006/ole">
            <p:oleObj spid="_x0000_s7197" name="Equation" r:id="rId10" imgW="114250" imgH="228501" progId="Equation.DSMT4">
              <p:embed/>
            </p:oleObj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4565073" y="5181600"/>
          <a:ext cx="387927" cy="355600"/>
        </p:xfrm>
        <a:graphic>
          <a:graphicData uri="http://schemas.openxmlformats.org/presentationml/2006/ole">
            <p:oleObj spid="_x0000_s7198" name="Equation" r:id="rId11" imgW="152334" imgH="139639" progId="Equation.DSMT4">
              <p:embed/>
            </p:oleObj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762000" y="5105400"/>
          <a:ext cx="304800" cy="609600"/>
        </p:xfrm>
        <a:graphic>
          <a:graphicData uri="http://schemas.openxmlformats.org/presentationml/2006/ole">
            <p:oleObj spid="_x0000_s7199" name="Equation" r:id="rId12" imgW="114250" imgH="228501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200400" y="4776537"/>
          <a:ext cx="914400" cy="481263"/>
        </p:xfrm>
        <a:graphic>
          <a:graphicData uri="http://schemas.openxmlformats.org/presentationml/2006/ole">
            <p:oleObj spid="_x0000_s7200" name="Equation" r:id="rId13" imgW="4824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22734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box</a:t>
            </a:r>
            <a:endParaRPr lang="en-US" dirty="0"/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457200" y="1066800"/>
            <a:ext cx="8229600" cy="5699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  c  a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  x  a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z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/>
              <a:t> 1    2      3     4     5     6     7      8     9    10   11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4" name="Group 84"/>
          <p:cNvGrpSpPr/>
          <p:nvPr/>
        </p:nvGrpSpPr>
        <p:grpSpPr>
          <a:xfrm>
            <a:off x="457200" y="2057400"/>
            <a:ext cx="7467600" cy="381000"/>
            <a:chOff x="838200" y="3810000"/>
            <a:chExt cx="7467600" cy="381000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838200" y="4191000"/>
              <a:ext cx="74676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1371600" y="3962400"/>
              <a:ext cx="152400" cy="2286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590800" y="3810000"/>
              <a:ext cx="838200" cy="3810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971800" y="3886200"/>
              <a:ext cx="152400" cy="3048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72000" y="3962400"/>
              <a:ext cx="152400" cy="2286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91000" y="3810000"/>
              <a:ext cx="533400" cy="3810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09600" y="3657600"/>
          <a:ext cx="762000" cy="1828800"/>
        </p:xfrm>
        <a:graphic>
          <a:graphicData uri="http://schemas.openxmlformats.org/presentationml/2006/ole">
            <p:oleObj spid="_x0000_s15367" name="Equation" r:id="rId3" imgW="3810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/>
              <a:t>Our task is to compute Z values in linear time.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Let’s find     by comparing left to right characters of            </a:t>
            </a:r>
          </a:p>
          <a:p>
            <a:pPr>
              <a:buNone/>
            </a:pPr>
            <a:r>
              <a:rPr lang="en-US" sz="2300" dirty="0" smtClean="0"/>
              <a:t>           and            until a mismatch is found.     </a:t>
            </a:r>
          </a:p>
          <a:p>
            <a:pPr>
              <a:buNone/>
            </a:pPr>
            <a:r>
              <a:rPr lang="en-US" sz="2300" dirty="0" smtClean="0"/>
              <a:t>      </a:t>
            </a:r>
          </a:p>
          <a:p>
            <a:pPr>
              <a:buNone/>
            </a:pPr>
            <a:r>
              <a:rPr lang="en-US" sz="2300" dirty="0" smtClean="0"/>
              <a:t>    is the length of the matching string.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3429000"/>
          <a:ext cx="381000" cy="457200"/>
        </p:xfrm>
        <a:graphic>
          <a:graphicData uri="http://schemas.openxmlformats.org/presentationml/2006/ole">
            <p:oleObj spid="_x0000_s10256" name="Equation" r:id="rId3" imgW="19050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599" y="2667000"/>
          <a:ext cx="1039091" cy="457200"/>
        </p:xfrm>
        <a:graphic>
          <a:graphicData uri="http://schemas.openxmlformats.org/presentationml/2006/ole">
            <p:oleObj spid="_x0000_s10257" name="Equation" r:id="rId4" imgW="634725" imgH="279279" progId="Equation.DSMT4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285999" y="2692399"/>
          <a:ext cx="942111" cy="431801"/>
        </p:xfrm>
        <a:graphic>
          <a:graphicData uri="http://schemas.openxmlformats.org/presentationml/2006/ole">
            <p:oleObj spid="_x0000_s10258" name="Equation" r:id="rId5" imgW="609600" imgH="279400" progId="Equation.DSMT4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057400" y="2286000"/>
          <a:ext cx="381000" cy="457200"/>
        </p:xfrm>
        <a:graphic>
          <a:graphicData uri="http://schemas.openxmlformats.org/presentationml/2006/ole">
            <p:oleObj spid="_x0000_s10259" name="Equation" r:id="rId6" imgW="190500" imgH="2286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24400" y="4267200"/>
          <a:ext cx="1066800" cy="1200150"/>
        </p:xfrm>
        <a:graphic>
          <a:graphicData uri="http://schemas.openxmlformats.org/presentationml/2006/ole">
            <p:oleObj spid="_x0000_s10260" name="Equation" r:id="rId7" imgW="609600" imgH="685800" progId="Equation.DSMT4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828800" y="4190999"/>
          <a:ext cx="1143000" cy="1285875"/>
        </p:xfrm>
        <a:graphic>
          <a:graphicData uri="http://schemas.openxmlformats.org/presentationml/2006/ole">
            <p:oleObj spid="_x0000_s10261" name="Equation" r:id="rId8" imgW="60960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Let’s assume we have all Z values to k-1.</a:t>
            </a:r>
          </a:p>
          <a:p>
            <a:pPr>
              <a:buNone/>
            </a:pPr>
            <a:r>
              <a:rPr lang="en-US" sz="2300" dirty="0" smtClean="0"/>
              <a:t>The idea is to use already computed Z values to </a:t>
            </a:r>
          </a:p>
          <a:p>
            <a:pPr>
              <a:buNone/>
            </a:pPr>
            <a:r>
              <a:rPr lang="en-US" sz="2300" dirty="0" smtClean="0"/>
              <a:t>compute     .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              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81200" y="2667000"/>
          <a:ext cx="381000" cy="457200"/>
        </p:xfrm>
        <a:graphic>
          <a:graphicData uri="http://schemas.openxmlformats.org/presentationml/2006/ole">
            <p:oleObj spid="_x0000_s16398" name="Equation" r:id="rId3" imgW="190500" imgH="22860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9600" y="3429000"/>
          <a:ext cx="2209800" cy="1640263"/>
        </p:xfrm>
        <a:graphic>
          <a:graphicData uri="http://schemas.openxmlformats.org/presentationml/2006/ole">
            <p:oleObj spid="_x0000_s16399" name="Equation" r:id="rId4" imgW="12319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           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62000" y="1524000"/>
          <a:ext cx="1981200" cy="1470581"/>
        </p:xfrm>
        <a:graphic>
          <a:graphicData uri="http://schemas.openxmlformats.org/presentationml/2006/ole">
            <p:oleObj spid="_x0000_s47107" name="Equation" r:id="rId3" imgW="1231900" imgH="914400" progId="Equation.DSMT4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38200" y="3810000"/>
            <a:ext cx="7467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38200" y="3429000"/>
            <a:ext cx="22098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3429000"/>
            <a:ext cx="22098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289675" y="3886200"/>
          <a:ext cx="635000" cy="254000"/>
        </p:xfrm>
        <a:graphic>
          <a:graphicData uri="http://schemas.openxmlformats.org/presentationml/2006/ole">
            <p:oleObj spid="_x0000_s47109" name="Equation" r:id="rId4" imgW="444240" imgH="177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7234766" y="3839182"/>
          <a:ext cx="918634" cy="351817"/>
        </p:xfrm>
        <a:graphic>
          <a:graphicData uri="http://schemas.openxmlformats.org/presentationml/2006/ole">
            <p:oleObj spid="_x0000_s47110" name="Equation" r:id="rId5" imgW="596880" imgH="228600" progId="Equation.DSMT4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5029199" y="3863008"/>
          <a:ext cx="838201" cy="327992"/>
        </p:xfrm>
        <a:graphic>
          <a:graphicData uri="http://schemas.openxmlformats.org/presentationml/2006/ole">
            <p:oleObj spid="_x0000_s47111" name="Equation" r:id="rId6" imgW="583920" imgH="228600" progId="Equation.DSMT4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2819400" y="3886200"/>
          <a:ext cx="546100" cy="255588"/>
        </p:xfrm>
        <a:graphic>
          <a:graphicData uri="http://schemas.openxmlformats.org/presentationml/2006/ole">
            <p:oleObj spid="_x0000_s47112" name="Equation" r:id="rId7" imgW="380880" imgH="177480" progId="Equation.DSMT4">
              <p:embed/>
            </p:oleObj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1676400" y="3505200"/>
          <a:ext cx="219075" cy="200025"/>
        </p:xfrm>
        <a:graphic>
          <a:graphicData uri="http://schemas.openxmlformats.org/presentationml/2006/ole">
            <p:oleObj spid="_x0000_s47113" name="Equation" r:id="rId8" imgW="152280" imgH="139680" progId="Equation.DSMT4">
              <p:embed/>
            </p:oleObj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6019800" y="3505200"/>
          <a:ext cx="219075" cy="200025"/>
        </p:xfrm>
        <a:graphic>
          <a:graphicData uri="http://schemas.openxmlformats.org/presentationml/2006/ole">
            <p:oleObj spid="_x0000_s47114" name="Equation" r:id="rId9" imgW="15228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           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384300" y="2095500"/>
          <a:ext cx="735013" cy="327025"/>
        </p:xfrm>
        <a:graphic>
          <a:graphicData uri="http://schemas.openxmlformats.org/presentationml/2006/ole">
            <p:oleObj spid="_x0000_s48130" name="Equation" r:id="rId3" imgW="457200" imgH="203040" progId="Equation.DSMT4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38200" y="3810000"/>
            <a:ext cx="7467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09800" y="3429000"/>
            <a:ext cx="8382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3429000"/>
            <a:ext cx="14478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38863" y="3886200"/>
          <a:ext cx="633412" cy="254000"/>
        </p:xfrm>
        <a:graphic>
          <a:graphicData uri="http://schemas.openxmlformats.org/presentationml/2006/ole">
            <p:oleObj spid="_x0000_s48132" name="Equation" r:id="rId4" imgW="444240" imgH="177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7086600" y="3839182"/>
          <a:ext cx="918634" cy="351817"/>
        </p:xfrm>
        <a:graphic>
          <a:graphicData uri="http://schemas.openxmlformats.org/presentationml/2006/ole">
            <p:oleObj spid="_x0000_s48133" name="Equation" r:id="rId5" imgW="596880" imgH="228600" progId="Equation.DSMT4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648199" y="3863008"/>
          <a:ext cx="838201" cy="327992"/>
        </p:xfrm>
        <a:graphic>
          <a:graphicData uri="http://schemas.openxmlformats.org/presentationml/2006/ole">
            <p:oleObj spid="_x0000_s48134" name="Equation" r:id="rId6" imgW="583920" imgH="228600" progId="Equation.DSMT4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035300" y="3886200"/>
          <a:ext cx="546100" cy="255588"/>
        </p:xfrm>
        <a:graphic>
          <a:graphicData uri="http://schemas.openxmlformats.org/presentationml/2006/ole">
            <p:oleObj spid="_x0000_s48135" name="Equation" r:id="rId7" imgW="380880" imgH="17748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914400" y="3429000"/>
            <a:ext cx="12954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38" name="Object 15"/>
          <p:cNvGraphicFramePr>
            <a:graphicFrameLocks noChangeAspect="1"/>
          </p:cNvGraphicFramePr>
          <p:nvPr/>
        </p:nvGraphicFramePr>
        <p:xfrm>
          <a:off x="2514600" y="3482975"/>
          <a:ext cx="244475" cy="327025"/>
        </p:xfrm>
        <a:graphic>
          <a:graphicData uri="http://schemas.openxmlformats.org/presentationml/2006/ole">
            <p:oleObj spid="_x0000_s48138" name="Equation" r:id="rId8" imgW="152280" imgH="203040" progId="Equation.DSMT4">
              <p:embed/>
            </p:oleObj>
          </a:graphicData>
        </a:graphic>
      </p:graphicFrame>
      <p:graphicFrame>
        <p:nvGraphicFramePr>
          <p:cNvPr id="48139" name="Object 15"/>
          <p:cNvGraphicFramePr>
            <a:graphicFrameLocks noChangeAspect="1"/>
          </p:cNvGraphicFramePr>
          <p:nvPr/>
        </p:nvGraphicFramePr>
        <p:xfrm>
          <a:off x="1295400" y="3505200"/>
          <a:ext cx="204788" cy="265112"/>
        </p:xfrm>
        <a:graphic>
          <a:graphicData uri="http://schemas.openxmlformats.org/presentationml/2006/ole">
            <p:oleObj spid="_x0000_s48139" name="Equation" r:id="rId9" imgW="126720" imgH="164880" progId="Equation.DSMT4">
              <p:embed/>
            </p:oleObj>
          </a:graphicData>
        </a:graphic>
      </p:graphicFrame>
      <p:graphicFrame>
        <p:nvGraphicFramePr>
          <p:cNvPr id="48140" name="Object 8"/>
          <p:cNvGraphicFramePr>
            <a:graphicFrameLocks noChangeAspect="1"/>
          </p:cNvGraphicFramePr>
          <p:nvPr/>
        </p:nvGraphicFramePr>
        <p:xfrm>
          <a:off x="1981200" y="3886200"/>
          <a:ext cx="563562" cy="255588"/>
        </p:xfrm>
        <a:graphic>
          <a:graphicData uri="http://schemas.openxmlformats.org/presentationml/2006/ole">
            <p:oleObj spid="_x0000_s48140" name="Equation" r:id="rId10" imgW="393480" imgH="177480" progId="Equation.DSMT4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6172200" y="34290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5"/>
          <p:cNvGraphicFramePr>
            <a:graphicFrameLocks noChangeAspect="1"/>
          </p:cNvGraphicFramePr>
          <p:nvPr/>
        </p:nvGraphicFramePr>
        <p:xfrm>
          <a:off x="6553200" y="3482975"/>
          <a:ext cx="244475" cy="327025"/>
        </p:xfrm>
        <a:graphic>
          <a:graphicData uri="http://schemas.openxmlformats.org/presentationml/2006/ole">
            <p:oleObj spid="_x0000_s48141" name="Equation" r:id="rId11" imgW="152280" imgH="203040" progId="Equation.DSMT4">
              <p:embed/>
            </p:oleObj>
          </a:graphicData>
        </a:graphic>
      </p:graphicFrame>
      <p:graphicFrame>
        <p:nvGraphicFramePr>
          <p:cNvPr id="48142" name="Object 15"/>
          <p:cNvGraphicFramePr>
            <a:graphicFrameLocks noChangeAspect="1"/>
          </p:cNvGraphicFramePr>
          <p:nvPr/>
        </p:nvGraphicFramePr>
        <p:xfrm>
          <a:off x="5410200" y="3505200"/>
          <a:ext cx="204787" cy="265112"/>
        </p:xfrm>
        <a:graphic>
          <a:graphicData uri="http://schemas.openxmlformats.org/presentationml/2006/ole">
            <p:oleObj spid="_x0000_s48142" name="Equation" r:id="rId12" imgW="126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           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10000"/>
            <a:ext cx="7467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09800" y="3429000"/>
            <a:ext cx="8382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3429000"/>
            <a:ext cx="14478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38863" y="3886200"/>
          <a:ext cx="633412" cy="254000"/>
        </p:xfrm>
        <a:graphic>
          <a:graphicData uri="http://schemas.openxmlformats.org/presentationml/2006/ole">
            <p:oleObj spid="_x0000_s51203" name="Equation" r:id="rId3" imgW="444240" imgH="177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7086600" y="3839182"/>
          <a:ext cx="918634" cy="351817"/>
        </p:xfrm>
        <a:graphic>
          <a:graphicData uri="http://schemas.openxmlformats.org/presentationml/2006/ole">
            <p:oleObj spid="_x0000_s51204" name="Equation" r:id="rId4" imgW="596880" imgH="228600" progId="Equation.DSMT4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648199" y="3863008"/>
          <a:ext cx="838201" cy="327992"/>
        </p:xfrm>
        <a:graphic>
          <a:graphicData uri="http://schemas.openxmlformats.org/presentationml/2006/ole">
            <p:oleObj spid="_x0000_s51205" name="Equation" r:id="rId5" imgW="583920" imgH="228600" progId="Equation.DSMT4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035300" y="3886200"/>
          <a:ext cx="546100" cy="255588"/>
        </p:xfrm>
        <a:graphic>
          <a:graphicData uri="http://schemas.openxmlformats.org/presentationml/2006/ole">
            <p:oleObj spid="_x0000_s51206" name="Equation" r:id="rId6" imgW="380880" imgH="17748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914400" y="3429000"/>
            <a:ext cx="12954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0" name="Object 8"/>
          <p:cNvGraphicFramePr>
            <a:graphicFrameLocks noChangeAspect="1"/>
          </p:cNvGraphicFramePr>
          <p:nvPr/>
        </p:nvGraphicFramePr>
        <p:xfrm>
          <a:off x="1981200" y="3886200"/>
          <a:ext cx="563562" cy="255588"/>
        </p:xfrm>
        <a:graphic>
          <a:graphicData uri="http://schemas.openxmlformats.org/presentationml/2006/ole">
            <p:oleObj spid="_x0000_s51209" name="Equation" r:id="rId7" imgW="393480" imgH="177480" progId="Equation.DSMT4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6172200" y="34290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5"/>
          <p:cNvGraphicFramePr>
            <a:graphicFrameLocks noChangeAspect="1"/>
          </p:cNvGraphicFramePr>
          <p:nvPr/>
        </p:nvGraphicFramePr>
        <p:xfrm>
          <a:off x="6629400" y="3482975"/>
          <a:ext cx="244475" cy="327025"/>
        </p:xfrm>
        <a:graphic>
          <a:graphicData uri="http://schemas.openxmlformats.org/presentationml/2006/ole">
            <p:oleObj spid="_x0000_s51210" name="Equation" r:id="rId8" imgW="152280" imgH="203040" progId="Equation.DSMT4">
              <p:embed/>
            </p:oleObj>
          </a:graphicData>
        </a:graphic>
      </p:graphicFrame>
      <p:graphicFrame>
        <p:nvGraphicFramePr>
          <p:cNvPr id="48142" name="Object 15"/>
          <p:cNvGraphicFramePr>
            <a:graphicFrameLocks noChangeAspect="1"/>
          </p:cNvGraphicFramePr>
          <p:nvPr/>
        </p:nvGraphicFramePr>
        <p:xfrm>
          <a:off x="5357813" y="3468688"/>
          <a:ext cx="204787" cy="265112"/>
        </p:xfrm>
        <a:graphic>
          <a:graphicData uri="http://schemas.openxmlformats.org/presentationml/2006/ole">
            <p:oleObj spid="_x0000_s51211" name="Equation" r:id="rId9" imgW="126720" imgH="16488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775075" y="4876800"/>
          <a:ext cx="1254125" cy="609600"/>
        </p:xfrm>
        <a:graphic>
          <a:graphicData uri="http://schemas.openxmlformats.org/presentationml/2006/ole">
            <p:oleObj spid="_x0000_s51212" name="Equation" r:id="rId10" imgW="469800" imgH="228600" progId="Equation.DSMT4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22098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           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10000"/>
            <a:ext cx="7467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09800" y="3429000"/>
            <a:ext cx="8382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3429000"/>
            <a:ext cx="14478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38863" y="3886200"/>
          <a:ext cx="633412" cy="254000"/>
        </p:xfrm>
        <a:graphic>
          <a:graphicData uri="http://schemas.openxmlformats.org/presentationml/2006/ole">
            <p:oleObj spid="_x0000_s71682" name="Equation" r:id="rId3" imgW="444240" imgH="177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7086600" y="3839182"/>
          <a:ext cx="918634" cy="351817"/>
        </p:xfrm>
        <a:graphic>
          <a:graphicData uri="http://schemas.openxmlformats.org/presentationml/2006/ole">
            <p:oleObj spid="_x0000_s71683" name="Equation" r:id="rId4" imgW="596880" imgH="228600" progId="Equation.DSMT4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648199" y="3863008"/>
          <a:ext cx="838201" cy="327992"/>
        </p:xfrm>
        <a:graphic>
          <a:graphicData uri="http://schemas.openxmlformats.org/presentationml/2006/ole">
            <p:oleObj spid="_x0000_s71684" name="Equation" r:id="rId5" imgW="583920" imgH="228600" progId="Equation.DSMT4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035300" y="3886200"/>
          <a:ext cx="546100" cy="255588"/>
        </p:xfrm>
        <a:graphic>
          <a:graphicData uri="http://schemas.openxmlformats.org/presentationml/2006/ole">
            <p:oleObj spid="_x0000_s71685" name="Equation" r:id="rId6" imgW="380880" imgH="17748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914400" y="3429000"/>
            <a:ext cx="12954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0" name="Object 8"/>
          <p:cNvGraphicFramePr>
            <a:graphicFrameLocks noChangeAspect="1"/>
          </p:cNvGraphicFramePr>
          <p:nvPr/>
        </p:nvGraphicFramePr>
        <p:xfrm>
          <a:off x="1981200" y="3886200"/>
          <a:ext cx="563562" cy="255588"/>
        </p:xfrm>
        <a:graphic>
          <a:graphicData uri="http://schemas.openxmlformats.org/presentationml/2006/ole">
            <p:oleObj spid="_x0000_s71686" name="Equation" r:id="rId7" imgW="393480" imgH="177480" progId="Equation.DSMT4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6172200" y="34290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894013" y="4876800"/>
          <a:ext cx="3016250" cy="609600"/>
        </p:xfrm>
        <a:graphic>
          <a:graphicData uri="http://schemas.openxmlformats.org/presentationml/2006/ole">
            <p:oleObj spid="_x0000_s71687" name="Equation" r:id="rId8" imgW="1130040" imgH="228600" progId="Equation.DSMT4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22098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722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           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10000"/>
            <a:ext cx="7467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09800" y="3429000"/>
            <a:ext cx="8382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3429000"/>
            <a:ext cx="14478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38863" y="3886200"/>
          <a:ext cx="633412" cy="254000"/>
        </p:xfrm>
        <a:graphic>
          <a:graphicData uri="http://schemas.openxmlformats.org/presentationml/2006/ole">
            <p:oleObj spid="_x0000_s53251" name="Equation" r:id="rId3" imgW="444240" imgH="177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7086600" y="3839182"/>
          <a:ext cx="918634" cy="351817"/>
        </p:xfrm>
        <a:graphic>
          <a:graphicData uri="http://schemas.openxmlformats.org/presentationml/2006/ole">
            <p:oleObj spid="_x0000_s53252" name="Equation" r:id="rId4" imgW="596880" imgH="228600" progId="Equation.DSMT4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648199" y="3863008"/>
          <a:ext cx="838201" cy="327992"/>
        </p:xfrm>
        <a:graphic>
          <a:graphicData uri="http://schemas.openxmlformats.org/presentationml/2006/ole">
            <p:oleObj spid="_x0000_s53253" name="Equation" r:id="rId5" imgW="583920" imgH="228600" progId="Equation.DSMT4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035300" y="3886200"/>
          <a:ext cx="546100" cy="255588"/>
        </p:xfrm>
        <a:graphic>
          <a:graphicData uri="http://schemas.openxmlformats.org/presentationml/2006/ole">
            <p:oleObj spid="_x0000_s53254" name="Equation" r:id="rId6" imgW="380880" imgH="17748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914400" y="3429000"/>
            <a:ext cx="12954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0" name="Object 8"/>
          <p:cNvGraphicFramePr>
            <a:graphicFrameLocks noChangeAspect="1"/>
          </p:cNvGraphicFramePr>
          <p:nvPr/>
        </p:nvGraphicFramePr>
        <p:xfrm>
          <a:off x="1981200" y="3886200"/>
          <a:ext cx="563562" cy="255588"/>
        </p:xfrm>
        <a:graphic>
          <a:graphicData uri="http://schemas.openxmlformats.org/presentationml/2006/ole">
            <p:oleObj spid="_x0000_s53255" name="Equation" r:id="rId7" imgW="393480" imgH="177480" progId="Equation.DSMT4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6172200" y="34290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98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722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3429000"/>
            <a:ext cx="228600" cy="381000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38400" y="3429000"/>
            <a:ext cx="228600" cy="381000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438400" y="3505200"/>
            <a:ext cx="2286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x</a:t>
            </a:r>
            <a:endParaRPr lang="en-US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6400800" y="3505200"/>
            <a:ext cx="2286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x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1676400" y="2590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assume  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827338" y="1524000"/>
          <a:ext cx="4130675" cy="609600"/>
        </p:xfrm>
        <a:graphic>
          <a:graphicData uri="http://schemas.openxmlformats.org/presentationml/2006/ole">
            <p:oleObj spid="_x0000_s53259" name="Equation" r:id="rId8" imgW="1549080" imgH="228600" progId="Equation.DSMT4">
              <p:embed/>
            </p:oleObj>
          </a:graphicData>
        </a:graphic>
      </p:graphicFrame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 flipV="1">
          <a:off x="3276600" y="2590800"/>
          <a:ext cx="1422400" cy="381000"/>
        </p:xfrm>
        <a:graphic>
          <a:graphicData uri="http://schemas.openxmlformats.org/presentationml/2006/ole">
            <p:oleObj spid="_x0000_s53260" name="Equation" r:id="rId9" imgW="5331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139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1219200"/>
          <a:ext cx="6858000" cy="5129561"/>
        </p:xfrm>
        <a:graphic>
          <a:graphicData uri="http://schemas.openxmlformats.org/presentationml/2006/ole">
            <p:oleObj spid="_x0000_s11268" name="Equation" r:id="rId4" imgW="6248400" imgH="4673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P=</a:t>
            </a:r>
            <a:r>
              <a:rPr lang="en-US" dirty="0" err="1" smtClean="0"/>
              <a:t>aa</a:t>
            </a:r>
            <a:r>
              <a:rPr lang="en-US" dirty="0" smtClean="0"/>
              <a:t> and T=</a:t>
            </a:r>
            <a:r>
              <a:rPr lang="en-US" dirty="0" err="1" smtClean="0"/>
              <a:t>abaabaaa</a:t>
            </a:r>
            <a:endParaRPr lang="en-US" dirty="0" smtClean="0"/>
          </a:p>
          <a:p>
            <a:r>
              <a:rPr lang="en-US" dirty="0" smtClean="0"/>
              <a:t>P occurs in T 3 times, starting at locations 3,6 and 7.</a:t>
            </a:r>
          </a:p>
          <a:p>
            <a:pPr lvl="1"/>
            <a:r>
              <a:rPr lang="en-US" dirty="0" smtClean="0"/>
              <a:t>Location 3:</a:t>
            </a:r>
          </a:p>
          <a:p>
            <a:pPr lvl="2"/>
            <a:r>
              <a:rPr lang="en-US" dirty="0" err="1" smtClean="0"/>
              <a:t>ab</a:t>
            </a:r>
            <a:r>
              <a:rPr lang="en-US" dirty="0" err="1" smtClean="0">
                <a:solidFill>
                  <a:srgbClr val="00B050"/>
                </a:solidFill>
              </a:rPr>
              <a:t>aa</a:t>
            </a:r>
            <a:r>
              <a:rPr lang="en-US" dirty="0" err="1" smtClean="0"/>
              <a:t>baaa</a:t>
            </a:r>
            <a:endParaRPr lang="en-US" dirty="0" smtClean="0"/>
          </a:p>
          <a:p>
            <a:pPr lvl="1"/>
            <a:r>
              <a:rPr lang="en-US" dirty="0" smtClean="0"/>
              <a:t>Location 6:</a:t>
            </a:r>
          </a:p>
          <a:p>
            <a:pPr lvl="2"/>
            <a:r>
              <a:rPr lang="en-US" dirty="0" err="1" smtClean="0"/>
              <a:t>abaab</a:t>
            </a:r>
            <a:r>
              <a:rPr lang="en-US" dirty="0" err="1" smtClean="0">
                <a:solidFill>
                  <a:srgbClr val="00B050"/>
                </a:solidFill>
              </a:rPr>
              <a:t>aa</a:t>
            </a:r>
            <a:r>
              <a:rPr lang="en-US" dirty="0" err="1" smtClean="0"/>
              <a:t>a</a:t>
            </a:r>
            <a:endParaRPr lang="en-US" dirty="0" smtClean="0"/>
          </a:p>
          <a:p>
            <a:pPr lvl="1"/>
            <a:r>
              <a:rPr lang="en-US" dirty="0" smtClean="0"/>
              <a:t>Location 7:</a:t>
            </a:r>
          </a:p>
          <a:p>
            <a:pPr lvl="2"/>
            <a:r>
              <a:rPr lang="en-US" dirty="0" err="1" smtClean="0"/>
              <a:t>a</a:t>
            </a:r>
            <a:r>
              <a:rPr lang="en-US" sz="2100" dirty="0" err="1" smtClean="0"/>
              <a:t>baaba</a:t>
            </a:r>
            <a:r>
              <a:rPr lang="en-US" sz="2100" dirty="0" err="1" smtClean="0">
                <a:solidFill>
                  <a:srgbClr val="00B050"/>
                </a:solidFill>
              </a:rPr>
              <a:t>aa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Please note that the occurrences may overlap, locations 6,7.</a:t>
            </a:r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Matching Problem -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8036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Example - JavaScript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1396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 - Correctness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371600"/>
          <a:ext cx="6248400" cy="4673600"/>
        </p:xfrm>
        <a:graphic>
          <a:graphicData uri="http://schemas.openxmlformats.org/presentationml/2006/ole">
            <p:oleObj spid="_x0000_s14340" name="Equation" r:id="rId4" imgW="6248400" imgH="4673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Case 1: K&gt;r</a:t>
            </a:r>
          </a:p>
          <a:p>
            <a:pPr>
              <a:buNone/>
            </a:pPr>
            <a:r>
              <a:rPr lang="en-US" sz="2300" dirty="0" smtClean="0"/>
              <a:t>                   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 - Correctness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10000"/>
            <a:ext cx="7467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743200" y="3429000"/>
            <a:ext cx="22098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5289550" y="3886200"/>
          <a:ext cx="739775" cy="274638"/>
        </p:xfrm>
        <a:graphic>
          <a:graphicData uri="http://schemas.openxmlformats.org/presentationml/2006/ole">
            <p:oleObj spid="_x0000_s60420" name="Equation" r:id="rId3" imgW="482400" imgH="17748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1524000" y="3429000"/>
            <a:ext cx="3810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52600" y="3581400"/>
            <a:ext cx="685800" cy="2286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0425" name="Object 6"/>
          <p:cNvGraphicFramePr>
            <a:graphicFrameLocks noChangeAspect="1"/>
          </p:cNvGraphicFramePr>
          <p:nvPr/>
        </p:nvGraphicFramePr>
        <p:xfrm>
          <a:off x="4440237" y="3886200"/>
          <a:ext cx="741363" cy="274638"/>
        </p:xfrm>
        <a:graphic>
          <a:graphicData uri="http://schemas.openxmlformats.org/presentationml/2006/ole">
            <p:oleObj spid="_x0000_s60425" name="Equation" r:id="rId4" imgW="4824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/>
              <a:t>Case 2.a</a:t>
            </a:r>
          </a:p>
          <a:p>
            <a:pPr>
              <a:buNone/>
            </a:pPr>
            <a:r>
              <a:rPr lang="en-US" sz="2300" dirty="0" smtClean="0"/>
              <a:t>                   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 - Correctness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10000"/>
            <a:ext cx="7467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3276600"/>
            <a:ext cx="914400" cy="533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3048000"/>
            <a:ext cx="2438400" cy="762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11875" y="3886200"/>
          <a:ext cx="688975" cy="254000"/>
        </p:xfrm>
        <a:graphic>
          <a:graphicData uri="http://schemas.openxmlformats.org/presentationml/2006/ole">
            <p:oleObj spid="_x0000_s61442" name="Equation" r:id="rId3" imgW="482400" imgH="177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7173913" y="3878263"/>
          <a:ext cx="742950" cy="273050"/>
        </p:xfrm>
        <a:graphic>
          <a:graphicData uri="http://schemas.openxmlformats.org/presentationml/2006/ole">
            <p:oleObj spid="_x0000_s61443" name="Equation" r:id="rId4" imgW="482400" imgH="177480" progId="Equation.DSMT4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738688" y="3898900"/>
          <a:ext cx="657225" cy="255588"/>
        </p:xfrm>
        <a:graphic>
          <a:graphicData uri="http://schemas.openxmlformats.org/presentationml/2006/ole">
            <p:oleObj spid="_x0000_s61444" name="Equation" r:id="rId5" imgW="457200" imgH="17748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914400" y="3048000"/>
            <a:ext cx="2133600" cy="762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0" name="Object 8"/>
          <p:cNvGraphicFramePr>
            <a:graphicFrameLocks noChangeAspect="1"/>
          </p:cNvGraphicFramePr>
          <p:nvPr/>
        </p:nvGraphicFramePr>
        <p:xfrm>
          <a:off x="1981200" y="3886200"/>
          <a:ext cx="563562" cy="255588"/>
        </p:xfrm>
        <a:graphic>
          <a:graphicData uri="http://schemas.openxmlformats.org/presentationml/2006/ole">
            <p:oleObj spid="_x0000_s61446" name="Equation" r:id="rId6" imgW="393480" imgH="177480" progId="Equation.DSMT4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6172200" y="3276600"/>
            <a:ext cx="990600" cy="5334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09600" y="2057400"/>
          <a:ext cx="882650" cy="757238"/>
        </p:xfrm>
        <a:graphic>
          <a:graphicData uri="http://schemas.openxmlformats.org/presentationml/2006/ole">
            <p:oleObj spid="_x0000_s61447" name="Equation" r:id="rId7" imgW="533160" imgH="457200" progId="Equation.DSMT4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21336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722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2667000" y="3505200"/>
          <a:ext cx="219075" cy="292100"/>
        </p:xfrm>
        <a:graphic>
          <a:graphicData uri="http://schemas.openxmlformats.org/presentationml/2006/ole">
            <p:oleObj spid="_x0000_s61448" name="Equation" r:id="rId8" imgW="152280" imgH="203040" progId="Equation.DSMT4">
              <p:embed/>
            </p:oleObj>
          </a:graphicData>
        </a:graphic>
      </p:graphicFrame>
      <p:graphicFrame>
        <p:nvGraphicFramePr>
          <p:cNvPr id="61449" name="Object 8"/>
          <p:cNvGraphicFramePr>
            <a:graphicFrameLocks noChangeAspect="1"/>
          </p:cNvGraphicFramePr>
          <p:nvPr/>
        </p:nvGraphicFramePr>
        <p:xfrm>
          <a:off x="6781800" y="3505200"/>
          <a:ext cx="228600" cy="292100"/>
        </p:xfrm>
        <a:graphic>
          <a:graphicData uri="http://schemas.openxmlformats.org/presentationml/2006/ole">
            <p:oleObj spid="_x0000_s61449" name="Equation" r:id="rId9" imgW="152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/>
              <a:t>Case 2.b</a:t>
            </a:r>
          </a:p>
          <a:p>
            <a:pPr>
              <a:buNone/>
            </a:pPr>
            <a:r>
              <a:rPr lang="en-US" sz="2300" dirty="0" smtClean="0"/>
              <a:t>                   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 algorithm - Correctness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10000"/>
            <a:ext cx="71628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3276600"/>
            <a:ext cx="1371600" cy="533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3048000"/>
            <a:ext cx="2438400" cy="762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11875" y="3886200"/>
          <a:ext cx="688975" cy="254000"/>
        </p:xfrm>
        <a:graphic>
          <a:graphicData uri="http://schemas.openxmlformats.org/presentationml/2006/ole">
            <p:oleObj spid="_x0000_s62466" name="Equation" r:id="rId3" imgW="482400" imgH="177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7173913" y="3878263"/>
          <a:ext cx="742950" cy="273050"/>
        </p:xfrm>
        <a:graphic>
          <a:graphicData uri="http://schemas.openxmlformats.org/presentationml/2006/ole">
            <p:oleObj spid="_x0000_s62467" name="Equation" r:id="rId4" imgW="482400" imgH="177480" progId="Equation.DSMT4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738688" y="3898900"/>
          <a:ext cx="657225" cy="255588"/>
        </p:xfrm>
        <a:graphic>
          <a:graphicData uri="http://schemas.openxmlformats.org/presentationml/2006/ole">
            <p:oleObj spid="_x0000_s62468" name="Equation" r:id="rId5" imgW="457200" imgH="17748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914400" y="3048000"/>
            <a:ext cx="2133600" cy="762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0" name="Object 8"/>
          <p:cNvGraphicFramePr>
            <a:graphicFrameLocks noChangeAspect="1"/>
          </p:cNvGraphicFramePr>
          <p:nvPr/>
        </p:nvGraphicFramePr>
        <p:xfrm>
          <a:off x="1981200" y="3886200"/>
          <a:ext cx="563562" cy="255588"/>
        </p:xfrm>
        <a:graphic>
          <a:graphicData uri="http://schemas.openxmlformats.org/presentationml/2006/ole">
            <p:oleObj spid="_x0000_s62470" name="Equation" r:id="rId6" imgW="393480" imgH="177480" progId="Equation.DSMT4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6172200" y="3276600"/>
            <a:ext cx="1905000" cy="5334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09600" y="2057400"/>
          <a:ext cx="882650" cy="757238"/>
        </p:xfrm>
        <a:graphic>
          <a:graphicData uri="http://schemas.openxmlformats.org/presentationml/2006/ole">
            <p:oleObj spid="_x0000_s62471" name="Equation" r:id="rId7" imgW="533160" imgH="457200" progId="Equation.DSMT4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21336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72200" y="3429000"/>
            <a:ext cx="228600" cy="3810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2667000" y="3505200"/>
          <a:ext cx="219075" cy="292100"/>
        </p:xfrm>
        <a:graphic>
          <a:graphicData uri="http://schemas.openxmlformats.org/presentationml/2006/ole">
            <p:oleObj spid="_x0000_s62472" name="Equation" r:id="rId8" imgW="152280" imgH="203040" progId="Equation.DSMT4">
              <p:embed/>
            </p:oleObj>
          </a:graphicData>
        </a:graphic>
      </p:graphicFrame>
      <p:graphicFrame>
        <p:nvGraphicFramePr>
          <p:cNvPr id="61449" name="Object 8"/>
          <p:cNvGraphicFramePr>
            <a:graphicFrameLocks noChangeAspect="1"/>
          </p:cNvGraphicFramePr>
          <p:nvPr/>
        </p:nvGraphicFramePr>
        <p:xfrm>
          <a:off x="6781800" y="3505200"/>
          <a:ext cx="228600" cy="292100"/>
        </p:xfrm>
        <a:graphic>
          <a:graphicData uri="http://schemas.openxmlformats.org/presentationml/2006/ole">
            <p:oleObj spid="_x0000_s62473" name="Equation" r:id="rId9" imgW="152280" imgH="203040" progId="Equation.DSMT4">
              <p:embed/>
            </p:oleObj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8077200" y="3124200"/>
            <a:ext cx="0" cy="762000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474" name="Object 8"/>
          <p:cNvGraphicFramePr>
            <a:graphicFrameLocks noChangeAspect="1"/>
          </p:cNvGraphicFramePr>
          <p:nvPr/>
        </p:nvGraphicFramePr>
        <p:xfrm>
          <a:off x="7924800" y="3513138"/>
          <a:ext cx="182563" cy="201612"/>
        </p:xfrm>
        <a:graphic>
          <a:graphicData uri="http://schemas.openxmlformats.org/presentationml/2006/ole">
            <p:oleObj spid="_x0000_s62474" name="Equation" r:id="rId10" imgW="12672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Do we really need $ ?</a:t>
            </a: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By definition,         is the length of the longest</a:t>
            </a:r>
          </a:p>
          <a:p>
            <a:pPr>
              <a:buNone/>
            </a:pPr>
            <a:r>
              <a:rPr lang="en-US" dirty="0" smtClean="0"/>
              <a:t>prefix of S[</a:t>
            </a:r>
            <a:r>
              <a:rPr lang="en-US" dirty="0" err="1" smtClean="0"/>
              <a:t>i</a:t>
            </a:r>
            <a:r>
              <a:rPr lang="en-US" dirty="0" smtClean="0"/>
              <a:t>..|S|] that matches a prefix of 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P length is n,             indicates an occurrence</a:t>
            </a:r>
          </a:p>
          <a:p>
            <a:pPr>
              <a:buNone/>
            </a:pPr>
            <a:r>
              <a:rPr lang="en-US" dirty="0" smtClean="0"/>
              <a:t>of P in T, in case S=P$T and also in case S=PT.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answer is no, it terms of correctness.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Z algorithm – Correctness</a:t>
            </a:r>
            <a:endParaRPr lang="en-US" sz="3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72100" y="2806700"/>
          <a:ext cx="914400" cy="198438"/>
        </p:xfrm>
        <a:graphic>
          <a:graphicData uri="http://schemas.openxmlformats.org/presentationml/2006/ole">
            <p:oleObj spid="_x0000_s13332" name="Equation" r:id="rId3" imgW="435285" imgH="677109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177540" y="3505200"/>
          <a:ext cx="1242060" cy="487082"/>
        </p:xfrm>
        <a:graphic>
          <a:graphicData uri="http://schemas.openxmlformats.org/presentationml/2006/ole">
            <p:oleObj spid="_x0000_s13340" name="Equation" r:id="rId4" imgW="647640" imgH="253800" progId="Equation.DSMT4">
              <p:embed/>
            </p:oleObj>
          </a:graphicData>
        </a:graphic>
      </p:graphicFrame>
      <p:graphicFrame>
        <p:nvGraphicFramePr>
          <p:cNvPr id="13341" name="Object 29"/>
          <p:cNvGraphicFramePr>
            <a:graphicFrameLocks noChangeAspect="1"/>
          </p:cNvGraphicFramePr>
          <p:nvPr/>
        </p:nvGraphicFramePr>
        <p:xfrm>
          <a:off x="2819400" y="2133600"/>
          <a:ext cx="880110" cy="533400"/>
        </p:xfrm>
        <a:graphic>
          <a:graphicData uri="http://schemas.openxmlformats.org/presentationml/2006/ole">
            <p:oleObj spid="_x0000_s13341" name="Equation" r:id="rId5" imgW="4190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why to use $?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Using $ ensures a limit of n for the values of </a:t>
            </a:r>
          </a:p>
          <a:p>
            <a:pPr>
              <a:buNone/>
            </a:pPr>
            <a:r>
              <a:rPr lang="en-US" dirty="0" smtClean="0"/>
              <a:t>In The algorithm we use some     and            to </a:t>
            </a:r>
          </a:p>
          <a:p>
            <a:pPr>
              <a:buNone/>
            </a:pPr>
            <a:r>
              <a:rPr lang="en-US" dirty="0" smtClean="0"/>
              <a:t>compute the current     .</a:t>
            </a:r>
          </a:p>
          <a:p>
            <a:pPr>
              <a:buNone/>
            </a:pPr>
            <a:r>
              <a:rPr lang="en-US" dirty="0" smtClean="0"/>
              <a:t>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need only         additional space.</a:t>
            </a:r>
          </a:p>
          <a:p>
            <a:pPr>
              <a:buNone/>
            </a:pPr>
            <a:r>
              <a:rPr lang="en-US" dirty="0" smtClean="0"/>
              <a:t>         is not bearable.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Z algorithm – Space complexity</a:t>
            </a:r>
            <a:endParaRPr lang="en-US" sz="3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153400" y="2147886"/>
          <a:ext cx="320202" cy="442914"/>
        </p:xfrm>
        <a:graphic>
          <a:graphicData uri="http://schemas.openxmlformats.org/presentationml/2006/ole">
            <p:oleObj spid="_x0000_s46082" name="Equation" r:id="rId3" imgW="165028" imgH="228501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38800" y="2590800"/>
          <a:ext cx="457200" cy="484093"/>
        </p:xfrm>
        <a:graphic>
          <a:graphicData uri="http://schemas.openxmlformats.org/presentationml/2006/ole">
            <p:oleObj spid="_x0000_s46084" name="Equation" r:id="rId4" imgW="215806" imgH="228501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781800" y="2590800"/>
          <a:ext cx="1219200" cy="518809"/>
        </p:xfrm>
        <a:graphic>
          <a:graphicData uri="http://schemas.openxmlformats.org/presentationml/2006/ole">
            <p:oleObj spid="_x0000_s46085" name="Equation" r:id="rId5" imgW="596641" imgH="25389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43213" y="4419600"/>
          <a:ext cx="814387" cy="512762"/>
        </p:xfrm>
        <a:graphic>
          <a:graphicData uri="http://schemas.openxmlformats.org/presentationml/2006/ole">
            <p:oleObj spid="_x0000_s46086" name="Equation" r:id="rId6" imgW="444240" imgH="27936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9600" y="3581400"/>
          <a:ext cx="1983466" cy="914400"/>
        </p:xfrm>
        <a:graphic>
          <a:graphicData uri="http://schemas.openxmlformats.org/presentationml/2006/ole">
            <p:oleObj spid="_x0000_s46087" name="Equation" r:id="rId7" imgW="990360" imgH="457200" progId="Equation.DSMT4">
              <p:embed/>
            </p:oleObj>
          </a:graphicData>
        </a:graphic>
      </p:graphicFrame>
      <p:graphicFrame>
        <p:nvGraphicFramePr>
          <p:cNvPr id="46089" name="Object 21"/>
          <p:cNvGraphicFramePr>
            <a:graphicFrameLocks noChangeAspect="1"/>
          </p:cNvGraphicFramePr>
          <p:nvPr/>
        </p:nvGraphicFramePr>
        <p:xfrm>
          <a:off x="4114800" y="3048000"/>
          <a:ext cx="403225" cy="484188"/>
        </p:xfrm>
        <a:graphic>
          <a:graphicData uri="http://schemas.openxmlformats.org/presentationml/2006/ole">
            <p:oleObj spid="_x0000_s46089" name="Equation" r:id="rId8" imgW="190440" imgH="228600" progId="Equation.DSMT4">
              <p:embed/>
            </p:oleObj>
          </a:graphicData>
        </a:graphic>
      </p:graphicFrame>
      <p:graphicFrame>
        <p:nvGraphicFramePr>
          <p:cNvPr id="46090" name="Object 23"/>
          <p:cNvGraphicFramePr>
            <a:graphicFrameLocks noChangeAspect="1"/>
          </p:cNvGraphicFramePr>
          <p:nvPr/>
        </p:nvGraphicFramePr>
        <p:xfrm>
          <a:off x="555625" y="4854561"/>
          <a:ext cx="892175" cy="576277"/>
        </p:xfrm>
        <a:graphic>
          <a:graphicData uri="http://schemas.openxmlformats.org/presentationml/2006/ole">
            <p:oleObj spid="_x0000_s46090" name="Equation" r:id="rId9" imgW="4316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562600"/>
          </a:xfrm>
        </p:spPr>
        <p:txBody>
          <a:bodyPr/>
          <a:lstStyle/>
          <a:p>
            <a:r>
              <a:rPr lang="en-US" dirty="0" smtClean="0"/>
              <a:t>    iterations</a:t>
            </a:r>
          </a:p>
          <a:p>
            <a:endParaRPr lang="en-US" dirty="0" smtClean="0"/>
          </a:p>
          <a:p>
            <a:r>
              <a:rPr lang="en-US" dirty="0" smtClean="0"/>
              <a:t>Number of compressions:</a:t>
            </a:r>
          </a:p>
          <a:p>
            <a:pPr lvl="1"/>
            <a:r>
              <a:rPr lang="en-US" dirty="0" smtClean="0"/>
              <a:t>Each </a:t>
            </a:r>
            <a:r>
              <a:rPr lang="en-US" u="sng" dirty="0" smtClean="0"/>
              <a:t>mismatch</a:t>
            </a:r>
            <a:r>
              <a:rPr lang="en-US" dirty="0" smtClean="0"/>
              <a:t> ends an iteration. Max total of     mismatches for the entire algorithm.</a:t>
            </a:r>
          </a:p>
          <a:p>
            <a:pPr lvl="1"/>
            <a:r>
              <a:rPr lang="en-US" dirty="0" smtClean="0"/>
              <a:t>Each </a:t>
            </a:r>
            <a:r>
              <a:rPr lang="en-US" u="sng" dirty="0" smtClean="0"/>
              <a:t>match</a:t>
            </a:r>
            <a:r>
              <a:rPr lang="en-US" dirty="0" smtClean="0"/>
              <a:t> increments the value of r at least by 1.</a:t>
            </a:r>
          </a:p>
          <a:p>
            <a:pPr lvl="1"/>
            <a:r>
              <a:rPr lang="en-US" dirty="0" smtClean="0"/>
              <a:t>            number of matches comparisons        for the entire algorithm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Z algorithm – Time complexity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219200"/>
          <a:ext cx="381000" cy="508000"/>
        </p:xfrm>
        <a:graphic>
          <a:graphicData uri="http://schemas.openxmlformats.org/presentationml/2006/ole">
            <p:oleObj spid="_x0000_s12300" name="Equation" r:id="rId3" imgW="190417" imgH="25389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96200" y="2540000"/>
          <a:ext cx="381000" cy="508000"/>
        </p:xfrm>
        <a:graphic>
          <a:graphicData uri="http://schemas.openxmlformats.org/presentationml/2006/ole">
            <p:oleObj spid="_x0000_s12301" name="Equation" r:id="rId4" imgW="190417" imgH="25389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72100" y="2806700"/>
          <a:ext cx="914400" cy="198438"/>
        </p:xfrm>
        <a:graphic>
          <a:graphicData uri="http://schemas.openxmlformats.org/presentationml/2006/ole">
            <p:oleObj spid="_x0000_s12302" name="Equation" r:id="rId5" imgW="435285" imgH="677109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934200" y="3670300"/>
          <a:ext cx="624840" cy="520700"/>
        </p:xfrm>
        <a:graphic>
          <a:graphicData uri="http://schemas.openxmlformats.org/presentationml/2006/ole">
            <p:oleObj spid="_x0000_s12303" name="Equation" r:id="rId6" imgW="304536" imgH="2537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3716866"/>
          <a:ext cx="1066800" cy="474134"/>
        </p:xfrm>
        <a:graphic>
          <a:graphicData uri="http://schemas.openxmlformats.org/presentationml/2006/ole">
            <p:oleObj spid="_x0000_s12304" name="Equation" r:id="rId7" imgW="571252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139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Z algorithm – Time complexity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1904823"/>
          <a:ext cx="7162800" cy="2209976"/>
        </p:xfrm>
        <a:graphic>
          <a:graphicData uri="http://schemas.openxmlformats.org/presentationml/2006/ole">
            <p:oleObj spid="_x0000_s54274" name="Equation" r:id="rId4" imgW="4356000" imgH="1346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139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Z algorithm – Time complexity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3609" y="1676400"/>
          <a:ext cx="8598789" cy="3505200"/>
        </p:xfrm>
        <a:graphic>
          <a:graphicData uri="http://schemas.openxmlformats.org/presentationml/2006/ole">
            <p:oleObj spid="_x0000_s55298" name="Equation" r:id="rId4" imgW="6248160" imgH="255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Grep</a:t>
            </a:r>
            <a:r>
              <a:rPr lang="en-US" dirty="0" smtClean="0"/>
              <a:t> command in Unix: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apple fruitlist.txt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Internet browsers – Find option.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Biology - Searching for a string in a DNA database.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Articles, online books.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cases and 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562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Z algorithm – Time complexity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799" y="2362200"/>
          <a:ext cx="3375891" cy="863600"/>
        </p:xfrm>
        <a:graphic>
          <a:graphicData uri="http://schemas.openxmlformats.org/presentationml/2006/ole">
            <p:oleObj spid="_x0000_s57346" name="Equation" r:id="rId3" imgW="1091880" imgH="2793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72100" y="2806700"/>
          <a:ext cx="914400" cy="198438"/>
        </p:xfrm>
        <a:graphic>
          <a:graphicData uri="http://schemas.openxmlformats.org/presentationml/2006/ole">
            <p:oleObj spid="_x0000_s57348" name="Equation" r:id="rId4" imgW="435285" imgH="67710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Knuth-Morris-Pratt (KMP)</a:t>
            </a:r>
          </a:p>
          <a:p>
            <a:r>
              <a:rPr lang="en-US" dirty="0" err="1" smtClean="0"/>
              <a:t>Aho–Corasick</a:t>
            </a:r>
            <a:r>
              <a:rPr lang="en-US" dirty="0" smtClean="0"/>
              <a:t> string matching algorithm</a:t>
            </a:r>
          </a:p>
          <a:p>
            <a:pPr lvl="1"/>
            <a:r>
              <a:rPr lang="en-US" dirty="0" smtClean="0"/>
              <a:t>Is a generalization of KMP.</a:t>
            </a:r>
          </a:p>
          <a:p>
            <a:pPr lvl="1"/>
            <a:r>
              <a:rPr lang="en-US" dirty="0" smtClean="0"/>
              <a:t>Set of patterns in linear time.</a:t>
            </a:r>
          </a:p>
          <a:p>
            <a:r>
              <a:rPr lang="en-US" dirty="0" smtClean="0"/>
              <a:t>Boyer-Moore </a:t>
            </a:r>
          </a:p>
          <a:p>
            <a:pPr lvl="1"/>
            <a:r>
              <a:rPr lang="en-US" dirty="0" smtClean="0"/>
              <a:t>Typically runs in </a:t>
            </a:r>
            <a:r>
              <a:rPr lang="en-US" dirty="0" err="1" smtClean="0"/>
              <a:t>sublinear</a:t>
            </a:r>
            <a:r>
              <a:rPr lang="en-US" dirty="0" smtClean="0"/>
              <a:t>  time.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It is used in practice for exact matching.</a:t>
            </a:r>
            <a:endParaRPr lang="en-US" dirty="0" smtClean="0"/>
          </a:p>
          <a:p>
            <a:pPr lvl="1"/>
            <a:r>
              <a:rPr lang="en-US" dirty="0" smtClean="0"/>
              <a:t>Worst case linear.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continue?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Thank You!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books – example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20064" r="85260" b="29999"/>
          <a:stretch>
            <a:fillRect/>
          </a:stretch>
        </p:blipFill>
        <p:spPr bwMode="auto">
          <a:xfrm>
            <a:off x="685800" y="1295400"/>
            <a:ext cx="2514600" cy="512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9794" t="32411" r="24019" b="5852"/>
          <a:stretch>
            <a:fillRect/>
          </a:stretch>
        </p:blipFill>
        <p:spPr bwMode="auto">
          <a:xfrm>
            <a:off x="3581400" y="1230924"/>
            <a:ext cx="5337810" cy="54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Align the left end of P with the left end of T.</a:t>
            </a:r>
          </a:p>
          <a:p>
            <a:pPr>
              <a:buNone/>
            </a:pPr>
            <a:r>
              <a:rPr lang="en-US" dirty="0" smtClean="0"/>
              <a:t>2. compares the characters of P and T left to right until:</a:t>
            </a:r>
          </a:p>
          <a:p>
            <a:pPr lvl="1">
              <a:buNone/>
            </a:pPr>
            <a:r>
              <a:rPr lang="en-US" dirty="0" smtClean="0"/>
              <a:t>2.1 A mismatch</a:t>
            </a:r>
          </a:p>
          <a:p>
            <a:pPr lvl="1">
              <a:buNone/>
            </a:pPr>
            <a:r>
              <a:rPr lang="en-US" dirty="0" smtClean="0"/>
              <a:t>2.2 P ends – An occurrence of P is reported.</a:t>
            </a:r>
          </a:p>
          <a:p>
            <a:pPr>
              <a:buNone/>
            </a:pPr>
            <a:r>
              <a:rPr lang="en-US" dirty="0" smtClean="0"/>
              <a:t>3. P is shifted one place to the right.</a:t>
            </a:r>
          </a:p>
          <a:p>
            <a:pPr>
              <a:buNone/>
            </a:pPr>
            <a:r>
              <a:rPr lang="en-US" dirty="0" smtClean="0"/>
              <a:t>4. If P’s right end is farther than T’s right end: </a:t>
            </a:r>
          </a:p>
          <a:p>
            <a:pPr>
              <a:buNone/>
            </a:pPr>
            <a:r>
              <a:rPr lang="en-US" dirty="0" smtClean="0"/>
              <a:t>    Finish</a:t>
            </a:r>
          </a:p>
          <a:p>
            <a:pPr>
              <a:buNone/>
            </a:pPr>
            <a:r>
              <a:rPr lang="en-US" dirty="0" smtClean="0"/>
              <a:t>5.Else Go to 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Naive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/>
              <a:t>Step 1:</a:t>
            </a:r>
          </a:p>
          <a:p>
            <a:pPr>
              <a:buNone/>
            </a:pPr>
            <a:r>
              <a:rPr lang="en-US" sz="2300" dirty="0" err="1" smtClean="0"/>
              <a:t>abaabaaa</a:t>
            </a:r>
            <a:endParaRPr lang="en-US" sz="2300" dirty="0" smtClean="0"/>
          </a:p>
          <a:p>
            <a:pPr>
              <a:buNone/>
            </a:pPr>
            <a:r>
              <a:rPr lang="en-US" sz="2300" dirty="0" err="1" smtClean="0"/>
              <a:t>aa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Step 1.1:</a:t>
            </a:r>
          </a:p>
          <a:p>
            <a:pPr>
              <a:buNone/>
            </a:pPr>
            <a:r>
              <a:rPr lang="en-US" sz="2300" dirty="0" err="1" smtClean="0">
                <a:solidFill>
                  <a:srgbClr val="00B050"/>
                </a:solidFill>
              </a:rPr>
              <a:t>a</a:t>
            </a:r>
            <a:r>
              <a:rPr lang="en-US" sz="2300" dirty="0" err="1" smtClean="0"/>
              <a:t>baabaaa</a:t>
            </a:r>
            <a:endParaRPr lang="en-US" sz="2300" dirty="0" smtClean="0"/>
          </a:p>
          <a:p>
            <a:pPr>
              <a:buNone/>
            </a:pPr>
            <a:r>
              <a:rPr lang="en-US" sz="2300" dirty="0" err="1" smtClean="0">
                <a:solidFill>
                  <a:srgbClr val="00B050"/>
                </a:solidFill>
              </a:rPr>
              <a:t>a</a:t>
            </a:r>
            <a:r>
              <a:rPr lang="en-US" sz="2300" dirty="0" err="1" smtClean="0"/>
              <a:t>a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Step 1.2:</a:t>
            </a:r>
          </a:p>
          <a:p>
            <a:pPr>
              <a:buNone/>
            </a:pPr>
            <a:r>
              <a:rPr lang="en-US" sz="2300" dirty="0" err="1" smtClean="0">
                <a:solidFill>
                  <a:srgbClr val="00B050"/>
                </a:solidFill>
              </a:rPr>
              <a:t>a</a:t>
            </a:r>
            <a:r>
              <a:rPr lang="en-US" sz="2300" dirty="0" err="1" smtClean="0">
                <a:solidFill>
                  <a:srgbClr val="FF0000"/>
                </a:solidFill>
              </a:rPr>
              <a:t>b</a:t>
            </a:r>
            <a:r>
              <a:rPr lang="en-US" sz="2300" dirty="0" err="1" smtClean="0"/>
              <a:t>aabaaa</a:t>
            </a:r>
            <a:endParaRPr lang="en-US" sz="2300" dirty="0" smtClean="0"/>
          </a:p>
          <a:p>
            <a:pPr>
              <a:buNone/>
            </a:pPr>
            <a:r>
              <a:rPr lang="en-US" sz="2300" dirty="0" err="1" smtClean="0">
                <a:solidFill>
                  <a:srgbClr val="00B050"/>
                </a:solidFill>
              </a:rPr>
              <a:t>a</a:t>
            </a:r>
            <a:r>
              <a:rPr lang="en-US" sz="2300" dirty="0" err="1" smtClean="0">
                <a:solidFill>
                  <a:srgbClr val="FF0000"/>
                </a:solidFill>
              </a:rPr>
              <a:t>a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Example: T=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abaabaaa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P=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/>
              <a:t>Step 2:</a:t>
            </a:r>
          </a:p>
          <a:p>
            <a:pPr>
              <a:buNone/>
            </a:pPr>
            <a:r>
              <a:rPr lang="en-US" sz="2300" dirty="0" err="1" smtClean="0"/>
              <a:t>abaabaaa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</a:t>
            </a:r>
            <a:r>
              <a:rPr lang="en-US" sz="2300" dirty="0" err="1" smtClean="0"/>
              <a:t>aa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Step 2.1:</a:t>
            </a:r>
          </a:p>
          <a:p>
            <a:pPr>
              <a:buNone/>
            </a:pPr>
            <a:r>
              <a:rPr lang="en-US" sz="2300" dirty="0" err="1" smtClean="0"/>
              <a:t>a</a:t>
            </a:r>
            <a:r>
              <a:rPr lang="en-US" sz="2300" dirty="0" err="1" smtClean="0">
                <a:solidFill>
                  <a:srgbClr val="FF0000"/>
                </a:solidFill>
              </a:rPr>
              <a:t>b</a:t>
            </a:r>
            <a:r>
              <a:rPr lang="en-US" sz="2300" dirty="0" err="1" smtClean="0"/>
              <a:t>aabaaa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  </a:t>
            </a:r>
            <a:r>
              <a:rPr lang="en-US" sz="2300" dirty="0" err="1" smtClean="0">
                <a:solidFill>
                  <a:srgbClr val="FF0000"/>
                </a:solidFill>
              </a:rPr>
              <a:t>a</a:t>
            </a:r>
            <a:r>
              <a:rPr lang="en-US" sz="2300" dirty="0" err="1" smtClean="0"/>
              <a:t>a</a:t>
            </a:r>
            <a:endParaRPr lang="en-US" sz="23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Example: T=</a:t>
            </a:r>
            <a:r>
              <a:rPr lang="en-US" sz="4400" dirty="0" err="1" smtClean="0"/>
              <a:t>abaabaaa</a:t>
            </a:r>
            <a:r>
              <a:rPr lang="en-US" sz="4400" dirty="0" smtClean="0"/>
              <a:t> P=</a:t>
            </a:r>
            <a:r>
              <a:rPr lang="en-US" sz="4400" dirty="0" err="1" smtClean="0"/>
              <a:t>aa</a:t>
            </a:r>
            <a:r>
              <a:rPr lang="en-US" sz="4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Step 3:</a:t>
            </a:r>
          </a:p>
          <a:p>
            <a:pPr>
              <a:buNone/>
            </a:pPr>
            <a:r>
              <a:rPr lang="en-US" dirty="0" err="1" smtClean="0"/>
              <a:t>abaabaaa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Step 3.1:</a:t>
            </a:r>
          </a:p>
          <a:p>
            <a:pPr>
              <a:buNone/>
            </a:pPr>
            <a:r>
              <a:rPr lang="en-US" dirty="0" err="1" smtClean="0"/>
              <a:t>ab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err="1" smtClean="0"/>
              <a:t>abaaa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00B050"/>
                </a:solidFill>
              </a:rPr>
              <a:t>a</a:t>
            </a:r>
            <a:r>
              <a:rPr lang="en-US" dirty="0" err="1" smtClean="0"/>
              <a:t>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Step 3.2:</a:t>
            </a:r>
          </a:p>
          <a:p>
            <a:pPr>
              <a:buNone/>
            </a:pPr>
            <a:r>
              <a:rPr lang="en-US" dirty="0" err="1" smtClean="0"/>
              <a:t>ab</a:t>
            </a:r>
            <a:r>
              <a:rPr lang="en-US" dirty="0" err="1" smtClean="0">
                <a:solidFill>
                  <a:srgbClr val="00B050"/>
                </a:solidFill>
              </a:rPr>
              <a:t>aa</a:t>
            </a:r>
            <a:r>
              <a:rPr lang="en-US" dirty="0" err="1" smtClean="0"/>
              <a:t>baaa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00B050"/>
                </a:solidFill>
              </a:rPr>
              <a:t>aa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Report match at location 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Example: T=</a:t>
            </a:r>
            <a:r>
              <a:rPr lang="en-US" sz="4400" dirty="0" err="1" smtClean="0"/>
              <a:t>abaabaaa</a:t>
            </a:r>
            <a:r>
              <a:rPr lang="en-US" sz="4400" dirty="0" smtClean="0"/>
              <a:t> P=</a:t>
            </a:r>
            <a:r>
              <a:rPr lang="en-US" sz="4400" dirty="0" err="1" smtClean="0"/>
              <a:t>aa</a:t>
            </a:r>
            <a:r>
              <a:rPr lang="en-US" sz="4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3488</TotalTime>
  <Words>1125</Words>
  <Application>Microsoft Office PowerPoint</Application>
  <PresentationFormat>On-screen Show (4:3)</PresentationFormat>
  <Paragraphs>481</Paragraphs>
  <Slides>42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Concourse</vt:lpstr>
      <vt:lpstr>Equation</vt:lpstr>
      <vt:lpstr>MathType 6.0 Equation</vt:lpstr>
      <vt:lpstr>Linear Time Algorithms for  Exact Matching  </vt:lpstr>
      <vt:lpstr>Exact Matching Problem</vt:lpstr>
      <vt:lpstr>Exact Matching Problem - Example</vt:lpstr>
      <vt:lpstr>Usage cases and motivation</vt:lpstr>
      <vt:lpstr>Google books – example</vt:lpstr>
      <vt:lpstr>Naive Algorithm</vt:lpstr>
      <vt:lpstr>Slide 7</vt:lpstr>
      <vt:lpstr>Example: T=abaabaaa P=aa  </vt:lpstr>
      <vt:lpstr>Example: T=abaabaaa P=aa  </vt:lpstr>
      <vt:lpstr>Example: T=abaabaaa P=aa  </vt:lpstr>
      <vt:lpstr>Example: T=abaabaaa P=aa  </vt:lpstr>
      <vt:lpstr>Example: T=abaabaaa P=aa  </vt:lpstr>
      <vt:lpstr>Example: T=abaabaaa P=aa  </vt:lpstr>
      <vt:lpstr>Example: T=abaabaaa P=aa  </vt:lpstr>
      <vt:lpstr>Naive Algorithm - Complexity</vt:lpstr>
      <vt:lpstr>Z function</vt:lpstr>
      <vt:lpstr>Example: S=aabcaabxaaz</vt:lpstr>
      <vt:lpstr>Using Z function to solve the exact matching problem</vt:lpstr>
      <vt:lpstr>Z box</vt:lpstr>
      <vt:lpstr>Z box</vt:lpstr>
      <vt:lpstr>Z box</vt:lpstr>
      <vt:lpstr>The Z algorithm</vt:lpstr>
      <vt:lpstr>The Z algorithm</vt:lpstr>
      <vt:lpstr>The Z algorithm</vt:lpstr>
      <vt:lpstr>The Z algorithm</vt:lpstr>
      <vt:lpstr>The Z algorithm</vt:lpstr>
      <vt:lpstr>The Z algorithm</vt:lpstr>
      <vt:lpstr>The Z algorithm</vt:lpstr>
      <vt:lpstr>The Z algorithm</vt:lpstr>
      <vt:lpstr>The Z algorithm</vt:lpstr>
      <vt:lpstr>The Z algorithm - Correctness</vt:lpstr>
      <vt:lpstr>The Z algorithm - Correctness</vt:lpstr>
      <vt:lpstr>The Z algorithm - Correctness</vt:lpstr>
      <vt:lpstr>The Z algorithm - Correctness</vt:lpstr>
      <vt:lpstr>The Z algorithm – Correctness</vt:lpstr>
      <vt:lpstr>The Z algorithm – Space complexity</vt:lpstr>
      <vt:lpstr>The Z algorithm – Time complexity</vt:lpstr>
      <vt:lpstr>The Z algorithm – Time complexity</vt:lpstr>
      <vt:lpstr>The Z algorithm – Time complexity</vt:lpstr>
      <vt:lpstr>The Z algorithm – Time complexity</vt:lpstr>
      <vt:lpstr>Why continue?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Exact Matching</dc:title>
  <dc:creator>Amir</dc:creator>
  <cp:lastModifiedBy>Amir</cp:lastModifiedBy>
  <cp:revision>227</cp:revision>
  <dcterms:created xsi:type="dcterms:W3CDTF">2012-01-06T08:30:42Z</dcterms:created>
  <dcterms:modified xsi:type="dcterms:W3CDTF">2012-01-29T06:12:46Z</dcterms:modified>
</cp:coreProperties>
</file>