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264" r:id="rId18"/>
    <p:sldId id="265" r:id="rId19"/>
    <p:sldId id="266" r:id="rId20"/>
    <p:sldId id="267" r:id="rId21"/>
    <p:sldId id="268" r:id="rId22"/>
    <p:sldId id="270" r:id="rId23"/>
    <p:sldId id="271" r:id="rId24"/>
    <p:sldId id="312" r:id="rId25"/>
    <p:sldId id="313" r:id="rId26"/>
    <p:sldId id="314" r:id="rId27"/>
    <p:sldId id="272" r:id="rId28"/>
    <p:sldId id="273" r:id="rId29"/>
    <p:sldId id="275" r:id="rId30"/>
    <p:sldId id="276" r:id="rId31"/>
    <p:sldId id="274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315" r:id="rId40"/>
    <p:sldId id="316" r:id="rId41"/>
    <p:sldId id="284" r:id="rId42"/>
    <p:sldId id="285" r:id="rId43"/>
    <p:sldId id="286" r:id="rId44"/>
    <p:sldId id="317" r:id="rId45"/>
    <p:sldId id="287" r:id="rId46"/>
    <p:sldId id="289" r:id="rId47"/>
    <p:sldId id="288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602D11-EF56-4ADB-9F89-C6F12B4DAE8C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40DF-98D1-4046-9303-55B8DB75F9AA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49B0-9597-48AA-BEAC-9C229B246611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3374-4AA3-453F-9C7A-52C069A0226B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44FB6D-830E-4F82-8A6D-82C0E503BA99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A83-F0E3-4548-BECE-C1232D98292A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EDD9-6D69-46B0-B3B5-2996C888D8CA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2043-38D5-4F09-B1DD-353835A5CD63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0BF7-403A-42CA-BA07-5E3CBD6449D3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F3CB-4193-420D-9386-106EE3EFC64B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9DB2720-AEBE-4FF3-A932-4428E7DA2258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CFBF2C9-BBC6-4D02-A61B-976C4500D740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96752"/>
            <a:ext cx="8062912" cy="2736303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smtClean="0"/>
              <a:t>Two absolute bounds for distributed bit complexity</a:t>
            </a:r>
            <a:endParaRPr lang="en-US" sz="5400" cap="non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221163"/>
            <a:ext cx="6400800" cy="576262"/>
          </a:xfrm>
        </p:spPr>
        <p:txBody>
          <a:bodyPr/>
          <a:lstStyle/>
          <a:p>
            <a:pPr rtl="0">
              <a:lnSpc>
                <a:spcPct val="90000"/>
              </a:lnSpc>
            </a:pPr>
            <a:r>
              <a:rPr lang="en-US" cap="none" dirty="0" err="1" smtClean="0"/>
              <a:t>Yefim</a:t>
            </a:r>
            <a:r>
              <a:rPr lang="en-US" cap="none" dirty="0" smtClean="0"/>
              <a:t> </a:t>
            </a:r>
            <a:r>
              <a:rPr lang="en-US" cap="none" dirty="0" err="1" smtClean="0"/>
              <a:t>Dinitz</a:t>
            </a:r>
            <a:r>
              <a:rPr lang="en-US" cap="none" dirty="0" smtClean="0"/>
              <a:t> , Noam Solomon, 2007</a:t>
            </a:r>
            <a:endParaRPr lang="en-US" cap="none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28575" y="64897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Presented by: </a:t>
            </a:r>
            <a:r>
              <a:rPr lang="en-US" b="1" dirty="0" smtClean="0"/>
              <a:t>Or </a:t>
            </a:r>
            <a:r>
              <a:rPr lang="en-US" b="1" dirty="0" err="1" smtClean="0"/>
              <a:t>Peri</a:t>
            </a:r>
            <a:r>
              <a:rPr lang="en-US" b="1" dirty="0"/>
              <a:t> &amp; Maya </a:t>
            </a:r>
            <a:r>
              <a:rPr lang="en-US" b="1" dirty="0" smtClean="0"/>
              <a:t>Shuster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10" name="Flowchart: Process 9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loud Callout 19"/>
          <p:cNvSpPr/>
          <p:nvPr/>
        </p:nvSpPr>
        <p:spPr>
          <a:xfrm>
            <a:off x="4534784" y="4342699"/>
            <a:ext cx="1226559" cy="841052"/>
          </a:xfrm>
          <a:prstGeom prst="cloudCallout">
            <a:avLst>
              <a:gd name="adj1" fmla="val -16614"/>
              <a:gd name="adj2" fmla="val 8096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1259632" y="4362598"/>
            <a:ext cx="1226559" cy="841052"/>
          </a:xfrm>
          <a:prstGeom prst="cloudCallout">
            <a:avLst>
              <a:gd name="adj1" fmla="val -23647"/>
              <a:gd name="adj2" fmla="val 7480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7177487" y="4303604"/>
            <a:ext cx="1152128" cy="864096"/>
          </a:xfrm>
          <a:prstGeom prst="wedgeEllipseCallout">
            <a:avLst>
              <a:gd name="adj1" fmla="val 880"/>
              <a:gd name="adj2" fmla="val 8346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!!!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5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10" name="Flowchart: Process 9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loud Callout 19"/>
          <p:cNvSpPr/>
          <p:nvPr/>
        </p:nvSpPr>
        <p:spPr>
          <a:xfrm>
            <a:off x="4534784" y="4342699"/>
            <a:ext cx="1226559" cy="841052"/>
          </a:xfrm>
          <a:prstGeom prst="cloudCallout">
            <a:avLst>
              <a:gd name="adj1" fmla="val -16614"/>
              <a:gd name="adj2" fmla="val 8096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1259632" y="4362598"/>
            <a:ext cx="1226559" cy="841052"/>
          </a:xfrm>
          <a:prstGeom prst="cloudCallout">
            <a:avLst>
              <a:gd name="adj1" fmla="val -23647"/>
              <a:gd name="adj2" fmla="val 7480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660232" y="3429000"/>
            <a:ext cx="2314974" cy="1738700"/>
          </a:xfrm>
          <a:prstGeom prst="wedgeEllipseCallout">
            <a:avLst>
              <a:gd name="adj1" fmla="val -3471"/>
              <a:gd name="adj2" fmla="val 6758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r>
              <a:rPr lang="en-US" sz="2400" b="1" baseline="30000" dirty="0" smtClean="0"/>
              <a:t>15</a:t>
            </a:r>
            <a:r>
              <a:rPr lang="en-US" sz="2400" b="1" dirty="0" smtClean="0"/>
              <a:t>+2-1=2</a:t>
            </a:r>
            <a:endParaRPr lang="en-US" sz="2400" b="1" dirty="0"/>
          </a:p>
        </p:txBody>
      </p:sp>
      <p:sp>
        <p:nvSpPr>
          <p:cNvPr id="16" name="Pentagon 15"/>
          <p:cNvSpPr/>
          <p:nvPr/>
        </p:nvSpPr>
        <p:spPr>
          <a:xfrm flipH="1">
            <a:off x="5600257" y="5445224"/>
            <a:ext cx="1598446" cy="300033"/>
          </a:xfrm>
          <a:prstGeom prst="homePlate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10" name="Flowchart: Process 9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entagon 15"/>
          <p:cNvSpPr/>
          <p:nvPr/>
        </p:nvSpPr>
        <p:spPr>
          <a:xfrm flipH="1">
            <a:off x="5133794" y="5445224"/>
            <a:ext cx="1598446" cy="300033"/>
          </a:xfrm>
          <a:prstGeom prst="homePlate">
            <a:avLst/>
          </a:prstGeom>
          <a:solidFill>
            <a:schemeClr val="accent6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6911048" y="4489506"/>
            <a:ext cx="1226559" cy="841052"/>
          </a:xfrm>
          <a:prstGeom prst="cloudCallout">
            <a:avLst>
              <a:gd name="adj1" fmla="val 17145"/>
              <a:gd name="adj2" fmla="val 6352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4355976" y="4319655"/>
            <a:ext cx="1152128" cy="864096"/>
          </a:xfrm>
          <a:prstGeom prst="wedgeEllipseCallout">
            <a:avLst>
              <a:gd name="adj1" fmla="val 880"/>
              <a:gd name="adj2" fmla="val 8346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!!!</a:t>
            </a:r>
            <a:endParaRPr lang="en-US" sz="2400" b="1" dirty="0"/>
          </a:p>
        </p:txBody>
      </p:sp>
      <p:sp>
        <p:nvSpPr>
          <p:cNvPr id="22" name="Oval Callout 21"/>
          <p:cNvSpPr/>
          <p:nvPr/>
        </p:nvSpPr>
        <p:spPr>
          <a:xfrm>
            <a:off x="983858" y="4243330"/>
            <a:ext cx="1152128" cy="864096"/>
          </a:xfrm>
          <a:prstGeom prst="wedgeEllipseCallout">
            <a:avLst>
              <a:gd name="adj1" fmla="val 880"/>
              <a:gd name="adj2" fmla="val 8346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!!!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663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10" name="Flowchart: Process 9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loud Callout 17"/>
          <p:cNvSpPr/>
          <p:nvPr/>
        </p:nvSpPr>
        <p:spPr>
          <a:xfrm>
            <a:off x="6911048" y="4489506"/>
            <a:ext cx="1226559" cy="841052"/>
          </a:xfrm>
          <a:prstGeom prst="cloudCallout">
            <a:avLst>
              <a:gd name="adj1" fmla="val 17145"/>
              <a:gd name="adj2" fmla="val 6352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3923928" y="4319655"/>
            <a:ext cx="2412268" cy="864096"/>
          </a:xfrm>
          <a:prstGeom prst="wedgeEllipseCallout">
            <a:avLst>
              <a:gd name="adj1" fmla="val -6630"/>
              <a:gd name="adj2" fmla="val 824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r>
              <a:rPr lang="en-US" sz="2400" b="1" baseline="30000" dirty="0" smtClean="0"/>
              <a:t>15</a:t>
            </a:r>
            <a:r>
              <a:rPr lang="en-US" sz="2400" b="1" dirty="0" smtClean="0"/>
              <a:t>+2-1=…</a:t>
            </a:r>
            <a:endParaRPr lang="en-US" sz="2400" b="1" dirty="0"/>
          </a:p>
        </p:txBody>
      </p:sp>
      <p:sp>
        <p:nvSpPr>
          <p:cNvPr id="22" name="Oval Callout 21"/>
          <p:cNvSpPr/>
          <p:nvPr/>
        </p:nvSpPr>
        <p:spPr>
          <a:xfrm>
            <a:off x="179512" y="4243330"/>
            <a:ext cx="2448272" cy="864096"/>
          </a:xfrm>
          <a:prstGeom prst="wedgeEllipseCallout">
            <a:avLst>
              <a:gd name="adj1" fmla="val 8099"/>
              <a:gd name="adj2" fmla="val 8646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r>
              <a:rPr lang="en-US" sz="2400" b="1" baseline="30000" dirty="0" smtClean="0"/>
              <a:t>15</a:t>
            </a:r>
            <a:r>
              <a:rPr lang="en-US" sz="2400" b="1" dirty="0" smtClean="0"/>
              <a:t>+2-1=…</a:t>
            </a:r>
            <a:endParaRPr lang="en-US" sz="2400" b="1" dirty="0"/>
          </a:p>
        </p:txBody>
      </p:sp>
      <p:sp>
        <p:nvSpPr>
          <p:cNvPr id="20" name="Pentagon 19"/>
          <p:cNvSpPr/>
          <p:nvPr/>
        </p:nvSpPr>
        <p:spPr>
          <a:xfrm flipH="1">
            <a:off x="2099387" y="5417467"/>
            <a:ext cx="1598446" cy="300033"/>
          </a:xfrm>
          <a:prstGeom prst="homePlate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5220072" y="5408315"/>
            <a:ext cx="1598385" cy="300033"/>
          </a:xfrm>
          <a:prstGeom prst="homePlate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7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10" name="Flowchart: Process 9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entagon 20"/>
          <p:cNvSpPr/>
          <p:nvPr/>
        </p:nvSpPr>
        <p:spPr>
          <a:xfrm>
            <a:off x="6005284" y="5438344"/>
            <a:ext cx="1598385" cy="300033"/>
          </a:xfrm>
          <a:prstGeom prst="homePlate">
            <a:avLst/>
          </a:prstGeom>
          <a:solidFill>
            <a:schemeClr val="accent6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7164288" y="4317209"/>
            <a:ext cx="1152128" cy="864096"/>
          </a:xfrm>
          <a:prstGeom prst="wedgeEllipseCallout">
            <a:avLst>
              <a:gd name="adj1" fmla="val 880"/>
              <a:gd name="adj2" fmla="val 8346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!!!</a:t>
            </a:r>
            <a:endParaRPr lang="en-US" sz="2400" b="1" dirty="0"/>
          </a:p>
        </p:txBody>
      </p:sp>
      <p:sp>
        <p:nvSpPr>
          <p:cNvPr id="24" name="Cloud Callout 23"/>
          <p:cNvSpPr/>
          <p:nvPr/>
        </p:nvSpPr>
        <p:spPr>
          <a:xfrm>
            <a:off x="4115594" y="4342699"/>
            <a:ext cx="1226559" cy="841052"/>
          </a:xfrm>
          <a:prstGeom prst="cloudCallout">
            <a:avLst>
              <a:gd name="adj1" fmla="val 17848"/>
              <a:gd name="adj2" fmla="val 7891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nip Diagonal Corner Rectangle 1"/>
          <p:cNvSpPr/>
          <p:nvPr/>
        </p:nvSpPr>
        <p:spPr>
          <a:xfrm>
            <a:off x="3563889" y="6381328"/>
            <a:ext cx="1778264" cy="3600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Non-Leader</a:t>
            </a:r>
            <a:endParaRPr lang="en-US" sz="1400" dirty="0"/>
          </a:p>
        </p:txBody>
      </p:sp>
      <p:sp>
        <p:nvSpPr>
          <p:cNvPr id="25" name="Pentagon 24"/>
          <p:cNvSpPr/>
          <p:nvPr/>
        </p:nvSpPr>
        <p:spPr>
          <a:xfrm flipH="1">
            <a:off x="1907704" y="5417467"/>
            <a:ext cx="1598446" cy="300033"/>
          </a:xfrm>
          <a:prstGeom prst="homePlat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717866" y="4291831"/>
            <a:ext cx="1226559" cy="841052"/>
          </a:xfrm>
          <a:prstGeom prst="cloudCallout">
            <a:avLst>
              <a:gd name="adj1" fmla="val 17848"/>
              <a:gd name="adj2" fmla="val 7891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Snip Diagonal Corner Rectangle 26"/>
          <p:cNvSpPr/>
          <p:nvPr/>
        </p:nvSpPr>
        <p:spPr>
          <a:xfrm>
            <a:off x="539552" y="6360721"/>
            <a:ext cx="1778264" cy="3600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Non-Leader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12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10" name="Flowchart: Process 9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entagon 19"/>
          <p:cNvSpPr/>
          <p:nvPr/>
        </p:nvSpPr>
        <p:spPr>
          <a:xfrm flipH="1">
            <a:off x="1749418" y="5417467"/>
            <a:ext cx="1598446" cy="300033"/>
          </a:xfrm>
          <a:prstGeom prst="homePlate">
            <a:avLst/>
          </a:prstGeom>
          <a:solidFill>
            <a:schemeClr val="accent6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4115594" y="4342699"/>
            <a:ext cx="1226559" cy="841052"/>
          </a:xfrm>
          <a:prstGeom prst="cloudCallout">
            <a:avLst>
              <a:gd name="adj1" fmla="val 17848"/>
              <a:gd name="adj2" fmla="val 7891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nip Diagonal Corner Rectangle 1"/>
          <p:cNvSpPr/>
          <p:nvPr/>
        </p:nvSpPr>
        <p:spPr>
          <a:xfrm>
            <a:off x="3563889" y="6381328"/>
            <a:ext cx="1778264" cy="3600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Non-Leader</a:t>
            </a:r>
            <a:endParaRPr lang="en-US" sz="1400" dirty="0"/>
          </a:p>
        </p:txBody>
      </p:sp>
      <p:sp>
        <p:nvSpPr>
          <p:cNvPr id="18" name="Oval Callout 17"/>
          <p:cNvSpPr/>
          <p:nvPr/>
        </p:nvSpPr>
        <p:spPr>
          <a:xfrm>
            <a:off x="947259" y="4190669"/>
            <a:ext cx="1152128" cy="864096"/>
          </a:xfrm>
          <a:prstGeom prst="wedgeEllipseCallout">
            <a:avLst>
              <a:gd name="adj1" fmla="val 880"/>
              <a:gd name="adj2" fmla="val 8346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!!!</a:t>
            </a:r>
            <a:endParaRPr lang="en-US" sz="2400" b="1" dirty="0"/>
          </a:p>
        </p:txBody>
      </p:sp>
      <p:sp>
        <p:nvSpPr>
          <p:cNvPr id="19" name="Snip Diagonal Corner Rectangle 18"/>
          <p:cNvSpPr/>
          <p:nvPr/>
        </p:nvSpPr>
        <p:spPr>
          <a:xfrm>
            <a:off x="539552" y="6360721"/>
            <a:ext cx="1778264" cy="3600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Non-Leader</a:t>
            </a:r>
            <a:endParaRPr lang="en-US" sz="1400" dirty="0"/>
          </a:p>
        </p:txBody>
      </p:sp>
      <p:sp>
        <p:nvSpPr>
          <p:cNvPr id="25" name="Cloud Callout 24"/>
          <p:cNvSpPr/>
          <p:nvPr/>
        </p:nvSpPr>
        <p:spPr>
          <a:xfrm>
            <a:off x="6911048" y="4364590"/>
            <a:ext cx="1226559" cy="841052"/>
          </a:xfrm>
          <a:prstGeom prst="cloudCallout">
            <a:avLst>
              <a:gd name="adj1" fmla="val 17848"/>
              <a:gd name="adj2" fmla="val 7891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Snip Diagonal Corner Rectangle 25"/>
          <p:cNvSpPr/>
          <p:nvPr/>
        </p:nvSpPr>
        <p:spPr>
          <a:xfrm>
            <a:off x="6911048" y="6384381"/>
            <a:ext cx="1778264" cy="36004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Leader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264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10" name="Flowchart: Process 9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loud Callout 23"/>
          <p:cNvSpPr/>
          <p:nvPr/>
        </p:nvSpPr>
        <p:spPr>
          <a:xfrm>
            <a:off x="4115594" y="4342699"/>
            <a:ext cx="1226559" cy="841052"/>
          </a:xfrm>
          <a:prstGeom prst="cloudCallout">
            <a:avLst>
              <a:gd name="adj1" fmla="val 17848"/>
              <a:gd name="adj2" fmla="val 7891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nip Diagonal Corner Rectangle 1"/>
          <p:cNvSpPr/>
          <p:nvPr/>
        </p:nvSpPr>
        <p:spPr>
          <a:xfrm>
            <a:off x="3563889" y="6381328"/>
            <a:ext cx="1778264" cy="3600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Non-Leader</a:t>
            </a:r>
            <a:endParaRPr lang="en-US" sz="1400" dirty="0"/>
          </a:p>
        </p:txBody>
      </p:sp>
      <p:sp>
        <p:nvSpPr>
          <p:cNvPr id="19" name="Snip Diagonal Corner Rectangle 18"/>
          <p:cNvSpPr/>
          <p:nvPr/>
        </p:nvSpPr>
        <p:spPr>
          <a:xfrm>
            <a:off x="539552" y="6360721"/>
            <a:ext cx="1778264" cy="3600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Non-Leader</a:t>
            </a:r>
            <a:endParaRPr lang="en-US" sz="1400" dirty="0"/>
          </a:p>
        </p:txBody>
      </p:sp>
      <p:sp>
        <p:nvSpPr>
          <p:cNvPr id="25" name="Cloud Callout 24"/>
          <p:cNvSpPr/>
          <p:nvPr/>
        </p:nvSpPr>
        <p:spPr>
          <a:xfrm>
            <a:off x="6911048" y="4364590"/>
            <a:ext cx="1226559" cy="841052"/>
          </a:xfrm>
          <a:prstGeom prst="cloudCallout">
            <a:avLst>
              <a:gd name="adj1" fmla="val 17848"/>
              <a:gd name="adj2" fmla="val 7891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Snip Diagonal Corner Rectangle 25"/>
          <p:cNvSpPr/>
          <p:nvPr/>
        </p:nvSpPr>
        <p:spPr>
          <a:xfrm>
            <a:off x="6911048" y="6384381"/>
            <a:ext cx="1778264" cy="36004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Leader</a:t>
            </a:r>
            <a:endParaRPr lang="en-US" sz="1400" b="1" dirty="0"/>
          </a:p>
        </p:txBody>
      </p:sp>
      <p:sp>
        <p:nvSpPr>
          <p:cNvPr id="21" name="Cloud Callout 20"/>
          <p:cNvSpPr/>
          <p:nvPr/>
        </p:nvSpPr>
        <p:spPr>
          <a:xfrm>
            <a:off x="1078400" y="4190830"/>
            <a:ext cx="1226559" cy="841052"/>
          </a:xfrm>
          <a:prstGeom prst="cloudCallout">
            <a:avLst>
              <a:gd name="adj1" fmla="val -8174"/>
              <a:gd name="adj2" fmla="val 9839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Problem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373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The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latin typeface="Adobe Kaiti Std R" pitchFamily="18" charset="-128"/>
                <a:ea typeface="Adobe Kaiti Std R" pitchFamily="18" charset="-128"/>
              </a:rPr>
              <a:t>Leader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problem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requires that each processor should output (decide on) a binary value:</a:t>
            </a:r>
          </a:p>
          <a:p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	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[1]“leader”/ [0]“non-leader”</a:t>
            </a:r>
          </a:p>
          <a:p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so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that there will be </a:t>
            </a:r>
            <a:r>
              <a:rPr lang="en-US" sz="2400" i="1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exactly one leader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.</a:t>
            </a:r>
          </a:p>
          <a:p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  <a:p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Besides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, it is required that any non-leader should learn which of its incident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links is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in the direction to the leader.</a:t>
            </a:r>
          </a:p>
          <a:p>
            <a:pPr marL="457200" indent="-457200">
              <a:buFont typeface="+mj-lt"/>
              <a:buAutoNum type="arabicPeriod"/>
            </a:pPr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Problem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373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The </a:t>
            </a:r>
            <a:r>
              <a:rPr lang="en-US" sz="2400" i="1" dirty="0" err="1">
                <a:solidFill>
                  <a:schemeClr val="tx2">
                    <a:lumMod val="75000"/>
                  </a:schemeClr>
                </a:solidFill>
                <a:latin typeface="Adobe Kaiti Std R" pitchFamily="18" charset="-128"/>
                <a:ea typeface="Adobe Kaiti Std R" pitchFamily="18" charset="-128"/>
              </a:rPr>
              <a:t>MaxF</a:t>
            </a:r>
            <a:r>
              <a:rPr lang="en-US" sz="2400" b="0" dirty="0">
                <a:solidFill>
                  <a:schemeClr val="tx2">
                    <a:lumMod val="75000"/>
                  </a:schemeClr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version of Leader requires that the terminal with the </a:t>
            </a:r>
            <a:r>
              <a:rPr lang="en-US" sz="2400" i="1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maximal id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 must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be the elected leader.</a:t>
            </a:r>
          </a:p>
          <a:p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nip Diagonal Corner Rectangle 13"/>
          <p:cNvSpPr/>
          <p:nvPr/>
        </p:nvSpPr>
        <p:spPr>
          <a:xfrm>
            <a:off x="7092280" y="6381328"/>
            <a:ext cx="1778264" cy="3600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Non-Leader</a:t>
            </a:r>
            <a:endParaRPr lang="en-US" sz="1400" dirty="0"/>
          </a:p>
        </p:txBody>
      </p:sp>
      <p:sp>
        <p:nvSpPr>
          <p:cNvPr id="15" name="Snip Diagonal Corner Rectangle 14"/>
          <p:cNvSpPr/>
          <p:nvPr/>
        </p:nvSpPr>
        <p:spPr>
          <a:xfrm>
            <a:off x="539552" y="6360721"/>
            <a:ext cx="1778264" cy="3600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Non-Leader</a:t>
            </a:r>
            <a:endParaRPr lang="en-US" sz="1400" dirty="0"/>
          </a:p>
        </p:txBody>
      </p:sp>
      <p:sp>
        <p:nvSpPr>
          <p:cNvPr id="17" name="Snip Diagonal Corner Rectangle 16"/>
          <p:cNvSpPr/>
          <p:nvPr/>
        </p:nvSpPr>
        <p:spPr>
          <a:xfrm>
            <a:off x="3651839" y="4685597"/>
            <a:ext cx="1778264" cy="36004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Leader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696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Definition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373563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For a task </a:t>
            </a:r>
            <a:r>
              <a:rPr lang="en-US" sz="2400" i="1" dirty="0">
                <a:latin typeface="Adobe Kaiti Std R" pitchFamily="18" charset="-128"/>
                <a:ea typeface="Adobe Kaiti Std R" pitchFamily="18" charset="-128"/>
              </a:rPr>
              <a:t>T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 ,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dobe Kaiti Std R" pitchFamily="18" charset="-128"/>
                <a:ea typeface="Adobe Kaiti Std R" pitchFamily="18" charset="-128"/>
              </a:rPr>
              <a:t>Bit-C(T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dobe Kaiti Std R" pitchFamily="18" charset="-128"/>
                <a:ea typeface="Adobe Kaiti Std R" pitchFamily="18" charset="-128"/>
              </a:rPr>
              <a:t>)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 is the number of bits sent needed to solve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T,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in the worst case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>
                <a:latin typeface="Adobe Kaiti Std R" pitchFamily="18" charset="-128"/>
                <a:ea typeface="Adobe Kaiti Std R" pitchFamily="18" charset="-128"/>
              </a:rPr>
              <a:t>We will express bounds for it in the terms of </a:t>
            </a:r>
            <a:r>
              <a:rPr lang="en-US" b="0" dirty="0" smtClean="0">
                <a:latin typeface="Adobe Kaiti Std R" pitchFamily="18" charset="-128"/>
                <a:ea typeface="Adobe Kaiti Std R" pitchFamily="18" charset="-128"/>
              </a:rPr>
              <a:t>chain length: </a:t>
            </a:r>
            <a:r>
              <a:rPr lang="en-US" b="0" i="1" dirty="0" smtClean="0">
                <a:latin typeface="Adobe Kaiti Std R" pitchFamily="18" charset="-128"/>
                <a:ea typeface="Adobe Kaiti Std R" pitchFamily="18" charset="-128"/>
              </a:rPr>
              <a:t>n</a:t>
            </a:r>
            <a:r>
              <a:rPr lang="en-US" b="0" dirty="0" smtClean="0"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b="0" dirty="0">
                <a:latin typeface="Adobe Kaiti Std R" pitchFamily="18" charset="-128"/>
                <a:ea typeface="Adobe Kaiti Std R" pitchFamily="18" charset="-128"/>
              </a:rPr>
              <a:t>and </a:t>
            </a:r>
            <a:r>
              <a:rPr lang="en-US" b="0" dirty="0" smtClean="0">
                <a:latin typeface="Adobe Kaiti Std R" pitchFamily="18" charset="-128"/>
                <a:ea typeface="Adobe Kaiti Std R" pitchFamily="18" charset="-128"/>
              </a:rPr>
              <a:t>Id-domain size: </a:t>
            </a:r>
            <a:r>
              <a:rPr lang="en-US" b="0" i="1" dirty="0" smtClean="0">
                <a:latin typeface="Adobe Kaiti Std R" pitchFamily="18" charset="-128"/>
                <a:ea typeface="Adobe Kaiti Std R" pitchFamily="18" charset="-128"/>
              </a:rPr>
              <a:t>M</a:t>
            </a:r>
            <a:r>
              <a:rPr lang="en-US" b="0" dirty="0">
                <a:latin typeface="Adobe Kaiti Std R" pitchFamily="18" charset="-128"/>
                <a:ea typeface="Adobe Kaiti Std R" pitchFamily="18" charset="-128"/>
              </a:rPr>
              <a:t>.</a:t>
            </a:r>
            <a:endParaRPr lang="en-US" b="0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  <a:p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sym typeface="Wingdings" pitchFamily="2" charset="2"/>
              </a:rPr>
              <a:t>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clearly,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Bit-C(</a:t>
            </a:r>
            <a:r>
              <a:rPr lang="en-US" sz="2400" b="0" i="1" dirty="0" err="1" smtClean="0">
                <a:latin typeface="Adobe Kaiti Std R" pitchFamily="18" charset="-128"/>
                <a:ea typeface="Adobe Kaiti Std R" pitchFamily="18" charset="-128"/>
              </a:rPr>
              <a:t>MaxF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)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≥ Bit-C(</a:t>
            </a:r>
            <a:r>
              <a:rPr lang="en-US" sz="2400" b="0" i="1" dirty="0" smtClean="0">
                <a:latin typeface="Adobe Kaiti Std R" pitchFamily="18" charset="-128"/>
                <a:ea typeface="Adobe Kaiti Std R" pitchFamily="18" charset="-128"/>
              </a:rPr>
              <a:t>Leader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)</a:t>
            </a:r>
          </a:p>
          <a:p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/>
          <a:lstStyle/>
          <a:p>
            <a:r>
              <a:rPr lang="en-US" u="sng" dirty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 algn="l" rtl="0"/>
            <a:r>
              <a:rPr lang="en-US" dirty="0"/>
              <a:t>Model</a:t>
            </a:r>
          </a:p>
          <a:p>
            <a:pPr lvl="1" algn="l" rtl="0"/>
            <a:r>
              <a:rPr lang="en-US" dirty="0" smtClean="0"/>
              <a:t>Problems</a:t>
            </a:r>
          </a:p>
          <a:p>
            <a:pPr lvl="1" algn="l" rtl="0"/>
            <a:r>
              <a:rPr lang="en-US" dirty="0" smtClean="0"/>
              <a:t>Definitions and notation</a:t>
            </a:r>
          </a:p>
          <a:p>
            <a:pPr marL="274320" lvl="1" indent="0" algn="l" rtl="0">
              <a:buNone/>
            </a:pPr>
            <a:endParaRPr lang="en-US" dirty="0"/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2-processor solutions &amp; bounds</a:t>
            </a:r>
          </a:p>
          <a:p>
            <a:pPr lvl="1" algn="l" rtl="0"/>
            <a:endParaRPr lang="en-US" dirty="0"/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>
                <a:solidFill>
                  <a:srgbClr val="FF0000"/>
                </a:solidFill>
              </a:rPr>
              <a:t>Lower &amp; Upper bound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373563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An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upper bound must be valid for all inputs and all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schedulers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To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obtain a lower bound </a:t>
            </a:r>
            <a:r>
              <a:rPr lang="en-US" sz="2400" i="1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L</a:t>
            </a:r>
            <a:r>
              <a:rPr lang="en-US" sz="2400" b="0" i="1" dirty="0" smtClean="0">
                <a:latin typeface="Adobe Kaiti Std R" pitchFamily="18" charset="-128"/>
                <a:ea typeface="Adobe Kaiti Std R" pitchFamily="18" charset="-128"/>
              </a:rPr>
              <a:t>,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 however,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it is sufficient to show that, for any algorithm,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there </a:t>
            </a:r>
            <a:r>
              <a:rPr lang="en-US" sz="2400" i="1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exists some input and some scheduler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, such that the execution under that scheduler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with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that input requires at least </a:t>
            </a:r>
            <a:r>
              <a:rPr lang="en-US" sz="2400" i="1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L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 bits.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84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147248" cy="1260058"/>
          </a:xfrm>
        </p:spPr>
        <p:txBody>
          <a:bodyPr/>
          <a:lstStyle/>
          <a:p>
            <a:r>
              <a:rPr lang="en-US" u="sng" cap="none" dirty="0">
                <a:solidFill>
                  <a:srgbClr val="FF0000"/>
                </a:solidFill>
              </a:rPr>
              <a:t>Definition - Termination Property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A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distributed algorithm solving some task is said to have the </a:t>
            </a:r>
            <a:r>
              <a:rPr lang="en-US" sz="2400" i="1" u="sng" dirty="0">
                <a:latin typeface="Adobe Kaiti Std R" pitchFamily="18" charset="-128"/>
                <a:ea typeface="Adobe Kaiti Std R" pitchFamily="18" charset="-128"/>
              </a:rPr>
              <a:t>termination property</a:t>
            </a:r>
            <a:r>
              <a:rPr lang="en-US" sz="2400" i="1" dirty="0"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(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or is terminating),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if:</a:t>
            </a:r>
          </a:p>
          <a:p>
            <a:r>
              <a:rPr lang="en-US" sz="2400" i="1" u="sng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Each </a:t>
            </a:r>
            <a:r>
              <a:rPr lang="en-US" sz="2400" i="1" u="sng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processor</a:t>
            </a:r>
            <a:r>
              <a:rPr lang="en-US" sz="240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2400" b="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is </a:t>
            </a:r>
            <a:r>
              <a:rPr lang="en-US" sz="2400" b="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eventually ensured that </a:t>
            </a:r>
            <a:r>
              <a:rPr lang="en-US" sz="2400" u="sng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no more </a:t>
            </a:r>
            <a:r>
              <a:rPr lang="en-US" sz="2400" u="sng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messages</a:t>
            </a:r>
            <a:r>
              <a:rPr lang="en-US" sz="240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2400" b="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concerning </a:t>
            </a:r>
            <a:r>
              <a:rPr lang="en-US" sz="2400" b="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this task </a:t>
            </a:r>
            <a:r>
              <a:rPr lang="en-US" sz="2400" u="sng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will be sent</a:t>
            </a:r>
            <a:r>
              <a:rPr lang="en-US" sz="240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2400" b="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by any processor and that there are no messages in transit</a:t>
            </a:r>
            <a:r>
              <a:rPr lang="en-US" sz="2400" b="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,</a:t>
            </a:r>
            <a:r>
              <a:rPr lang="en-US" sz="2400" b="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	except, maybe, messages sent by itself.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For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a distributed task T , we denote by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Bit-C</a:t>
            </a:r>
            <a:r>
              <a:rPr lang="en-US" sz="2400" b="0" baseline="30000" dirty="0" smtClean="0">
                <a:latin typeface="Adobe Kaiti Std R" pitchFamily="18" charset="-128"/>
                <a:ea typeface="Adobe Kaiti Std R" pitchFamily="18" charset="-128"/>
              </a:rPr>
              <a:t>t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(T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) its bit complexity for the case when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the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termination property is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required.</a:t>
            </a:r>
          </a:p>
          <a:p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sym typeface="Wingdings" pitchFamily="2" charset="2"/>
              </a:rPr>
              <a:t>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clearly,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Bit-C</a:t>
            </a:r>
            <a:r>
              <a:rPr lang="en-US" sz="2400" b="0" baseline="30000" dirty="0" smtClean="0">
                <a:latin typeface="Adobe Kaiti Std R" pitchFamily="18" charset="-128"/>
                <a:ea typeface="Adobe Kaiti Std R" pitchFamily="18" charset="-128"/>
              </a:rPr>
              <a:t>t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(T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)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≥Bit-C(T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</a:rPr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/>
          <a:lstStyle/>
          <a:p>
            <a:r>
              <a:rPr lang="en-US" u="sng" dirty="0"/>
              <a:t>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 algn="l" rtl="0">
                  <a:buFont typeface="Arial" pitchFamily="34" charset="0"/>
                  <a:buChar char="•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Introduction</a:t>
                </a:r>
              </a:p>
              <a:p>
                <a:pPr marL="274320" lvl="1" indent="0" algn="l" rtl="0">
                  <a:buNone/>
                </a:pPr>
                <a:endParaRPr lang="en-US" dirty="0"/>
              </a:p>
              <a:p>
                <a:pPr marL="342900" indent="-342900" algn="l" rtl="0">
                  <a:buFont typeface="Arial" pitchFamily="34" charset="0"/>
                  <a:buChar char="•"/>
                </a:pPr>
                <a:r>
                  <a:rPr lang="en-US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2-processor solutions &amp; bounds</a:t>
                </a:r>
              </a:p>
              <a:p>
                <a:pPr lvl="1"/>
                <a:r>
                  <a:rPr lang="en-US" dirty="0" err="1" smtClean="0"/>
                  <a:t>MaxF</a:t>
                </a:r>
                <a:r>
                  <a:rPr lang="en-US" dirty="0" smtClean="0"/>
                  <a:t> – 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Terminating algorithm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bits</a:t>
                </a:r>
              </a:p>
              <a:p>
                <a:pPr lvl="1"/>
                <a:r>
                  <a:rPr lang="en-US" dirty="0" err="1"/>
                  <a:t>MaxF</a:t>
                </a:r>
                <a:r>
                  <a:rPr lang="en-US" dirty="0"/>
                  <a:t> </a:t>
                </a:r>
                <a:r>
                  <a:rPr lang="en-US" dirty="0" smtClean="0"/>
                  <a:t>– 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Algorithm in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bits</a:t>
                </a:r>
                <a:endParaRPr lang="en-US" dirty="0">
                  <a:latin typeface="Adobe Kaiti Std R" pitchFamily="18" charset="-128"/>
                  <a:ea typeface="Adobe Kaiti Std R" pitchFamily="18" charset="-128"/>
                </a:endParaRPr>
              </a:p>
              <a:p>
                <a:pPr lvl="1"/>
                <a:r>
                  <a:rPr lang="en-US" dirty="0"/>
                  <a:t>Exactly Matching Lower </a:t>
                </a:r>
                <a:r>
                  <a:rPr lang="en-US" dirty="0" smtClean="0"/>
                  <a:t>Bounds</a:t>
                </a:r>
              </a:p>
              <a:p>
                <a:pPr marL="274320" lvl="1" indent="0" algn="l" rtl="0">
                  <a:buNone/>
                </a:pPr>
                <a:endParaRPr lang="en-US" dirty="0"/>
              </a:p>
              <a:p>
                <a:pPr marL="342900" indent="-342900" algn="l" rtl="0">
                  <a:buFont typeface="Arial" pitchFamily="34" charset="0"/>
                  <a:buChar char="•"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Chain solutions</a:t>
                </a:r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20" t="-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2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>
                <a:solidFill>
                  <a:srgbClr val="FF0000"/>
                </a:solidFill>
              </a:rPr>
              <a:t>2-processor </a:t>
            </a:r>
            <a:r>
              <a:rPr lang="en-US" u="sng" cap="none" dirty="0" smtClean="0">
                <a:solidFill>
                  <a:srgbClr val="FF0000"/>
                </a:solidFill>
              </a:rPr>
              <a:t>solutions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373563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u="sng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Goal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: solve </a:t>
            </a:r>
            <a:r>
              <a:rPr lang="en-US" sz="2400" i="1" dirty="0" err="1" smtClean="0">
                <a:latin typeface="Adobe Kaiti Std R" pitchFamily="18" charset="-128"/>
                <a:ea typeface="Adobe Kaiti Std R" pitchFamily="18" charset="-128"/>
              </a:rPr>
              <a:t>MaxF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 for a chain of length 1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  <a:p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Thus, solving </a:t>
            </a:r>
            <a:r>
              <a:rPr lang="en-US" sz="2400" i="1" dirty="0" smtClean="0">
                <a:latin typeface="Adobe Kaiti Std R" pitchFamily="18" charset="-128"/>
                <a:ea typeface="Adobe Kaiti Std R" pitchFamily="18" charset="-128"/>
              </a:rPr>
              <a:t>Leader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 as well…</a:t>
            </a:r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21" b="33444"/>
          <a:stretch/>
        </p:blipFill>
        <p:spPr>
          <a:xfrm>
            <a:off x="1043608" y="2060848"/>
            <a:ext cx="6350000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4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Naïve solution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21" b="33444"/>
          <a:stretch/>
        </p:blipFill>
        <p:spPr>
          <a:xfrm>
            <a:off x="1217591" y="4581128"/>
            <a:ext cx="6350000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9611" y="1556792"/>
            <a:ext cx="6487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Each Sends log</a:t>
            </a:r>
            <a:r>
              <a:rPr lang="en-US" sz="40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-1 bits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907704" y="6407206"/>
            <a:ext cx="1800200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100101b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5580112" y="6093296"/>
            <a:ext cx="1800200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101100b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2735796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192736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1619672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079612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311860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 flipH="1">
            <a:off x="4860032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 flipH="1">
            <a:off x="5364088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flipH="1">
            <a:off x="5868144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flipH="1">
            <a:off x="6372200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flipH="1">
            <a:off x="6948264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2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Naïve solution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21" b="33444"/>
          <a:stretch/>
        </p:blipFill>
        <p:spPr>
          <a:xfrm>
            <a:off x="1217591" y="4581128"/>
            <a:ext cx="6350000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9611" y="1556792"/>
            <a:ext cx="6487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Each Sends log</a:t>
            </a:r>
            <a:r>
              <a:rPr lang="en-US" sz="40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-1 bits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907704" y="6407206"/>
            <a:ext cx="1800200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100101b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5580112" y="6093296"/>
            <a:ext cx="1800200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101100b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2735796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192736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1619672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079612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311860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 flipH="1">
            <a:off x="4860032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 flipH="1">
            <a:off x="5364088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flipH="1">
            <a:off x="5868144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flipH="1">
            <a:off x="6372200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flipH="1">
            <a:off x="6948264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2937138"/>
            <a:ext cx="6487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accent3">
                    <a:lumMod val="50000"/>
                  </a:schemeClr>
                </a:solidFill>
              </a:rPr>
              <a:t>Why is this enough?</a:t>
            </a:r>
            <a:endParaRPr lang="en-US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Naïve solution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21" b="33444"/>
          <a:stretch/>
        </p:blipFill>
        <p:spPr>
          <a:xfrm>
            <a:off x="1217591" y="4581128"/>
            <a:ext cx="6350000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9611" y="1556792"/>
            <a:ext cx="6487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Each Sends log</a:t>
            </a:r>
            <a:r>
              <a:rPr lang="en-US" sz="40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-1 bits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907704" y="6407206"/>
            <a:ext cx="1800200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100101b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5580112" y="6093296"/>
            <a:ext cx="1800200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101100b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2735796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192736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1619672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079612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311860" y="4581128"/>
            <a:ext cx="684076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 flipH="1">
            <a:off x="4860032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 flipH="1">
            <a:off x="5364088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flipH="1">
            <a:off x="5868144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flipH="1">
            <a:off x="6372200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flipH="1">
            <a:off x="6948264" y="4293096"/>
            <a:ext cx="648072" cy="504056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2937138"/>
            <a:ext cx="6487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accent3">
                    <a:lumMod val="50000"/>
                  </a:schemeClr>
                </a:solidFill>
              </a:rPr>
              <a:t>Can we do better?</a:t>
            </a:r>
            <a:endParaRPr lang="en-US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9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A Terminating Algorithm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5"/>
            <a:ext cx="8712968" cy="2448271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For M=2, no bits are sent. </a:t>
            </a:r>
          </a:p>
          <a:p>
            <a:pPr lvl="1" indent="0">
              <a:buNone/>
            </a:pP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Processor with ID=1 is </a:t>
            </a:r>
            <a:r>
              <a:rPr lang="en-US" sz="2400" i="1" dirty="0" smtClean="0">
                <a:latin typeface="Adobe Kaiti Std R" pitchFamily="18" charset="-128"/>
                <a:ea typeface="Adobe Kaiti Std R" pitchFamily="18" charset="-128"/>
              </a:rPr>
              <a:t>leader</a:t>
            </a: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; other is </a:t>
            </a:r>
            <a:r>
              <a:rPr lang="en-US" sz="2400" i="1" dirty="0" smtClean="0">
                <a:latin typeface="Adobe Kaiti Std R" pitchFamily="18" charset="-128"/>
                <a:ea typeface="Adobe Kaiti Std R" pitchFamily="18" charset="-128"/>
              </a:rPr>
              <a:t>non-leader</a:t>
            </a:r>
            <a:endParaRPr lang="en-US" sz="2400" b="0" i="1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For M&gt;2:</a:t>
            </a:r>
          </a:p>
          <a:p>
            <a:pPr marL="800100" lvl="1" indent="-342900"/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A recursive Algorithm</a:t>
            </a:r>
            <a:endParaRPr lang="en-US" sz="2400" b="0" dirty="0">
              <a:latin typeface="Adobe Kaiti Std R" pitchFamily="18" charset="-128"/>
              <a:ea typeface="Adobe Kaiti Std R" pitchFamily="18" charset="-128"/>
            </a:endParaRPr>
          </a:p>
          <a:p>
            <a:pPr marL="800100" lvl="1" indent="-342900"/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In each round we divide the ID range [0..(M-1)] to</a:t>
            </a:r>
            <a:r>
              <a:rPr lang="en-US" sz="2400" dirty="0">
                <a:latin typeface="Adobe Kaiti Std R" pitchFamily="18" charset="-128"/>
                <a:ea typeface="Adobe Kaiti Std R" pitchFamily="18" charset="-128"/>
              </a:rPr>
              <a:t>:</a:t>
            </a:r>
            <a:endParaRPr lang="en-US" sz="2400" b="0" dirty="0" smtClean="0">
              <a:latin typeface="Adobe Kaiti Std R" pitchFamily="18" charset="-128"/>
              <a:ea typeface="Adobe Kaiti Std R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07598" y="4499330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..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𝑀</m:t>
                                  </m:r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598" y="4499330"/>
                <a:ext cx="208823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35896" y="449933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𝑀</m:t>
                          </m:r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499330"/>
                <a:ext cx="136815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48064" y="4382542"/>
                <a:ext cx="252028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ea typeface="Adobe Kaiti Std R" pitchFamily="18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Adobe Kaiti Std R" pitchFamily="18" charset="-12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  <m:t>𝑀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..(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382542"/>
                <a:ext cx="2520280" cy="5068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4175956" y="4898038"/>
            <a:ext cx="324036" cy="224408"/>
            <a:chOff x="4175956" y="5128314"/>
            <a:chExt cx="324036" cy="22440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175956" y="5229200"/>
              <a:ext cx="324036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328356" y="5128314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364088" y="4889896"/>
            <a:ext cx="2304256" cy="232792"/>
            <a:chOff x="5364088" y="5114304"/>
            <a:chExt cx="2304256" cy="23279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364088" y="5229200"/>
              <a:ext cx="2304256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364088" y="5114304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668344" y="5122688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099586" y="4889896"/>
            <a:ext cx="2304256" cy="224408"/>
            <a:chOff x="1187624" y="5157192"/>
            <a:chExt cx="2304256" cy="22440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87624" y="5272330"/>
              <a:ext cx="2304256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491880" y="5157192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187624" y="5157192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763688" y="520441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sz="2800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3362" y="5233284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Median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904148" y="525847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sz="2800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6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49868"/>
            <a:ext cx="1260140" cy="945105"/>
          </a:xfrm>
        </p:spPr>
      </p:pic>
      <p:sp>
        <p:nvSpPr>
          <p:cNvPr id="6" name="Oval Callout 5"/>
          <p:cNvSpPr/>
          <p:nvPr/>
        </p:nvSpPr>
        <p:spPr>
          <a:xfrm>
            <a:off x="1395022" y="1755060"/>
            <a:ext cx="1518168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411760" y="2624910"/>
            <a:ext cx="1596177" cy="300033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5778260"/>
            <a:ext cx="1260140" cy="945105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1359018" y="5263704"/>
            <a:ext cx="1590176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2339752" y="6153302"/>
            <a:ext cx="1596177" cy="300033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68070"/>
            <a:ext cx="1260140" cy="945105"/>
          </a:xfrm>
          <a:prstGeom prst="rect">
            <a:avLst/>
          </a:prstGeom>
        </p:spPr>
      </p:pic>
      <p:sp>
        <p:nvSpPr>
          <p:cNvPr id="15" name="Oval Callout 14"/>
          <p:cNvSpPr/>
          <p:nvPr/>
        </p:nvSpPr>
        <p:spPr>
          <a:xfrm>
            <a:off x="1395022" y="3535512"/>
            <a:ext cx="1518168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Median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2411760" y="4437112"/>
            <a:ext cx="1368152" cy="360040"/>
          </a:xfrm>
          <a:prstGeom prst="flowChartDecision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284984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15719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sp>
        <p:nvSpPr>
          <p:cNvPr id="2" name="Flowchart: Punched Tape 1"/>
          <p:cNvSpPr/>
          <p:nvPr/>
        </p:nvSpPr>
        <p:spPr>
          <a:xfrm>
            <a:off x="5868144" y="1323732"/>
            <a:ext cx="2952328" cy="1440160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Upon wake-up</a:t>
            </a:r>
          </a:p>
          <a:p>
            <a:pPr algn="ctr"/>
            <a:r>
              <a:rPr lang="en-US" dirty="0" smtClean="0"/>
              <a:t>(spontaneous or Message)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55903"/>
            <a:ext cx="1260140" cy="945105"/>
          </a:xfrm>
        </p:spPr>
      </p:pic>
      <p:sp>
        <p:nvSpPr>
          <p:cNvPr id="6" name="Oval Callout 5"/>
          <p:cNvSpPr/>
          <p:nvPr/>
        </p:nvSpPr>
        <p:spPr>
          <a:xfrm>
            <a:off x="1395022" y="2061095"/>
            <a:ext cx="1518168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2987824" y="2930945"/>
            <a:ext cx="1356151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5239700"/>
            <a:ext cx="1260140" cy="945105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1359018" y="4725144"/>
            <a:ext cx="1590176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Pentagon 11"/>
          <p:cNvSpPr/>
          <p:nvPr/>
        </p:nvSpPr>
        <p:spPr>
          <a:xfrm flipH="1">
            <a:off x="2987823" y="5562235"/>
            <a:ext cx="1428159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07707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loud Callout 4"/>
          <p:cNvSpPr/>
          <p:nvPr/>
        </p:nvSpPr>
        <p:spPr>
          <a:xfrm>
            <a:off x="2051720" y="3431407"/>
            <a:ext cx="2016224" cy="846094"/>
          </a:xfrm>
          <a:prstGeom prst="cloudCallout">
            <a:avLst>
              <a:gd name="adj1" fmla="val -59339"/>
              <a:gd name="adj2" fmla="val -6188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I’m Non-Leader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1835696" y="6011906"/>
            <a:ext cx="2016224" cy="846094"/>
          </a:xfrm>
          <a:prstGeom prst="cloudCallout">
            <a:avLst>
              <a:gd name="adj1" fmla="val -59339"/>
              <a:gd name="adj2" fmla="val -6188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I’m the Leader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3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Model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A chain of n+1 processors and n links.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Each processor is assigned with a unique ID from the set </a:t>
            </a:r>
            <a:r>
              <a:rPr lang="en-US" sz="2400" b="0" dirty="0" err="1">
                <a:latin typeface="Adobe Kaiti Std R" pitchFamily="18" charset="-128"/>
                <a:ea typeface="Adobe Kaiti Std R" pitchFamily="18" charset="-128"/>
                <a:cs typeface="Arial" charset="0"/>
              </a:rPr>
              <a:t>Z</a:t>
            </a:r>
            <a:r>
              <a:rPr lang="en-US" sz="2400" b="0" baseline="-25000" dirty="0" err="1">
                <a:latin typeface="Adobe Kaiti Std R" pitchFamily="18" charset="-128"/>
                <a:ea typeface="Adobe Kaiti Std R" pitchFamily="18" charset="-128"/>
                <a:cs typeface="Arial" charset="0"/>
              </a:rPr>
              <a:t>m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 = {0,1,…,(M-1)}, where |</a:t>
            </a:r>
            <a:r>
              <a:rPr lang="en-US" sz="2400" b="0" dirty="0" err="1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Z</a:t>
            </a:r>
            <a:r>
              <a:rPr lang="en-US" sz="2400" b="0" baseline="-25000" dirty="0" err="1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m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|=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M ≥ 2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.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Each processor has knowledge of its links (up to 2).</a:t>
            </a:r>
            <a:endParaRPr lang="en-US" sz="2400" b="0" dirty="0">
              <a:latin typeface="Adobe Kaiti Std R" pitchFamily="18" charset="-128"/>
              <a:ea typeface="Adobe Kaiti Std R" pitchFamily="18" charset="-128"/>
              <a:cs typeface="Arial" charset="0"/>
            </a:endParaRP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All processes are running the same (deterministic) algorithm A(</a:t>
            </a:r>
            <a:r>
              <a:rPr lang="en-US" sz="2400" b="0" dirty="0" err="1">
                <a:latin typeface="Adobe Kaiti Std R" pitchFamily="18" charset="-128"/>
                <a:ea typeface="Adobe Kaiti Std R" pitchFamily="18" charset="-128"/>
                <a:cs typeface="Arial" charset="0"/>
              </a:rPr>
              <a:t>n,M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55903"/>
            <a:ext cx="1260140" cy="945105"/>
          </a:xfrm>
        </p:spPr>
      </p:pic>
      <p:sp>
        <p:nvSpPr>
          <p:cNvPr id="6" name="Oval Callout 5"/>
          <p:cNvSpPr/>
          <p:nvPr/>
        </p:nvSpPr>
        <p:spPr>
          <a:xfrm>
            <a:off x="1395022" y="2061095"/>
            <a:ext cx="1518168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Median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2987824" y="2930945"/>
            <a:ext cx="1356151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5239700"/>
            <a:ext cx="1260140" cy="945105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1359018" y="4725144"/>
            <a:ext cx="1590176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Median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Pentagon 11"/>
          <p:cNvSpPr/>
          <p:nvPr/>
        </p:nvSpPr>
        <p:spPr>
          <a:xfrm flipH="1">
            <a:off x="2987823" y="5562235"/>
            <a:ext cx="1428159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07707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loud Callout 4"/>
          <p:cNvSpPr/>
          <p:nvPr/>
        </p:nvSpPr>
        <p:spPr>
          <a:xfrm>
            <a:off x="2051720" y="3431407"/>
            <a:ext cx="2016224" cy="846094"/>
          </a:xfrm>
          <a:prstGeom prst="cloudCallout">
            <a:avLst>
              <a:gd name="adj1" fmla="val -59339"/>
              <a:gd name="adj2" fmla="val -6188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I’m Non-Leader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1835696" y="6011906"/>
            <a:ext cx="2016224" cy="846094"/>
          </a:xfrm>
          <a:prstGeom prst="cloudCallout">
            <a:avLst>
              <a:gd name="adj1" fmla="val -59339"/>
              <a:gd name="adj2" fmla="val -6188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I’m the Leader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1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55903"/>
            <a:ext cx="1260140" cy="945105"/>
          </a:xfrm>
        </p:spPr>
      </p:pic>
      <p:sp>
        <p:nvSpPr>
          <p:cNvPr id="6" name="Oval Callout 5"/>
          <p:cNvSpPr/>
          <p:nvPr/>
        </p:nvSpPr>
        <p:spPr>
          <a:xfrm>
            <a:off x="1395022" y="2061095"/>
            <a:ext cx="1518168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2987824" y="2930945"/>
            <a:ext cx="1356151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5239700"/>
            <a:ext cx="1260140" cy="945105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1359018" y="4725144"/>
            <a:ext cx="1590176" cy="720080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Pentagon 11"/>
          <p:cNvSpPr/>
          <p:nvPr/>
        </p:nvSpPr>
        <p:spPr>
          <a:xfrm flipH="1">
            <a:off x="2987823" y="5562235"/>
            <a:ext cx="1428159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07707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/>
          <p:cNvSpPr/>
          <p:nvPr/>
        </p:nvSpPr>
        <p:spPr>
          <a:xfrm>
            <a:off x="5004048" y="2564904"/>
            <a:ext cx="432048" cy="3744416"/>
          </a:xfrm>
          <a:prstGeom prst="rightBrace">
            <a:avLst>
              <a:gd name="adj1" fmla="val 38283"/>
              <a:gd name="adj2" fmla="val 50000"/>
            </a:avLst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Diagonal Corner Rectangle 2"/>
          <p:cNvSpPr/>
          <p:nvPr/>
        </p:nvSpPr>
        <p:spPr>
          <a:xfrm>
            <a:off x="5796136" y="3501008"/>
            <a:ext cx="2592288" cy="18002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are the same</a:t>
            </a:r>
          </a:p>
          <a:p>
            <a:pPr algn="ctr"/>
            <a:r>
              <a:rPr lang="en-US" dirty="0" err="1" smtClean="0"/>
              <a:t>GoTo</a:t>
            </a:r>
            <a:r>
              <a:rPr lang="en-US" dirty="0" smtClean="0"/>
              <a:t> next round on the sub-range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"/>
              <p:cNvSpPr txBox="1"/>
              <p:nvPr/>
            </p:nvSpPr>
            <p:spPr>
              <a:xfrm>
                <a:off x="5724128" y="5931370"/>
                <a:ext cx="252028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  <a:ea typeface="Adobe Kaiti Std R" pitchFamily="18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Adobe Kaiti Std R" pitchFamily="18" charset="-12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  <a:ea typeface="Adobe Kaiti Std R" pitchFamily="18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i="1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/>
                                    <a:ea typeface="Adobe Kaiti Std R" pitchFamily="18" charset="-12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  <a:ea typeface="Adobe Kaiti Std R" pitchFamily="18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  <a:ea typeface="Adobe Kaiti Std R" pitchFamily="18" charset="-128"/>
                                      </a:rPr>
                                      <m:t>𝑀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  <a:ea typeface="Adobe Kaiti Std R" pitchFamily="18" charset="-128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  <a:ea typeface="Adobe Kaiti Std R" pitchFamily="18" charset="-128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  <a:ea typeface="Adobe Kaiti Std R" pitchFamily="18" charset="-128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Adobe Kaiti Std R" pitchFamily="18" charset="-128"/>
                          </a:rPr>
                          <m:t>..(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Adobe Kaiti Std R" pitchFamily="18" charset="-128"/>
                          </a:rPr>
                          <m:t>𝑀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Adobe Kaiti Std R" pitchFamily="18" charset="-128"/>
                          </a:rPr>
                          <m:t>−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Adobe Kaiti Std R" pitchFamily="18" charset="-128"/>
                          </a:rPr>
                          <m:t>1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Adobe Kaiti Std R" pitchFamily="18" charset="-128"/>
                          </a:rPr>
                          <m:t>)</m:t>
                        </m:r>
                      </m:e>
                    </m:d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931370"/>
                <a:ext cx="2520280" cy="5068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48164" y="2711629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  <a:ea typeface="Adobe Kaiti Std R" pitchFamily="18" charset="-128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  <a:ea typeface="Adobe Kaiti Std R" pitchFamily="18" charset="-128"/>
                            </a:rPr>
                            <m:t>0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  <a:ea typeface="Adobe Kaiti Std R" pitchFamily="18" charset="-128"/>
                            </a:rPr>
                            <m:t>..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Adobe Kaiti Std R" pitchFamily="18" charset="-128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Adobe Kaiti Std R" pitchFamily="18" charset="-128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Adobe Kaiti Std R" pitchFamily="18" charset="-128"/>
                                    </a:rPr>
                                    <m:t>𝑀</m:t>
                                  </m:r>
                                  <m:r>
                                    <a:rPr lang="en-US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Adobe Kaiti Std R" pitchFamily="18" charset="-128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Adobe Kaiti Std R" pitchFamily="18" charset="-128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Adobe Kaiti Std R" pitchFamily="18" charset="-128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Adobe Kaiti Std R" pitchFamily="18" charset="-128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64" y="2711629"/>
                <a:ext cx="208823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0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sp>
        <p:nvSpPr>
          <p:cNvPr id="2" name="TextBox 1"/>
          <p:cNvSpPr txBox="1"/>
          <p:nvPr/>
        </p:nvSpPr>
        <p:spPr>
          <a:xfrm>
            <a:off x="996728" y="1459794"/>
            <a:ext cx="266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Say M=11 </a:t>
            </a:r>
            <a:r>
              <a:rPr lang="en-US" dirty="0" smtClean="0">
                <a:sym typeface="Wingdings" pitchFamily="2" charset="2"/>
              </a:rPr>
              <a:t> Z</a:t>
            </a:r>
            <a:r>
              <a:rPr lang="en-US" baseline="-25000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=[0..10]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1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I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331640" y="3864048"/>
            <a:ext cx="3312368" cy="854306"/>
          </a:xfrm>
          <a:prstGeom prst="wedgeEllipseCallout">
            <a:avLst>
              <a:gd name="adj1" fmla="val -51815"/>
              <a:gd name="adj2" fmla="val 49379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⌊𝑀/2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⌋= ⌊11/2⌋=5  </a:t>
            </a:r>
            <a:r>
              <a:rPr lang="en-US" b="1" dirty="0" smtClean="0">
                <a:solidFill>
                  <a:srgbClr val="7030A0"/>
                </a:solidFill>
              </a:rPr>
              <a:t>&lt;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</a:t>
            </a:r>
          </a:p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greater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346086" y="3429000"/>
            <a:ext cx="3420380" cy="1008112"/>
          </a:xfrm>
          <a:prstGeom prst="wedgeEllipseCallout">
            <a:avLst>
              <a:gd name="adj1" fmla="val 10167"/>
              <a:gd name="adj2" fmla="val 80682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⌊𝑀/2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⌋= ⌊11/2⌋=5  </a:t>
            </a:r>
            <a:r>
              <a:rPr lang="en-US" b="1" dirty="0" smtClean="0">
                <a:solidFill>
                  <a:srgbClr val="7030A0"/>
                </a:solidFill>
              </a:rPr>
              <a:t>&lt;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10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greater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2339751" y="4930603"/>
            <a:ext cx="1596177" cy="300033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 flipH="1">
            <a:off x="4989778" y="4930603"/>
            <a:ext cx="1598446" cy="300033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I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59632" y="3864048"/>
            <a:ext cx="3384376" cy="854306"/>
          </a:xfrm>
          <a:prstGeom prst="wedgeEllipseCallout">
            <a:avLst>
              <a:gd name="adj1" fmla="val -47227"/>
              <a:gd name="adj2" fmla="val 53418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He’s the same as me!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346086" y="3429000"/>
            <a:ext cx="3420380" cy="1008112"/>
          </a:xfrm>
          <a:prstGeom prst="wedgeEllipseCallout">
            <a:avLst>
              <a:gd name="adj1" fmla="val 10167"/>
              <a:gd name="adj2" fmla="val 80682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He’s the same as me!</a:t>
            </a:r>
          </a:p>
        </p:txBody>
      </p:sp>
      <p:sp>
        <p:nvSpPr>
          <p:cNvPr id="12" name="Pentagon 11"/>
          <p:cNvSpPr/>
          <p:nvPr/>
        </p:nvSpPr>
        <p:spPr>
          <a:xfrm>
            <a:off x="4992047" y="4930602"/>
            <a:ext cx="1596177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 flipH="1">
            <a:off x="2339751" y="4930603"/>
            <a:ext cx="1598446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2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II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6728" y="1459794"/>
            <a:ext cx="266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>
                <a:sym typeface="Wingdings" pitchFamily="2" charset="2"/>
              </a:rPr>
              <a:t> Z</a:t>
            </a:r>
            <a:r>
              <a:rPr lang="en-US" b="1" baseline="-25000" dirty="0" smtClean="0">
                <a:sym typeface="Wingdings" pitchFamily="2" charset="2"/>
              </a:rPr>
              <a:t>M</a:t>
            </a:r>
            <a:r>
              <a:rPr lang="en-US" b="1" dirty="0" smtClean="0">
                <a:sym typeface="Wingdings" pitchFamily="2" charset="2"/>
              </a:rPr>
              <a:t>=[6..10] </a:t>
            </a:r>
            <a:endParaRPr lang="en-US" b="1" dirty="0"/>
          </a:p>
        </p:txBody>
      </p:sp>
      <p:sp>
        <p:nvSpPr>
          <p:cNvPr id="17" name="Oval Callout 16"/>
          <p:cNvSpPr/>
          <p:nvPr/>
        </p:nvSpPr>
        <p:spPr>
          <a:xfrm>
            <a:off x="1331640" y="3864048"/>
            <a:ext cx="3960440" cy="854306"/>
          </a:xfrm>
          <a:prstGeom prst="wedgeEllipseCallout">
            <a:avLst>
              <a:gd name="adj1" fmla="val -51815"/>
              <a:gd name="adj2" fmla="val 49379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⌊𝑀/2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⌋= ⌊(11+6)/2⌋=8  </a:t>
            </a:r>
            <a:r>
              <a:rPr lang="en-US" b="1" dirty="0" smtClean="0">
                <a:solidFill>
                  <a:srgbClr val="7030A0"/>
                </a:solidFill>
              </a:rPr>
              <a:t>=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</a:t>
            </a:r>
          </a:p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Median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4788024" y="3068960"/>
            <a:ext cx="4104456" cy="1008112"/>
          </a:xfrm>
          <a:prstGeom prst="wedgeEllipseCallout">
            <a:avLst>
              <a:gd name="adj1" fmla="val 13866"/>
              <a:gd name="adj2" fmla="val 111487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⌊𝑀/2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⌋= ⌊(11+6)/2⌋=8  </a:t>
            </a:r>
            <a:r>
              <a:rPr lang="en-US" b="1" dirty="0" smtClean="0">
                <a:solidFill>
                  <a:srgbClr val="7030A0"/>
                </a:solidFill>
              </a:rPr>
              <a:t>&lt;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10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greater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 flipH="1">
            <a:off x="4989778" y="4930603"/>
            <a:ext cx="1598446" cy="300033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7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II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59632" y="2852936"/>
            <a:ext cx="3384376" cy="1865418"/>
          </a:xfrm>
          <a:prstGeom prst="wedgeEllipseCallout">
            <a:avLst>
              <a:gd name="adj1" fmla="val -47227"/>
              <a:gd name="adj2" fmla="val 53418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He’s greater than me!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non-Leader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 flipH="1">
            <a:off x="2339751" y="4930603"/>
            <a:ext cx="1598446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759799" y="5301208"/>
            <a:ext cx="1596177" cy="300033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6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II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59632" y="3864048"/>
            <a:ext cx="2232248" cy="854306"/>
          </a:xfrm>
          <a:prstGeom prst="wedgeEllipseCallout">
            <a:avLst>
              <a:gd name="adj1" fmla="val -47227"/>
              <a:gd name="adj2" fmla="val 53418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Non-Leader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346086" y="3429000"/>
            <a:ext cx="3420380" cy="1008112"/>
          </a:xfrm>
          <a:prstGeom prst="wedgeEllipseCallout">
            <a:avLst>
              <a:gd name="adj1" fmla="val 10167"/>
              <a:gd name="adj2" fmla="val 80682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He’s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smaller than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algn="ctr" rtl="0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the 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Leader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4992047" y="4930602"/>
            <a:ext cx="1596177" cy="300033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9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 - Outcome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59632" y="3864048"/>
            <a:ext cx="2232248" cy="854306"/>
          </a:xfrm>
          <a:prstGeom prst="wedgeEllipseCallout">
            <a:avLst>
              <a:gd name="adj1" fmla="val -47227"/>
              <a:gd name="adj2" fmla="val 53418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Non-Leader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346086" y="3429000"/>
            <a:ext cx="3420380" cy="1008112"/>
          </a:xfrm>
          <a:prstGeom prst="wedgeEllipseCallout">
            <a:avLst>
              <a:gd name="adj1" fmla="val 10167"/>
              <a:gd name="adj2" fmla="val 80682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He’s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smaller than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algn="ctr" rtl="0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the 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Leader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700808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/>
              <a:t>Elected Leader is the one with maximal ID.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/>
              <a:t>Non-leader knows it isn’t leader.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/>
              <a:t>The algorithm </a:t>
            </a:r>
            <a:r>
              <a:rPr lang="en-US" b="1" i="1" dirty="0" smtClean="0"/>
              <a:t>terminates </a:t>
            </a:r>
            <a:r>
              <a:rPr lang="en-US" dirty="0" smtClean="0"/>
              <a:t>under any scheduler</a:t>
            </a:r>
          </a:p>
          <a:p>
            <a:pPr marL="285750" indent="-285750" algn="l" rtl="0">
              <a:buFont typeface="Arial" pitchFamily="34" charset="0"/>
              <a:buChar char="•"/>
            </a:pPr>
            <a:endParaRPr lang="en-US" b="1" i="1" dirty="0"/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b="1" i="1" dirty="0" smtClean="0"/>
              <a:t>Total Bits sent: </a:t>
            </a:r>
            <a:r>
              <a:rPr lang="en-US" dirty="0" smtClean="0"/>
              <a:t>2*2=4</a:t>
            </a:r>
            <a:endParaRPr lang="en-US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6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 - Outcome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59632" y="3864048"/>
            <a:ext cx="2232248" cy="854306"/>
          </a:xfrm>
          <a:prstGeom prst="wedgeEllipseCallout">
            <a:avLst>
              <a:gd name="adj1" fmla="val -47227"/>
              <a:gd name="adj2" fmla="val 53418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Non-Leader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346086" y="3429000"/>
            <a:ext cx="3420380" cy="1008112"/>
          </a:xfrm>
          <a:prstGeom prst="wedgeEllipseCallout">
            <a:avLst>
              <a:gd name="adj1" fmla="val 10167"/>
              <a:gd name="adj2" fmla="val 80682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He’s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smaller than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algn="ctr" rtl="0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the 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Leader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700808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/>
              <a:t>What could change under different scheduling?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Model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89389" y="4489506"/>
            <a:ext cx="2767517" cy="2256036"/>
            <a:chOff x="3028619" y="2348880"/>
            <a:chExt cx="4711733" cy="405623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619" y="3573016"/>
              <a:ext cx="3810000" cy="2832100"/>
            </a:xfrm>
            <a:prstGeom prst="rect">
              <a:avLst/>
            </a:prstGeom>
          </p:spPr>
        </p:pic>
        <p:sp>
          <p:nvSpPr>
            <p:cNvPr id="4" name="Cloud Callout 3"/>
            <p:cNvSpPr/>
            <p:nvPr/>
          </p:nvSpPr>
          <p:spPr>
            <a:xfrm>
              <a:off x="5652120" y="2348880"/>
              <a:ext cx="2088232" cy="1512168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Zzz</a:t>
              </a:r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75482" y="1628507"/>
            <a:ext cx="8444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Initially, all processors are asleep and in the same initial state, except for the id and number of incident links information.</a:t>
            </a:r>
            <a:endParaRPr lang="en-US" sz="2400" dirty="0">
              <a:latin typeface="Adobe Kaiti Std R" pitchFamily="18" charset="-128"/>
              <a:ea typeface="Adobe Kaiti Std R" pitchFamily="18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520" y="4489506"/>
            <a:ext cx="2767517" cy="2256036"/>
            <a:chOff x="3028619" y="2348880"/>
            <a:chExt cx="4711733" cy="405623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619" y="3573016"/>
              <a:ext cx="3810000" cy="2832100"/>
            </a:xfrm>
            <a:prstGeom prst="rect">
              <a:avLst/>
            </a:prstGeom>
          </p:spPr>
        </p:pic>
        <p:sp>
          <p:nvSpPr>
            <p:cNvPr id="11" name="Cloud Callout 10"/>
            <p:cNvSpPr/>
            <p:nvPr/>
          </p:nvSpPr>
          <p:spPr>
            <a:xfrm>
              <a:off x="5652120" y="2348880"/>
              <a:ext cx="2088232" cy="1512168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Zzz</a:t>
              </a:r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96136" y="4489506"/>
            <a:ext cx="2767517" cy="2256036"/>
            <a:chOff x="3028619" y="2348880"/>
            <a:chExt cx="4711733" cy="405623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619" y="3573016"/>
              <a:ext cx="3810000" cy="2832100"/>
            </a:xfrm>
            <a:prstGeom prst="rect">
              <a:avLst/>
            </a:prstGeom>
          </p:spPr>
        </p:pic>
        <p:sp>
          <p:nvSpPr>
            <p:cNvPr id="14" name="Cloud Callout 13"/>
            <p:cNvSpPr/>
            <p:nvPr/>
          </p:nvSpPr>
          <p:spPr>
            <a:xfrm>
              <a:off x="5652120" y="2348880"/>
              <a:ext cx="2088232" cy="1512168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Zzz</a:t>
              </a:r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40882" y="5556363"/>
            <a:ext cx="755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 - Outcome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" y="4509120"/>
            <a:ext cx="1260140" cy="94510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437112"/>
            <a:ext cx="1440160" cy="1287016"/>
          </a:xfrm>
          <a:prstGeom prst="rect">
            <a:avLst/>
          </a:prstGeom>
        </p:spPr>
      </p:pic>
      <p:sp>
        <p:nvSpPr>
          <p:cNvPr id="8" name="Flowchart: Process 7"/>
          <p:cNvSpPr/>
          <p:nvPr/>
        </p:nvSpPr>
        <p:spPr>
          <a:xfrm>
            <a:off x="996728" y="5445224"/>
            <a:ext cx="864096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588224" y="5417604"/>
            <a:ext cx="936104" cy="3600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59632" y="3864048"/>
            <a:ext cx="2232248" cy="854306"/>
          </a:xfrm>
          <a:prstGeom prst="wedgeEllipseCallout">
            <a:avLst>
              <a:gd name="adj1" fmla="val -47227"/>
              <a:gd name="adj2" fmla="val 53418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7030A0"/>
                </a:solidFill>
              </a:rPr>
              <a:t>Non-Leader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346086" y="3429000"/>
            <a:ext cx="3420380" cy="1008112"/>
          </a:xfrm>
          <a:prstGeom prst="wedgeEllipseCallout">
            <a:avLst>
              <a:gd name="adj1" fmla="val 10167"/>
              <a:gd name="adj2" fmla="val 80682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He’s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smaller than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algn="ctr" rtl="0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I’m the 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Leader</a:t>
            </a:r>
            <a:endParaRPr lang="en-US" b="1" i="1" dirty="0">
              <a:solidFill>
                <a:srgbClr val="7030A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9632" y="2253318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/>
              <a:t>Why must it terminate?</a:t>
            </a:r>
          </a:p>
        </p:txBody>
      </p:sp>
    </p:spTree>
    <p:extLst>
      <p:ext uri="{BB962C8B-B14F-4D97-AF65-F5344CB8AC3E}">
        <p14:creationId xmlns:p14="http://schemas.microsoft.com/office/powerpoint/2010/main" val="120434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0702311">
            <a:off x="3787401" y="4265405"/>
            <a:ext cx="5112568" cy="2286818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Worst-case Time Analysis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51520" y="1484785"/>
                <a:ext cx="8712968" cy="2448271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For M=2, no bits are sent. </a:t>
                </a:r>
              </a:p>
              <a:p>
                <a:pPr lvl="1" indent="0">
                  <a:buNone/>
                </a:pP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Processor with ID=1 is </a:t>
                </a:r>
                <a:r>
                  <a:rPr lang="en-US" i="1" dirty="0" smtClean="0">
                    <a:latin typeface="Adobe Kaiti Std R" pitchFamily="18" charset="-128"/>
                    <a:ea typeface="Adobe Kaiti Std R" pitchFamily="18" charset="-128"/>
                  </a:rPr>
                  <a:t>leader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; other is </a:t>
                </a:r>
                <a:r>
                  <a:rPr lang="en-US" i="1" dirty="0" smtClean="0">
                    <a:latin typeface="Adobe Kaiti Std R" pitchFamily="18" charset="-128"/>
                    <a:ea typeface="Adobe Kaiti Std R" pitchFamily="18" charset="-128"/>
                  </a:rPr>
                  <a:t>non-leader</a:t>
                </a:r>
                <a:endParaRPr lang="en-US" b="0" i="1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For M&gt;2:</a:t>
                </a:r>
              </a:p>
              <a:p>
                <a:pPr lvl="1" indent="0">
                  <a:buNone/>
                </a:pPr>
                <a:r>
                  <a:rPr lang="en-US" b="0" dirty="0" smtClean="0">
                    <a:latin typeface="Adobe Kaiti Std R" pitchFamily="18" charset="-128"/>
                    <a:ea typeface="Adobe Kaiti Std R" pitchFamily="18" charset="-128"/>
                  </a:rPr>
                  <a:t>- In each round we divide the ID range [0..(M-1)], such that the next round, if needed, will have a range of size </a:t>
                </a:r>
                <a:r>
                  <a:rPr lang="en-US" b="1" dirty="0" smtClean="0">
                    <a:latin typeface="Adobe Kaiti Std R" pitchFamily="18" charset="-128"/>
                    <a:ea typeface="Adobe Kaiti Std R" pitchFamily="18" charset="-128"/>
                  </a:rPr>
                  <a:t>≤</a:t>
                </a:r>
                <a:r>
                  <a:rPr lang="en-US" b="0" baseline="-3000" dirty="0" smtClean="0">
                    <a:latin typeface="Adobe Kaiti Std R" pitchFamily="18" charset="-128"/>
                    <a:ea typeface="Adobe Kaiti Std R" pitchFamily="18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/>
                            <a:ea typeface="Adobe Kaiti Std R" pitchFamily="18" charset="-12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800100" lvl="1" indent="-342900">
                  <a:buClrTx/>
                  <a:buFont typeface="Wingdings"/>
                  <a:buChar char="è"/>
                </a:pPr>
                <a:r>
                  <a:rPr lang="en-US" dirty="0" smtClean="0">
                    <a:sym typeface="Wingdings" pitchFamily="2" charset="2"/>
                  </a:rPr>
                  <a:t>We thus formalize a recurrent relation:</a:t>
                </a:r>
              </a:p>
              <a:p>
                <a:pPr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84785"/>
                <a:ext cx="8712968" cy="2448271"/>
              </a:xfrm>
              <a:blipFill rotWithShape="1">
                <a:blip r:embed="rId2"/>
                <a:stretch>
                  <a:fillRect l="-909" t="-1995" b="-4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67944" y="5485758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..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𝑀</m:t>
                                  </m:r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485758"/>
                <a:ext cx="208823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98562" y="5995337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𝑀</m:t>
                          </m:r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562" y="5995337"/>
                <a:ext cx="136815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00192" y="4650322"/>
                <a:ext cx="252028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ea typeface="Adobe Kaiti Std R" pitchFamily="18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Adobe Kaiti Std R" pitchFamily="18" charset="-12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  <m:t>𝑀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..(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650322"/>
                <a:ext cx="2520280" cy="5068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680012" y="5880036"/>
            <a:ext cx="864096" cy="523220"/>
          </a:xfrm>
          <a:prstGeom prst="rect">
            <a:avLst/>
          </a:prstGeom>
          <a:noFill/>
          <a:effectLst>
            <a:outerShdw blurRad="50800" dist="50800" dir="3720000" algn="ctr" rotWithShape="0">
              <a:schemeClr val="bg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sz="2800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31129" y="6237312"/>
            <a:ext cx="909223" cy="523220"/>
          </a:xfrm>
          <a:prstGeom prst="rect">
            <a:avLst/>
          </a:prstGeom>
          <a:noFill/>
          <a:effectLst>
            <a:outerShdw blurRad="50800" dist="50800" dir="3720000" algn="ctr" rotWithShape="0">
              <a:schemeClr val="bg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Median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36296" y="5147204"/>
            <a:ext cx="1224136" cy="523220"/>
          </a:xfrm>
          <a:prstGeom prst="rect">
            <a:avLst/>
          </a:prstGeom>
          <a:noFill/>
          <a:effectLst>
            <a:outerShdw blurRad="50800" dist="50800" dir="3720000" algn="ctr" rotWithShape="0">
              <a:schemeClr val="bg1">
                <a:lumMod val="50000"/>
              </a:schemeClr>
            </a:outerShdw>
          </a:effectLst>
        </p:spPr>
        <p:txBody>
          <a:bodyPr wrap="square" rtlCol="0">
            <a:spAutoFit/>
          </a:bodyPr>
          <a:lstStyle>
            <a:defPPr>
              <a:defRPr lang="he-IL"/>
            </a:defPPr>
            <a:lvl1pPr algn="ctr" rtl="0">
              <a:defRPr sz="2800" i="1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defRPr>
            </a:lvl1pPr>
          </a:lstStyle>
          <a:p>
            <a:r>
              <a:rPr lang="en-US" dirty="0"/>
              <a:t>Greater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31640" y="4005064"/>
                <a:ext cx="3528392" cy="398122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𝒓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sub>
                        <m:sup/>
                      </m:sSub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en-US" b="1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</a:rPr>
                            <m:t>𝒓</m:t>
                          </m:r>
                        </m:sub>
                        <m:sup/>
                      </m:sSub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005064"/>
                <a:ext cx="3528392" cy="398122"/>
              </a:xfrm>
              <a:prstGeom prst="rect">
                <a:avLst/>
              </a:prstGeom>
              <a:blipFill rotWithShape="1">
                <a:blip r:embed="rId6"/>
                <a:stretch>
                  <a:fillRect b="-7463"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 29"/>
          <p:cNvSpPr/>
          <p:nvPr/>
        </p:nvSpPr>
        <p:spPr>
          <a:xfrm>
            <a:off x="5955197" y="4278702"/>
            <a:ext cx="807912" cy="2182483"/>
          </a:xfrm>
          <a:custGeom>
            <a:avLst/>
            <a:gdLst>
              <a:gd name="connsiteX0" fmla="*/ 229943 w 807912"/>
              <a:gd name="connsiteY0" fmla="*/ 0 h 2182483"/>
              <a:gd name="connsiteX1" fmla="*/ 5656 w 807912"/>
              <a:gd name="connsiteY1" fmla="*/ 621102 h 2182483"/>
              <a:gd name="connsiteX2" fmla="*/ 436977 w 807912"/>
              <a:gd name="connsiteY2" fmla="*/ 1009290 h 2182483"/>
              <a:gd name="connsiteX3" fmla="*/ 264448 w 807912"/>
              <a:gd name="connsiteY3" fmla="*/ 1440611 h 2182483"/>
              <a:gd name="connsiteX4" fmla="*/ 730275 w 807912"/>
              <a:gd name="connsiteY4" fmla="*/ 1552755 h 2182483"/>
              <a:gd name="connsiteX5" fmla="*/ 523241 w 807912"/>
              <a:gd name="connsiteY5" fmla="*/ 1923690 h 2182483"/>
              <a:gd name="connsiteX6" fmla="*/ 807912 w 807912"/>
              <a:gd name="connsiteY6" fmla="*/ 2182483 h 218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912" h="2182483">
                <a:moveTo>
                  <a:pt x="229943" y="0"/>
                </a:moveTo>
                <a:cubicBezTo>
                  <a:pt x="100546" y="226443"/>
                  <a:pt x="-28850" y="452887"/>
                  <a:pt x="5656" y="621102"/>
                </a:cubicBezTo>
                <a:cubicBezTo>
                  <a:pt x="40162" y="789317"/>
                  <a:pt x="393845" y="872705"/>
                  <a:pt x="436977" y="1009290"/>
                </a:cubicBezTo>
                <a:cubicBezTo>
                  <a:pt x="480109" y="1145875"/>
                  <a:pt x="215565" y="1350034"/>
                  <a:pt x="264448" y="1440611"/>
                </a:cubicBezTo>
                <a:cubicBezTo>
                  <a:pt x="313331" y="1531189"/>
                  <a:pt x="687143" y="1472242"/>
                  <a:pt x="730275" y="1552755"/>
                </a:cubicBezTo>
                <a:cubicBezTo>
                  <a:pt x="773407" y="1633268"/>
                  <a:pt x="510302" y="1818735"/>
                  <a:pt x="523241" y="1923690"/>
                </a:cubicBezTo>
                <a:cubicBezTo>
                  <a:pt x="536181" y="2028645"/>
                  <a:pt x="672765" y="2168105"/>
                  <a:pt x="807912" y="2182483"/>
                </a:cubicBez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694098" y="5865962"/>
            <a:ext cx="712120" cy="414068"/>
          </a:xfrm>
          <a:custGeom>
            <a:avLst/>
            <a:gdLst>
              <a:gd name="connsiteX0" fmla="*/ 0 w 712120"/>
              <a:gd name="connsiteY0" fmla="*/ 0 h 414068"/>
              <a:gd name="connsiteX1" fmla="*/ 646981 w 712120"/>
              <a:gd name="connsiteY1" fmla="*/ 163902 h 414068"/>
              <a:gd name="connsiteX2" fmla="*/ 655608 w 712120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2120" h="414068">
                <a:moveTo>
                  <a:pt x="0" y="0"/>
                </a:moveTo>
                <a:cubicBezTo>
                  <a:pt x="268856" y="47445"/>
                  <a:pt x="537713" y="94891"/>
                  <a:pt x="646981" y="163902"/>
                </a:cubicBezTo>
                <a:cubicBezTo>
                  <a:pt x="756249" y="232913"/>
                  <a:pt x="705928" y="323490"/>
                  <a:pt x="655608" y="414068"/>
                </a:cubicBez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1560" y="4719091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𝑟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sub>
                      <m:sup/>
                    </m:sSubSup>
                    <m:r>
                      <a:rPr lang="en-US" b="1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19091"/>
                <a:ext cx="1800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0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Worst-case Time Analysis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07504" y="1484785"/>
                <a:ext cx="8856984" cy="576063"/>
              </a:xfrm>
              <a:solidFill>
                <a:schemeClr val="accent2">
                  <a:lumMod val="75000"/>
                  <a:alpha val="31000"/>
                </a:schemeClr>
              </a:solidFill>
            </p:spPr>
            <p:txBody>
              <a:bodyPr>
                <a:noAutofit/>
              </a:bodyPr>
              <a:lstStyle/>
              <a:p>
                <a:r>
                  <a:rPr lang="en-US" sz="2400" b="0" i="1" u="sng" dirty="0" smtClean="0">
                    <a:latin typeface="Adobe Kaiti Std R" pitchFamily="18" charset="-128"/>
                    <a:ea typeface="Adobe Kaiti Std R" pitchFamily="18" charset="-128"/>
                  </a:rPr>
                  <a:t>Lemma</a:t>
                </a:r>
                <a:r>
                  <a:rPr lang="en-US" sz="2400" b="0" i="1" dirty="0" smtClean="0">
                    <a:latin typeface="Adobe Kaiti Std R" pitchFamily="18" charset="-128"/>
                    <a:ea typeface="Adobe Kaiti Std R" pitchFamily="18" charset="-128"/>
                  </a:rPr>
                  <a:t>:</a:t>
                </a:r>
                <a:r>
                  <a:rPr lang="en-US" sz="2400" b="0" dirty="0">
                    <a:latin typeface="Adobe Kaiti Std R" pitchFamily="18" charset="-128"/>
                    <a:ea typeface="Adobe Kaiti Std R" pitchFamily="18" charset="-128"/>
                  </a:rPr>
                  <a:t> </a:t>
                </a:r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If </a:t>
                </a:r>
                <a:r>
                  <a:rPr lang="en-US" sz="2400" b="0" i="1" dirty="0" smtClean="0">
                    <a:latin typeface="Adobe Kaiti Std R" pitchFamily="18" charset="-128"/>
                    <a:ea typeface="Adobe Kaiti Std R" pitchFamily="18" charset="-128"/>
                  </a:rPr>
                  <a:t>M</a:t>
                </a:r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 is at most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i="1">
                            <a:latin typeface="Cambria Math"/>
                          </a:rPr>
                          <m:t>𝟐</m:t>
                        </m:r>
                        <m:r>
                          <a:rPr lang="en-US" i="1">
                            <a:latin typeface="Cambria Math"/>
                          </a:rPr>
                          <m:t>𝒓</m:t>
                        </m:r>
                      </m:sub>
                      <m:sup/>
                    </m:sSubSup>
                  </m:oMath>
                </a14:m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</a:t>
                </a:r>
                <a:r>
                  <a:rPr lang="en-US" b="0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, at most </a:t>
                </a:r>
                <a:r>
                  <a:rPr lang="en-US" b="0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2r</a:t>
                </a:r>
                <a:r>
                  <a:rPr lang="en-US" b="0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bits are sent by the Algorithm.</a:t>
                </a:r>
              </a:p>
              <a:p>
                <a:pPr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484785"/>
                <a:ext cx="8856984" cy="576063"/>
              </a:xfrm>
              <a:blipFill rotWithShape="1">
                <a:blip r:embed="rId2"/>
                <a:stretch>
                  <a:fillRect l="-1101" t="-8511" r="-69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504" y="2348880"/>
                <a:ext cx="8784976" cy="2859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i="1" u="sng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Proof – by Induction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: </a:t>
                </a:r>
              </a:p>
              <a:p>
                <a:pPr algn="l" rtl="0"/>
                <a:r>
                  <a:rPr lang="en-US" dirty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	</a:t>
                </a:r>
                <a:r>
                  <a:rPr lang="en-US" u="sng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base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: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r = 0, then</a:t>
                </a:r>
                <a:r>
                  <a:rPr lang="en-US" b="1" i="1" dirty="0" smtClean="0">
                    <a:solidFill>
                      <a:schemeClr val="tx1"/>
                    </a:solidFill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𝑴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Sup>
                      <m:sSub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  <m:sup/>
                    </m:sSubSup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dobe Kaiti Std R" pitchFamily="18" charset="-128"/>
                    <a:ea typeface="Adobe Kaiti Std R" pitchFamily="18" charset="-128"/>
                  </a:rPr>
                  <a:t> and no bits are sent (2∙r = 0)</a:t>
                </a:r>
              </a:p>
              <a:p>
                <a:pPr algn="l" rtl="0"/>
                <a:endParaRPr lang="en-US" sz="800" dirty="0" smtClean="0">
                  <a:solidFill>
                    <a:schemeClr val="tx1"/>
                  </a:solidFill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r>
                  <a:rPr lang="en-US" dirty="0"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u="sng" dirty="0" smtClean="0">
                    <a:latin typeface="Adobe Kaiti Std R" pitchFamily="18" charset="-128"/>
                    <a:ea typeface="Adobe Kaiti Std R" pitchFamily="18" charset="-128"/>
                  </a:rPr>
                  <a:t>Assumption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: Lemma is correct for some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</a:rPr>
                  <a:t>r=k</a:t>
                </a:r>
              </a:p>
              <a:p>
                <a:pPr algn="l" rtl="0"/>
                <a:endParaRPr lang="en-US" sz="800" b="1" i="1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r>
                  <a:rPr lang="en-US" b="1" i="1" dirty="0">
                    <a:solidFill>
                      <a:schemeClr val="bg1">
                        <a:lumMod val="50000"/>
                      </a:schemeClr>
                    </a:solidFill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i="1" u="sng" dirty="0" smtClean="0">
                    <a:latin typeface="Adobe Kaiti Std R" pitchFamily="18" charset="-128"/>
                    <a:ea typeface="Adobe Kaiti Std R" pitchFamily="18" charset="-128"/>
                  </a:rPr>
                  <a:t>Step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: consider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</a:rPr>
                  <a:t>r=k+1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, for any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𝑴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latin typeface="Cambria Math"/>
                          </a:rPr>
                          <m:t>)</m:t>
                        </m:r>
                      </m:sub>
                      <m:sup/>
                    </m:sSubSup>
                  </m:oMath>
                </a14:m>
                <a:endParaRPr lang="en-US" b="1" dirty="0" smtClean="0"/>
              </a:p>
              <a:p>
                <a:pPr algn="l" rtl="0"/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	 Either there is a single round with 2 bits sent, </a:t>
                </a:r>
                <a:r>
                  <a:rPr lang="en-US" b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OR</a:t>
                </a:r>
                <a:endParaRPr lang="en-US" dirty="0" smtClean="0">
                  <a:latin typeface="Adobe Kaiti Std R" pitchFamily="18" charset="-128"/>
                  <a:ea typeface="Adobe Kaiti Std R" pitchFamily="18" charset="-128"/>
                  <a:sym typeface="Wingdings" pitchFamily="2" charset="2"/>
                </a:endParaRPr>
              </a:p>
              <a:p>
                <a:pPr algn="l" rtl="0"/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 </a:t>
                </a:r>
                <a:r>
                  <a:rPr lang="en-US" dirty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    the length of the next round</a:t>
                </a:r>
                <a:r>
                  <a:rPr lang="en-US" dirty="0" smtClean="0">
                    <a:latin typeface="+mn-lt"/>
                    <a:ea typeface="Adobe Kaiti Std R" pitchFamily="18" charset="-128"/>
                    <a:sym typeface="Wingdings" pitchFamily="2" charset="2"/>
                  </a:rPr>
                  <a:t>’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s id</a:t>
                </a:r>
                <a:r>
                  <a:rPr lang="en-US" dirty="0" smtClean="0">
                    <a:latin typeface="+mn-lt"/>
                    <a:ea typeface="Adobe Kaiti Std R" pitchFamily="18" charset="-128"/>
                    <a:sym typeface="Wingdings" pitchFamily="2" charset="2"/>
                  </a:rPr>
                  <a:t>’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s sub-range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sub>
                      <m:sup/>
                    </m:sSubSup>
                  </m:oMath>
                </a14:m>
                <a:endParaRPr lang="en-US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endParaRPr lang="en-US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r>
                  <a:rPr lang="en-US" dirty="0"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 using the assumption, next step and on uses up to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2k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bits</a:t>
                </a:r>
              </a:p>
              <a:p>
                <a:pPr algn="l" rtl="0"/>
                <a:r>
                  <a:rPr lang="en-US" b="1" i="1" dirty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 Total bits sent ≤ 2k+2 </a:t>
                </a:r>
                <a:r>
                  <a:rPr lang="en-US" sz="1400" b="1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(</a:t>
                </a:r>
                <a:r>
                  <a:rPr lang="en-US" sz="1400" b="1" i="1" dirty="0" smtClean="0">
                    <a:solidFill>
                      <a:schemeClr val="bg1">
                        <a:lumMod val="50000"/>
                      </a:schemeClr>
                    </a:solidFill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=2(r+1) as required</a:t>
                </a:r>
                <a:r>
                  <a:rPr lang="en-US" sz="1400" b="1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)</a:t>
                </a:r>
                <a:endParaRPr lang="en-US" b="1" i="1" dirty="0">
                  <a:latin typeface="Adobe Kaiti Std R" pitchFamily="18" charset="-128"/>
                  <a:ea typeface="Adobe Kaiti Std R" pitchFamily="18" charset="-12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348880"/>
                <a:ext cx="8784976" cy="2859373"/>
              </a:xfrm>
              <a:prstGeom prst="rect">
                <a:avLst/>
              </a:prstGeom>
              <a:blipFill rotWithShape="1">
                <a:blip r:embed="rId3"/>
                <a:stretch>
                  <a:fillRect l="-625" t="-1066" b="-2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5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Worst-case Time Analysis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417" y="1412776"/>
            <a:ext cx="8784976" cy="430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We have a way to keep track of M between rounds:  </a:t>
            </a:r>
            <a14:m xmlns:a14="http://schemas.microsoft.com/office/drawing/2010/main">
              <m:oMath xmlns:m="http://schemas.openxmlformats.org/officeDocument/2006/math">
                <m:sSubSup>
                  <m:sSubSupPr>
                    <m:ctrlPr>
                      <a:rPr lang="en-US" b="1" i="1">
                        <a:latin typeface="Cambria Math"/>
                      </a:rPr>
                    </m:ctrlPr>
                  </m:sSubSupPr>
                  <m:e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e>
                  <m:sub>
                    <m:r>
                      <a:rPr lang="en-US" b="1" i="1">
                        <a:latin typeface="Cambria Math"/>
                      </a:rPr>
                      <m:t>𝟐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𝒓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𝟏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sub>
                  <m:sup/>
                </m:sSubSup>
                <m:r>
                  <a:rPr lang="en-US" b="1" i="1">
                    <a:latin typeface="Cambria Math"/>
                  </a:rPr>
                  <m:t>=</m:t>
                </m:r>
                <m:r>
                  <a:rPr lang="en-US" b="1" i="1">
                    <a:latin typeface="Cambria Math"/>
                  </a:rPr>
                  <m:t>𝟐</m:t>
                </m:r>
                <m:r>
                  <a:rPr lang="en-US" b="1" i="1">
                    <a:latin typeface="Cambria Math"/>
                    <a:ea typeface="Cambria Math"/>
                  </a:rPr>
                  <m:t>∙</m:t>
                </m:r>
                <m:sSubSup>
                  <m:sSubSupPr>
                    <m:ctrlPr>
                      <a:rPr lang="en-US" b="1" i="1">
                        <a:latin typeface="Cambria Math"/>
                      </a:rPr>
                    </m:ctrlPr>
                  </m:sSubSupPr>
                  <m:e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e>
                  <m:sub>
                    <m:r>
                      <a:rPr lang="en-US" b="1" i="1">
                        <a:latin typeface="Cambria Math"/>
                      </a:rPr>
                      <m:t>𝟐</m:t>
                    </m:r>
                    <m:r>
                      <a:rPr lang="en-US" b="1" i="1">
                        <a:latin typeface="Cambria Math"/>
                      </a:rPr>
                      <m:t>𝒓</m:t>
                    </m:r>
                  </m:sub>
                  <m:sup/>
                </m:sSubSup>
                <m:r>
                  <a:rPr lang="en-US" b="1" i="1">
                    <a:latin typeface="Cambria Math"/>
                  </a:rPr>
                  <m:t>+</m:t>
                </m:r>
                <m:r>
                  <a:rPr lang="en-US" b="1" i="1">
                    <a:latin typeface="Cambria Math"/>
                  </a:rPr>
                  <m:t>𝟏</m:t>
                </m:r>
              </m:oMath>
            </a14:m>
            <a:endParaRPr lang="en-US" b="1" dirty="0"/>
          </a:p>
          <a:p>
            <a:pPr marL="285750" indent="-285750" algn="l" rtl="0">
              <a:buFont typeface="Arial" pitchFamily="34" charset="0"/>
              <a:buChar char="•"/>
            </a:pPr>
            <a:endParaRPr lang="en-US" sz="800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Our Lemma proves that </a:t>
            </a:r>
            <a:r>
              <a:rPr lang="en-US" b="1" dirty="0" smtClean="0">
                <a:latin typeface="Adobe Kaiti Std R" pitchFamily="18" charset="-128"/>
                <a:ea typeface="Adobe Kaiti Std R" pitchFamily="18" charset="-128"/>
              </a:rPr>
              <a:t>for M</a:t>
            </a:r>
            <a:r>
              <a:rPr lang="en-US" b="1" dirty="0">
                <a:ea typeface="Cambria Math"/>
              </a:rPr>
              <a:t> </a:t>
            </a:r>
            <a14:m xmlns:a14="http://schemas.microsoft.com/office/drawing/2010/main">
              <m:oMath xmlns:m="http://schemas.openxmlformats.org/officeDocument/2006/math">
                <m:r>
                  <a:rPr lang="en-US" b="1" i="1">
                    <a:latin typeface="Cambria Math"/>
                    <a:ea typeface="Cambria Math"/>
                  </a:rPr>
                  <m:t>≤</m:t>
                </m:r>
              </m:oMath>
            </a14:m>
            <a:r>
              <a:rPr lang="en-US" b="1" dirty="0"/>
              <a:t> </a:t>
            </a:r>
            <a14:m xmlns:a14="http://schemas.microsoft.com/office/drawing/2010/main">
              <m:oMath xmlns:m="http://schemas.openxmlformats.org/officeDocument/2006/math">
                <m:sSubSup>
                  <m:sSubSupPr>
                    <m:ctrlPr>
                      <a:rPr lang="en-US" b="1" i="1">
                        <a:latin typeface="Cambria Math"/>
                      </a:rPr>
                    </m:ctrlPr>
                  </m:sSubSupPr>
                  <m:e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e>
                  <m:sub>
                    <m:r>
                      <a:rPr lang="en-US" b="1" i="1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𝒓</m:t>
                    </m:r>
                  </m:sub>
                  <m:sup/>
                </m:sSubSup>
              </m:oMath>
            </a14:m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 , no more than 2r bits are sent.</a:t>
            </a:r>
          </a:p>
          <a:p>
            <a:pPr marL="285750" indent="-285750" algn="l" rtl="0">
              <a:buFont typeface="Arial" pitchFamily="34" charset="0"/>
              <a:buChar char="•"/>
            </a:pPr>
            <a:endParaRPr lang="en-US" sz="800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How many rounds are there?</a:t>
            </a:r>
          </a:p>
          <a:p>
            <a:pPr algn="l" rtl="0"/>
            <a14:m xmlns:a14="http://schemas.microsoft.com/office/drawing/2010/main">
              <m:oMathPara xmlns:m="http://schemas.openxmlformats.org/officeDocument/2006/math">
                <m:oMathParaPr>
                  <m:jc m:val="centerGroup"/>
                </m:oMathParaPr>
                <m:oMath xmlns:m="http://schemas.openxmlformats.org/officeDocument/2006/math">
                  <m:sSubSup>
                    <m:sSubSupPr>
                      <m:ctrlPr>
                        <a:rPr lang="en-US" i="1">
                          <a:latin typeface="Cambria Math"/>
                        </a:rPr>
                      </m:ctrlPr>
                    </m:sSubSupPr>
                    <m:e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>
                              <a:latin typeface="Cambria Math"/>
                            </a:rPr>
                            <m:t>m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>
                              <a:latin typeface="Cambria Math"/>
                            </a:rPr>
                            <m:t>t</m:t>
                          </m:r>
                        </m:sup>
                      </m:sSup>
                    </m:e>
                    <m:sub>
                      <m:r>
                        <a:rPr lang="en-US" b="0" i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r</m:t>
                      </m:r>
                    </m:sub>
                    <m:sup/>
                  </m:sSubSup>
                  <m:r>
                    <a:rPr lang="en-US" b="0" i="0" smtClean="0">
                      <a:latin typeface="Cambria Math"/>
                    </a:rPr>
                    <m:t>=</m:t>
                  </m:r>
                  <m:r>
                    <a:rPr lang="en-US" b="0" i="1">
                      <a:latin typeface="Cambria Math"/>
                    </a:rPr>
                    <m:t>2</m:t>
                  </m:r>
                  <m:r>
                    <a:rPr lang="en-US" b="0" i="1">
                      <a:latin typeface="Cambria Math"/>
                      <a:ea typeface="Cambria Math"/>
                    </a:rPr>
                    <m:t>∙</m:t>
                  </m:r>
                  <m:sSubSup>
                    <m:sSubSupPr>
                      <m:ctrlPr>
                        <a:rPr lang="en-US" i="1">
                          <a:latin typeface="Cambria Math"/>
                        </a:rPr>
                      </m:ctrlPr>
                    </m:sSubSupPr>
                    <m:e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p>
                      </m:sSup>
                    </m:e>
                    <m:sub>
                      <m:r>
                        <a:rPr lang="en-US" b="0" i="1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sub>
                    <m:sup/>
                  </m:sSubSup>
                  <m:r>
                    <a:rPr lang="en-US" b="0" i="1">
                      <a:latin typeface="Cambria Math"/>
                    </a:rPr>
                    <m:t>+</m:t>
                  </m:r>
                  <m:r>
                    <a:rPr lang="en-US" b="0" i="1">
                      <a:latin typeface="Cambria Math"/>
                    </a:rPr>
                    <m:t>1</m:t>
                  </m:r>
                  <m:r>
                    <a:rPr lang="en-US" b="0" i="1" smtClean="0">
                      <a:latin typeface="Cambria Math"/>
                    </a:rPr>
                    <m:t>=</m:t>
                  </m:r>
                  <m:r>
                    <a:rPr lang="en-US" b="0" i="1">
                      <a:latin typeface="Cambria Math"/>
                    </a:rPr>
                    <m:t>2</m:t>
                  </m:r>
                  <m:r>
                    <a:rPr lang="en-US" b="0" i="1">
                      <a:latin typeface="Cambria Math"/>
                      <a:ea typeface="Cambria Math"/>
                    </a:rPr>
                    <m:t>∙</m:t>
                  </m:r>
                  <m:d>
                    <m:dPr>
                      <m:ctrlPr>
                        <a:rPr lang="en-US" i="1" smtClean="0">
                          <a:latin typeface="Cambria Math"/>
                          <a:ea typeface="Cambria Math"/>
                        </a:rPr>
                      </m:ctrlPr>
                    </m:dPr>
                    <m:e>
                      <m:r>
                        <a:rPr lang="en-US" b="0" i="1">
                          <a:latin typeface="Cambria Math"/>
                        </a:rPr>
                        <m:t>2</m:t>
                      </m:r>
                      <m:r>
                        <a:rPr lang="en-US" b="0" i="1"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sub>
                        <m:sup/>
                      </m:sSubSup>
                      <m:r>
                        <a:rPr lang="en-US" b="0" i="1">
                          <a:latin typeface="Cambria Math"/>
                        </a:rPr>
                        <m:t>+</m:t>
                      </m:r>
                      <m:r>
                        <a:rPr lang="en-US" b="0" i="1">
                          <a:latin typeface="Cambria Math"/>
                        </a:rPr>
                        <m:t>1</m:t>
                      </m:r>
                    </m:e>
                  </m:d>
                  <m:r>
                    <a:rPr lang="en-US" b="0" i="1">
                      <a:latin typeface="Cambria Math"/>
                    </a:rPr>
                    <m:t>+</m:t>
                  </m:r>
                  <m:r>
                    <a:rPr lang="en-US" b="0" i="1">
                      <a:latin typeface="Cambria Math"/>
                    </a:rPr>
                    <m:t>1</m:t>
                  </m:r>
                  <m:r>
                    <a:rPr lang="en-US" b="0" i="1" smtClean="0">
                      <a:latin typeface="Cambria Math"/>
                    </a:rPr>
                    <m:t>=…</m:t>
                  </m:r>
                </m:oMath>
              </m:oMathPara>
            </a14:m>
            <a:endParaRPr lang="en-US" dirty="0" smtClean="0"/>
          </a:p>
          <a:p>
            <a:pPr lvl="4" algn="l" rtl="0"/>
            <a14:m xmlns:a14="http://schemas.microsoft.com/office/drawing/2010/main">
              <m:oMathPara xmlns:m="http://schemas.openxmlformats.org/officeDocument/2006/math">
                <m:oMathParaPr>
                  <m:jc m:val="left"/>
                </m:oMathParaPr>
                <m:oMath xmlns:m="http://schemas.openxmlformats.org/officeDocument/2006/math">
                  <m:r>
                    <a:rPr lang="en-US" b="0" i="1" smtClean="0">
                      <a:latin typeface="Cambria Math"/>
                    </a:rPr>
                    <m:t>=</m:t>
                  </m:r>
                  <m:sSup>
                    <m:sSupPr>
                      <m:ctrlPr>
                        <a:rPr lang="en-US" b="0" i="1" smtClean="0">
                          <a:latin typeface="Cambria Math"/>
                        </a:rPr>
                      </m:ctrlPr>
                    </m:sSupPr>
                    <m:e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e>
                    <m:sup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sup>
                  </m:sSup>
                  <m:r>
                    <a:rPr lang="en-US" b="0" i="1">
                      <a:latin typeface="Cambria Math"/>
                      <a:ea typeface="Cambria Math"/>
                    </a:rPr>
                    <m:t>∙</m:t>
                  </m:r>
                  <m:sSubSup>
                    <m:sSubSupPr>
                      <m:ctrlPr>
                        <a:rPr lang="en-US" i="1">
                          <a:latin typeface="Cambria Math"/>
                        </a:rPr>
                      </m:ctrlPr>
                    </m:sSubSupPr>
                    <m:e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p>
                      </m:sSup>
                    </m:e>
                    <m:sub>
                      <m:r>
                        <a:rPr lang="en-US" b="0" i="1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sub>
                    <m:sup/>
                  </m:sSubSup>
                  <m:r>
                    <a:rPr lang="en-US" b="0" i="1">
                      <a:latin typeface="Cambria Math"/>
                    </a:rPr>
                    <m:t>+</m:t>
                  </m:r>
                  <m:nary>
                    <m:naryPr>
                      <m:chr m:val="∑"/>
                      <m:limLoc m:val="subSup"/>
                      <m:ctrlPr>
                        <a:rPr lang="en-US" b="0" i="1" smtClean="0">
                          <a:latin typeface="Cambria Math"/>
                        </a:rPr>
                      </m:ctrlPr>
                    </m:naryPr>
                    <m:sub>
                      <m:r>
                        <m:rPr>
                          <m:brk m:alnAt="25"/>
                        </m:rPr>
                        <a:rPr lang="en-US" b="0" i="1" smtClean="0">
                          <a:latin typeface="Cambria Math"/>
                        </a:rPr>
                        <m:t>𝑗</m:t>
                      </m:r>
                      <m:r>
                        <m:rPr>
                          <m:brk m:alnAt="25"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brk m:alnAt="25"/>
                        </m:rPr>
                        <a:rPr lang="en-US" b="0" i="1" smtClean="0">
                          <a:latin typeface="Cambria Math"/>
                        </a:rPr>
                        <m:t>1</m:t>
                      </m:r>
                    </m:sub>
                    <m:sup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sup>
                    <m:e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e>
                  </m:nary>
                </m:oMath>
              </m:oMathPara>
            </a14:m>
            <a:endParaRPr lang="en-US" dirty="0" smtClean="0"/>
          </a:p>
          <a:p>
            <a:pPr lvl="4" algn="l" rtl="0"/>
            <a14:m xmlns:a14="http://schemas.microsoft.com/office/drawing/2010/main">
              <m:oMathPara xmlns:m="http://schemas.openxmlformats.org/officeDocument/2006/math">
                <m:oMathParaPr>
                  <m:jc m:val="left"/>
                </m:oMathParaPr>
                <m:oMath xmlns:m="http://schemas.openxmlformats.org/officeDocument/2006/math">
                  <m:r>
                    <a:rPr lang="en-US" b="0" i="1" smtClean="0">
                      <a:latin typeface="Cambria Math"/>
                    </a:rPr>
                    <m:t>=</m:t>
                  </m:r>
                  <m:sSup>
                    <m:sSupPr>
                      <m:ctrlPr>
                        <a:rPr lang="en-US" i="1">
                          <a:latin typeface="Cambria Math"/>
                        </a:rPr>
                      </m:ctrlPr>
                    </m:sSupPr>
                    <m:e>
                      <m:r>
                        <a:rPr lang="en-US" i="1">
                          <a:latin typeface="Cambria Math"/>
                        </a:rPr>
                        <m:t>2</m:t>
                      </m:r>
                    </m:e>
                    <m:sup>
                      <m:r>
                        <a:rPr lang="en-US" i="1">
                          <a:latin typeface="Cambria Math"/>
                        </a:rPr>
                        <m:t>𝑟</m:t>
                      </m:r>
                    </m:sup>
                  </m:sSup>
                  <m:r>
                    <a:rPr lang="en-US" i="1">
                      <a:latin typeface="Cambria Math"/>
                      <a:ea typeface="Cambria Math"/>
                    </a:rPr>
                    <m:t>∙</m:t>
                  </m:r>
                  <m:r>
                    <a:rPr lang="en-US" b="0" i="1" smtClean="0">
                      <a:latin typeface="Cambria Math"/>
                    </a:rPr>
                    <m:t>2</m:t>
                  </m:r>
                  <m:r>
                    <a:rPr lang="en-US" b="0" i="1" smtClean="0">
                      <a:latin typeface="Cambria Math"/>
                    </a:rPr>
                    <m:t>+</m:t>
                  </m:r>
                  <m:sSup>
                    <m:sSupPr>
                      <m:ctrlPr>
                        <a:rPr lang="en-US" i="1">
                          <a:latin typeface="Cambria Math"/>
                        </a:rPr>
                      </m:ctrlPr>
                    </m:sSupPr>
                    <m:e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</m:e>
                    <m:sup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sup>
                  </m:sSup>
                  <m:r>
                    <a:rPr lang="en-US" b="0" i="1" smtClean="0">
                      <a:latin typeface="Cambria Math"/>
                    </a:rPr>
                    <m:t>−</m:t>
                  </m:r>
                  <m:r>
                    <a:rPr lang="en-US" b="0" i="1" smtClean="0">
                      <a:latin typeface="Cambria Math"/>
                    </a:rPr>
                    <m:t>1</m:t>
                  </m:r>
                  <m:r>
                    <a:rPr lang="en-US" b="0" i="1" smtClean="0">
                      <a:latin typeface="Cambria Math"/>
                    </a:rPr>
                    <m:t>)</m:t>
                  </m:r>
                </m:oMath>
              </m:oMathPara>
            </a14:m>
            <a:endParaRPr lang="en-US" b="0" dirty="0" smtClean="0"/>
          </a:p>
          <a:p>
            <a:pPr lvl="4" algn="l" rtl="0"/>
            <a14:m xmlns:a14="http://schemas.microsoft.com/office/drawing/2010/main">
              <m:oMathPara xmlns:m="http://schemas.openxmlformats.org/officeDocument/2006/math">
                <m:oMathParaPr>
                  <m:jc m:val="left"/>
                </m:oMathParaPr>
                <m:oMath xmlns:m="http://schemas.openxmlformats.org/officeDocument/2006/math">
                  <m:r>
                    <a:rPr lang="en-US" i="1">
                      <a:latin typeface="Cambria Math"/>
                    </a:rPr>
                    <m:t>=</m:t>
                  </m:r>
                  <m:sSup>
                    <m:sSupPr>
                      <m:ctrlPr>
                        <a:rPr lang="en-US" i="1">
                          <a:latin typeface="Cambria Math"/>
                        </a:rPr>
                      </m:ctrlPr>
                    </m:sSupPr>
                    <m:e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</m:e>
                    <m:sup>
                      <m:r>
                        <a:rPr lang="en-US" i="1">
                          <a:latin typeface="Cambria Math"/>
                        </a:rPr>
                        <m:t>𝑟</m:t>
                      </m:r>
                    </m:sup>
                  </m:sSup>
                  <m:r>
                    <a:rPr lang="en-US" i="1">
                      <a:latin typeface="Cambria Math"/>
                    </a:rPr>
                    <m:t>−</m:t>
                  </m:r>
                  <m:r>
                    <a:rPr lang="en-US" i="1">
                      <a:latin typeface="Cambria Math"/>
                    </a:rPr>
                    <m:t>1</m:t>
                  </m:r>
                </m:oMath>
              </m:oMathPara>
            </a14:m>
            <a:endParaRPr lang="en-US" dirty="0"/>
          </a:p>
          <a:p>
            <a:pPr algn="l" rtl="0"/>
            <a:endParaRPr lang="en-US" sz="1200" dirty="0"/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Thus, 		</a:t>
            </a:r>
            <a14:m xmlns:a14="http://schemas.microsoft.com/office/drawing/2010/main">
              <m:oMath xmlns:m="http://schemas.openxmlformats.org/officeDocument/2006/math">
                <m:sSubSup>
                  <m:sSubSupPr>
                    <m:ctrlPr>
                      <a:rPr lang="en-US" i="1">
                        <a:latin typeface="Cambria Math"/>
                      </a:rPr>
                    </m:ctrlPr>
                  </m:sSubSupPr>
                  <m:e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</m:sup>
                    </m:sSup>
                  </m:e>
                  <m:sub>
                    <m:r>
                      <a:rPr lang="en-US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r</m:t>
                    </m:r>
                  </m:sub>
                  <m:sup/>
                </m:sSubSup>
              </m:oMath>
            </a14:m>
            <a:r>
              <a:rPr lang="en-US" b="1" dirty="0">
                <a:ea typeface="Cambria Math"/>
              </a:rPr>
              <a:t> </a:t>
            </a:r>
            <a14:m xmlns:a14="http://schemas.microsoft.com/office/drawing/2010/main">
              <m:oMath xmlns:m="http://schemas.openxmlformats.org/officeDocument/2006/math">
                <m:r>
                  <a:rPr lang="en-US" b="1" i="1" smtClean="0">
                    <a:latin typeface="Cambria Math"/>
                    <a:ea typeface="Cambria Math"/>
                  </a:rPr>
                  <m:t>=</m:t>
                </m:r>
                <m:sSup>
                  <m:sSupPr>
                    <m:ctrlPr>
                      <a:rPr lang="en-US" i="1">
                        <a:latin typeface="Cambria Math"/>
                      </a:rPr>
                    </m:ctrlPr>
                  </m:sSupPr>
                  <m:e>
                    <m:r>
                      <a:rPr lang="en-US" i="1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2</m:t>
                    </m:r>
                  </m:e>
                  <m:sup>
                    <m:r>
                      <a:rPr lang="en-US" i="1">
                        <a:latin typeface="Cambria Math"/>
                      </a:rPr>
                      <m:t>𝑟</m:t>
                    </m:r>
                  </m:sup>
                </m:sSup>
                <m:r>
                  <a:rPr lang="en-US" i="1">
                    <a:latin typeface="Cambria Math"/>
                  </a:rPr>
                  <m:t>−</m:t>
                </m:r>
                <m:r>
                  <a:rPr lang="en-US" i="1">
                    <a:latin typeface="Cambria Math"/>
                  </a:rPr>
                  <m:t>1</m:t>
                </m:r>
              </m:oMath>
            </a14:m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dirty="0" smtClean="0">
                <a:latin typeface="Adobe Kaiti Std R" pitchFamily="18" charset="-128"/>
                <a:ea typeface="Adobe Kaiti Std R" pitchFamily="18" charset="-128"/>
                <a:sym typeface="Wingdings" pitchFamily="2" charset="2"/>
              </a:rPr>
              <a:t> </a:t>
            </a:r>
            <a14:m xmlns:a14="http://schemas.microsoft.com/office/drawing/2010/main">
              <m:oMath xmlns:m="http://schemas.openxmlformats.org/officeDocument/2006/math">
                <m:f>
                  <m:fPr>
                    <m:ctrlPr>
                      <a:rPr lang="en-US" i="1" smtClean="0"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</m:ctrlPr>
                  </m:fPr>
                  <m:num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</m:t>
                            </m:r>
                          </m:sup>
                        </m:sSup>
                      </m:e>
                      <m:sub>
                        <m:r>
                          <a:rPr lang="en-US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r</m:t>
                        </m:r>
                      </m:sub>
                      <m:sup/>
                    </m:sSubSup>
                    <m:r>
                      <a:rPr lang="en-US" b="0" i="1" smtClean="0"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1</m:t>
                    </m:r>
                  </m:num>
                  <m:den>
                    <m:r>
                      <a:rPr lang="en-US" b="0" i="1" smtClean="0"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3</m:t>
                    </m:r>
                  </m:den>
                </m:f>
                <m:r>
                  <a:rPr lang="en-US" b="0" i="1" smtClean="0">
                    <a:latin typeface="Cambria Math"/>
                    <a:ea typeface="Cambria Math"/>
                    <a:sym typeface="Wingdings" pitchFamily="2" charset="2"/>
                  </a:rPr>
                  <m:t>=</m:t>
                </m:r>
                <m:sSup>
                  <m:sSupPr>
                    <m:ctrlPr>
                      <a:rPr lang="en-US" i="1" smtClean="0">
                        <a:latin typeface="Cambria Math"/>
                        <a:ea typeface="Cambria Math"/>
                        <a:sym typeface="Wingdings" pitchFamily="2" charset="2"/>
                      </a:rPr>
                    </m:ctrlPr>
                  </m:sSupPr>
                  <m:e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2</m:t>
                    </m:r>
                  </m:e>
                  <m:sup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𝑟</m:t>
                    </m:r>
                  </m:sup>
                </m:sSup>
                <m:r>
                  <a:rPr lang="en-US" b="0" i="1" smtClean="0">
                    <a:latin typeface="Cambria Math"/>
                    <a:ea typeface="Cambria Math"/>
                    <a:sym typeface="Wingdings" pitchFamily="2" charset="2"/>
                  </a:rPr>
                  <m:t> </m:t>
                </m:r>
              </m:oMath>
            </a14:m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dirty="0" smtClean="0">
                <a:latin typeface="Adobe Kaiti Std R" pitchFamily="18" charset="-128"/>
                <a:ea typeface="Adobe Kaiti Std R" pitchFamily="18" charset="-128"/>
                <a:sym typeface="Wingdings" pitchFamily="2" charset="2"/>
              </a:rPr>
              <a:t>  </a:t>
            </a:r>
            <a14:m xmlns:a14="http://schemas.microsoft.com/office/drawing/2010/main">
              <m:oMath xmlns:m="http://schemas.openxmlformats.org/officeDocument/2006/math">
                <m:func>
                  <m:funcPr>
                    <m:ctrlPr>
                      <a:rPr lang="en-US" i="1" smtClean="0"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</m:ctrlPr>
                  </m:funcPr>
                  <m:fName>
                    <m:sSub>
                      <m:sSubPr>
                        <m:ctrlPr>
                          <a:rPr lang="en-US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log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2</m:t>
                        </m:r>
                      </m:sub>
                    </m:sSub>
                  </m:fName>
                  <m:e>
                    <m:d>
                      <m:dPr>
                        <m:ctrlPr>
                          <a:rPr lang="en-US" b="0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m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t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r</m:t>
                                </m:r>
                              </m:sub>
                              <m:sup/>
                            </m:sSubSup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 .</m:t>
                    </m:r>
                  </m:e>
                </m:func>
              </m:oMath>
            </a14:m>
            <a:endParaRPr lang="en-US" dirty="0" smtClean="0">
              <a:latin typeface="Adobe Kaiti Std R" pitchFamily="18" charset="-128"/>
              <a:ea typeface="Adobe Kaiti Std R" pitchFamily="18" charset="-128"/>
              <a:sym typeface="Wingdings" pitchFamily="2" charset="2"/>
            </a:endParaRPr>
          </a:p>
          <a:p>
            <a:pPr lvl="1" algn="l" rtl="0"/>
            <a:r>
              <a:rPr lang="en-US" strike="sngStrike" dirty="0" smtClean="0">
                <a:solidFill>
                  <a:srgbClr val="00B050"/>
                </a:solidFill>
                <a:latin typeface="Adobe Kaiti Std R" pitchFamily="18" charset="-128"/>
                <a:ea typeface="Adobe Kaiti Std R" pitchFamily="18" charset="-128"/>
                <a:sym typeface="Wingdings" pitchFamily="2" charset="2"/>
              </a:rPr>
              <a:t> </a:t>
            </a:r>
            <a14:m xmlns:a14="http://schemas.microsoft.com/office/drawing/2010/main">
              <m:oMath xmlns:m="http://schemas.openxmlformats.org/officeDocument/2006/math">
                <m:d>
                  <m:dPr>
                    <m:begChr m:val="⌈"/>
                    <m:endChr m:val="⌉"/>
                    <m:ctrlPr>
                      <a:rPr lang="en-US" i="1" strike="sngStrike">
                        <a:solidFill>
                          <a:srgbClr val="00B050"/>
                        </a:solidFill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</m:ctrlPr>
                  </m:dPr>
                  <m:e>
                    <m:func>
                      <m:funcPr>
                        <m:ctrlPr>
                          <a:rPr lang="en-US" i="1" strike="sngStrike">
                            <a:solidFill>
                              <a:srgbClr val="00B050"/>
                            </a:solidFill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trike="sngStrike">
                                <a:solidFill>
                                  <a:srgbClr val="00B050"/>
                                </a:solidFill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trike="sngStrike">
                                <a:solidFill>
                                  <a:srgbClr val="00B050"/>
                                </a:solidFill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strike="sngStrike">
                                <a:solidFill>
                                  <a:srgbClr val="00B050"/>
                                </a:solidFill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 strike="sngStrike">
                                <a:solidFill>
                                  <a:srgbClr val="00B050"/>
                                </a:solidFill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trike="sngStrike">
                                    <a:solidFill>
                                      <a:srgbClr val="00B050"/>
                                    </a:solidFill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i="1" strike="sngStrike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sSup>
                                      <m:sSupPr>
                                        <m:ctrlPr>
                                          <a:rPr lang="en-US" i="1" strike="sngStrike">
                                            <a:solidFill>
                                              <a:srgbClr val="00B05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trike="sngStrike">
                                            <a:solidFill>
                                              <a:srgbClr val="00B050"/>
                                            </a:solidFill>
                                            <a:latin typeface="Cambria Math"/>
                                          </a:rPr>
                                          <m:t>m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strike="sngStrike">
                                            <a:solidFill>
                                              <a:srgbClr val="00B050"/>
                                            </a:solidFill>
                                            <a:latin typeface="Cambria Math"/>
                                          </a:rPr>
                                          <m:t>t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lang="en-US" strike="sngStrike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trike="sngStrike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r</m:t>
                                    </m:r>
                                  </m:sub>
                                  <m:sup/>
                                </m:sSubSup>
                                <m:r>
                                  <a:rPr lang="en-US" i="1" strike="sngStrike">
                                    <a:solidFill>
                                      <a:srgbClr val="00B050"/>
                                    </a:solidFill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+</m:t>
                                </m:r>
                                <m:r>
                                  <a:rPr lang="en-US" i="1" strike="sngStrike">
                                    <a:solidFill>
                                      <a:srgbClr val="00B050"/>
                                    </a:solidFill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 strike="sngStrike">
                                    <a:solidFill>
                                      <a:srgbClr val="00B050"/>
                                    </a:solidFill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</m:e>
                </m:d>
                <m:r>
                  <a:rPr lang="en-US" i="1" strike="sngStrike">
                    <a:solidFill>
                      <a:srgbClr val="00B050"/>
                    </a:solidFill>
                    <a:latin typeface="Cambria Math"/>
                    <a:ea typeface="Cambria Math"/>
                    <a:sym typeface="Wingdings" pitchFamily="2" charset="2"/>
                  </a:rPr>
                  <m:t>≥</m:t>
                </m:r>
                <m:r>
                  <a:rPr lang="en-US" i="1" strike="sngStrike">
                    <a:solidFill>
                      <a:srgbClr val="00B050"/>
                    </a:solidFill>
                    <a:latin typeface="Cambria Math"/>
                    <a:ea typeface="Cambria Math"/>
                    <a:sym typeface="Wingdings" pitchFamily="2" charset="2"/>
                  </a:rPr>
                  <m:t>𝑟</m:t>
                </m:r>
                <m:r>
                  <a:rPr lang="en-US" b="0" i="1" strike="sngStrike" smtClean="0">
                    <a:solidFill>
                      <a:srgbClr val="00B050"/>
                    </a:solidFill>
                    <a:latin typeface="Cambria Math"/>
                    <a:ea typeface="Cambria Math"/>
                    <a:sym typeface="Wingdings" pitchFamily="2" charset="2"/>
                  </a:rPr>
                  <m:t> </m:t>
                </m:r>
                <m:func>
                  <m:funcPr>
                    <m:ctrlP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</m:ctrlPr>
                  </m:funcPr>
                  <m:fName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Similarly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,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log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2</m:t>
                        </m:r>
                      </m:sub>
                    </m:sSub>
                  </m:fName>
                  <m:e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m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t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sub>
                              <m:sup/>
                            </m:sSub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𝑟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1</m:t>
                    </m:r>
                  </m:e>
                </m:func>
              </m:oMath>
            </a14:m>
            <a:r>
              <a:rPr lang="en-US" dirty="0" smtClean="0">
                <a:solidFill>
                  <a:srgbClr val="FF0000"/>
                </a:solidFill>
                <a:latin typeface="Adobe Kaiti Std R" pitchFamily="18" charset="-128"/>
                <a:ea typeface="Adobe Kaiti Std R" pitchFamily="18" charset="-128"/>
                <a:sym typeface="Wingdings" pitchFamily="2" charset="2"/>
              </a:rPr>
              <a:t>.</a:t>
            </a:r>
            <a:endParaRPr lang="en-US" dirty="0">
              <a:solidFill>
                <a:srgbClr val="FF0000"/>
              </a:solidFill>
              <a:latin typeface="Adobe Kaiti Std R" pitchFamily="18" charset="-128"/>
              <a:ea typeface="Adobe Kaiti Std R" pitchFamily="18" charset="-128"/>
              <a:sym typeface="Wingdings" pitchFamily="2" charset="2"/>
            </a:endParaRPr>
          </a:p>
          <a:p>
            <a:pPr marL="285750" indent="-285750" algn="l" rtl="0">
              <a:buFont typeface="Arial" pitchFamily="34" charset="0"/>
              <a:buChar char="•"/>
            </a:pPr>
            <a:endParaRPr lang="en-US" sz="800" dirty="0">
              <a:solidFill>
                <a:srgbClr val="00B050"/>
              </a:solidFill>
              <a:latin typeface="Adobe Kaiti Std R" pitchFamily="18" charset="-128"/>
              <a:ea typeface="Adobe Kaiti Std R" pitchFamily="18" charset="-128"/>
              <a:sym typeface="Wingdings" pitchFamily="2" charset="2"/>
            </a:endParaRPr>
          </a:p>
          <a:p>
            <a:pPr lvl="1" algn="l" rtl="0"/>
            <a:r>
              <a:rPr lang="en-US" dirty="0">
                <a:latin typeface="Adobe Kaiti Std R" pitchFamily="18" charset="-128"/>
                <a:ea typeface="Adobe Kaiti Std R" pitchFamily="18" charset="-128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dobe Kaiti Std R" pitchFamily="18" charset="-128"/>
                <a:ea typeface="Adobe Kaiti Std R" pitchFamily="18" charset="-128"/>
              </a:rPr>
              <a:t>If M is in-between, the </a:t>
            </a: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total amount of sent bits</a:t>
            </a:r>
            <a14:m xmlns:a14="http://schemas.microsoft.com/office/drawing/2010/main">
              <m:oMath xmlns:m="http://schemas.openxmlformats.org/officeDocument/2006/math">
                <m:r>
                  <a:rPr lang="en-US" b="0" i="1" smtClean="0">
                    <a:latin typeface="Cambria Math"/>
                    <a:ea typeface="Cambria Math"/>
                    <a:sym typeface="Wingdings" pitchFamily="2" charset="2"/>
                  </a:rPr>
                  <m:t> </m:t>
                </m:r>
                <m:r>
                  <a:rPr lang="en-US" i="1">
                    <a:latin typeface="Cambria Math"/>
                    <a:ea typeface="Cambria Math"/>
                    <a:sym typeface="Wingdings" pitchFamily="2" charset="2"/>
                  </a:rPr>
                  <m:t>2</m:t>
                </m:r>
                <m:r>
                  <a:rPr lang="en-US" b="0" i="1" smtClean="0">
                    <a:latin typeface="Cambria Math"/>
                    <a:ea typeface="Cambria Math"/>
                    <a:sym typeface="Wingdings" pitchFamily="2" charset="2"/>
                  </a:rPr>
                  <m:t>𝑟</m:t>
                </m:r>
                <m:r>
                  <a:rPr lang="en-US" b="0" i="1" smtClean="0">
                    <a:latin typeface="Cambria Math"/>
                    <a:ea typeface="Cambria Math"/>
                    <a:sym typeface="Wingdings" pitchFamily="2" charset="2"/>
                  </a:rPr>
                  <m:t>=</m:t>
                </m:r>
                <m:r>
                  <a:rPr lang="en-US" b="0" i="1" smtClean="0">
                    <a:latin typeface="Cambria Math"/>
                    <a:ea typeface="Cambria Math"/>
                    <a:sym typeface="Wingdings" pitchFamily="2" charset="2"/>
                  </a:rPr>
                  <m:t>2</m:t>
                </m:r>
                <m:r>
                  <a:rPr lang="en-US" i="1">
                    <a:latin typeface="Cambria Math"/>
                    <a:ea typeface="Cambria Math"/>
                    <a:sym typeface="Wingdings" pitchFamily="2" charset="2"/>
                  </a:rPr>
                  <m:t>∙</m:t>
                </m:r>
                <m:d>
                  <m:dPr>
                    <m:begChr m:val="⌈"/>
                    <m:endChr m:val="⌉"/>
                    <m:ctrlPr>
                      <a:rPr lang="en-US" i="1">
                        <a:latin typeface="Cambria Math"/>
                        <a:ea typeface="Cambria Math"/>
                        <a:sym typeface="Wingdings" pitchFamily="2" charset="2"/>
                      </a:rPr>
                    </m:ctrlPr>
                  </m:dPr>
                  <m:e>
                    <m:func>
                      <m:funcPr>
                        <m:ctrlPr>
                          <a:rPr lang="en-US" i="1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</m:e>
                </m:d>
                <m:r>
                  <a:rPr lang="en-US" b="0" i="1" smtClean="0">
                    <a:latin typeface="Cambria Math"/>
                    <a:ea typeface="Adobe Kaiti Std R" pitchFamily="18" charset="-128"/>
                    <a:sym typeface="Wingdings" pitchFamily="2" charset="2"/>
                  </a:rPr>
                  <m:t> .</m:t>
                </m:r>
              </m:oMath>
            </a14:m>
            <a:endParaRPr lang="en-US" dirty="0"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2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Worst-case Time Analysis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417" y="1412776"/>
                <a:ext cx="8784976" cy="3737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l" rtl="0">
                  <a:buFont typeface="Arial" pitchFamily="34" charset="0"/>
                  <a:buChar char="•"/>
                </a:pP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We have a way to keep track of M between rounds: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</a:rPr>
                          <m:t>(</m:t>
                        </m:r>
                        <m:r>
                          <a:rPr lang="en-US" b="1" i="1">
                            <a:latin typeface="Cambria Math"/>
                          </a:rPr>
                          <m:t>𝒓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latin typeface="Cambria Math"/>
                          </a:rPr>
                          <m:t>)</m:t>
                        </m:r>
                      </m:sub>
                      <m:sup/>
                    </m:sSubSup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𝟐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∙</m:t>
                    </m:r>
                    <m:sSubSup>
                      <m:sSubSupPr>
                        <m:ctrlPr>
                          <a:rPr lang="en-US" b="1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</a:rPr>
                          <m:t>𝒓</m:t>
                        </m:r>
                      </m:sub>
                      <m:sup/>
                    </m:sSubSup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𝟏</m:t>
                    </m:r>
                  </m:oMath>
                </a14:m>
                <a:endParaRPr lang="en-US" b="1" dirty="0"/>
              </a:p>
              <a:p>
                <a:pPr marL="285750" indent="-285750" algn="l" rtl="0">
                  <a:buFont typeface="Arial" pitchFamily="34" charset="0"/>
                  <a:buChar char="•"/>
                </a:pPr>
                <a:endParaRPr lang="en-US" sz="800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marL="285750" indent="-285750" algn="l" rtl="0">
                  <a:buFont typeface="Arial" pitchFamily="34" charset="0"/>
                  <a:buChar char="•"/>
                </a:pP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Our Lemma proves that for M</a:t>
                </a:r>
                <a:r>
                  <a:rPr lang="en-US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e>
                      <m:sub>
                        <m:r>
                          <a:rPr lang="en-US" b="0" i="1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  <m:sup/>
                    </m:sSubSup>
                  </m:oMath>
                </a14:m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 , no more than 2r bits are sent.</a:t>
                </a:r>
              </a:p>
              <a:p>
                <a:pPr marL="285750" indent="-285750" algn="l" rtl="0">
                  <a:buFont typeface="Arial" pitchFamily="34" charset="0"/>
                  <a:buChar char="•"/>
                </a:pPr>
                <a:endParaRPr lang="en-US" sz="800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marL="285750" indent="-285750" algn="l" rtl="0">
                  <a:buFont typeface="Arial" pitchFamily="34" charset="0"/>
                  <a:buChar char="•"/>
                </a:pP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How many rounds are there?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>
                                  <a:latin typeface="Cambria Math"/>
                                </a:rPr>
                                <m:t>m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b="0" i="0">
                                  <a:latin typeface="Cambria Math"/>
                                </a:rPr>
                                <m:t>t</m:t>
                              </m:r>
                            </m:sup>
                          </m:sSup>
                        </m:e>
                        <m:sub>
                          <m:r>
                            <a:rPr lang="en-US" b="0" i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r</m:t>
                          </m:r>
                        </m:sub>
                        <m:sup/>
                      </m:sSubSup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1">
                          <a:latin typeface="Cambria Math"/>
                        </a:rPr>
                        <m:t>2</m:t>
                      </m:r>
                      <m:r>
                        <a:rPr lang="en-US" b="0" i="1"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sub>
                        <m:sup/>
                      </m:sSubSup>
                      <m:r>
                        <a:rPr lang="en-US" b="0" i="1">
                          <a:latin typeface="Cambria Math"/>
                        </a:rPr>
                        <m:t>+</m:t>
                      </m:r>
                      <m:r>
                        <a:rPr lang="en-US" b="0" i="1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>
                          <a:latin typeface="Cambria Math"/>
                        </a:rPr>
                        <m:t>2</m:t>
                      </m:r>
                      <m:r>
                        <a:rPr lang="en-US" b="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/>
                            </a:rPr>
                            <m:t>2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sub>
                            <m:sup/>
                          </m:sSubSup>
                          <m:r>
                            <a:rPr lang="en-US" b="0" i="1">
                              <a:latin typeface="Cambria Math"/>
                            </a:rPr>
                            <m:t>+</m:t>
                          </m:r>
                          <m:r>
                            <a:rPr lang="en-US" b="0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>
                          <a:latin typeface="Cambria Math"/>
                        </a:rPr>
                        <m:t>+</m:t>
                      </m:r>
                      <m:r>
                        <a:rPr lang="en-US" b="0" i="1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=…</m:t>
                      </m:r>
                    </m:oMath>
                  </m:oMathPara>
                </a14:m>
                <a:endParaRPr lang="en-US" dirty="0" smtClean="0"/>
              </a:p>
              <a:p>
                <a:pPr lvl="4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b="0" i="1"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b>
                        <m:sup/>
                      </m:sSubSup>
                      <m:r>
                        <a:rPr lang="en-US" b="0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lvl="4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/>
              </a:p>
              <a:p>
                <a:pPr lvl="4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:pPr algn="l" rtl="0"/>
                <a:endParaRPr lang="en-US" sz="1200" dirty="0"/>
              </a:p>
              <a:p>
                <a:pPr marL="285750" indent="-285750" algn="l" rtl="0">
                  <a:buFont typeface="Arial" pitchFamily="34" charset="0"/>
                  <a:buChar char="•"/>
                </a:pP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Thus, 		M</a:t>
                </a:r>
                <a:r>
                  <a:rPr lang="en-US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 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𝑀</m:t>
                        </m:r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  <a:sym typeface="Wingdings" pitchFamily="2" charset="2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sym typeface="Wingdings" pitchFamily="2" charset="2"/>
                          </a:rPr>
                          <m:t>𝑟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 </m:t>
                    </m:r>
                  </m:oMath>
                </a14:m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 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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𝑀</m:t>
                            </m:r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  <a:sym typeface="Wingdings" pitchFamily="2" charset="2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sym typeface="Wingdings" pitchFamily="2" charset="2"/>
                          </a:rPr>
                          <m:t>≤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sym typeface="Wingdings" pitchFamily="2" charset="2"/>
                          </a:rPr>
                          <m:t>𝑟</m:t>
                        </m:r>
                      </m:e>
                    </m:func>
                  </m:oMath>
                </a14:m>
                <a:endParaRPr lang="en-US" dirty="0" smtClean="0">
                  <a:latin typeface="Adobe Kaiti Std R" pitchFamily="18" charset="-128"/>
                  <a:ea typeface="Adobe Kaiti Std R" pitchFamily="18" charset="-128"/>
                  <a:sym typeface="Wingdings" pitchFamily="2" charset="2"/>
                </a:endParaRPr>
              </a:p>
              <a:p>
                <a:pPr marL="285750" indent="-285750" algn="l" rtl="0">
                  <a:buFont typeface="Arial" pitchFamily="34" charset="0"/>
                  <a:buChar char="•"/>
                </a:pPr>
                <a:endParaRPr lang="en-US" sz="800" dirty="0" smtClean="0">
                  <a:latin typeface="Adobe Kaiti Std R" pitchFamily="18" charset="-128"/>
                  <a:ea typeface="Adobe Kaiti Std R" pitchFamily="18" charset="-128"/>
                  <a:sym typeface="Wingdings" pitchFamily="2" charset="2"/>
                </a:endParaRPr>
              </a:p>
              <a:p>
                <a:pPr marL="285750" indent="-285750" algn="l" rtl="0">
                  <a:buFont typeface="Arial" pitchFamily="34" charset="0"/>
                  <a:buChar char="•"/>
                </a:pP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Finally, total amount of sent bits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sym typeface="Wingdings" pitchFamily="2" charset="2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∙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/>
                            <a:ea typeface="Cambria Math"/>
                            <a:sym typeface="Wingdings" pitchFamily="2" charset="2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)</m:t>
                            </m:r>
                          </m:e>
                        </m:func>
                      </m:e>
                    </m:d>
                  </m:oMath>
                </a14:m>
                <a:endParaRPr lang="en-US" dirty="0">
                  <a:latin typeface="Adobe Kaiti Std R" pitchFamily="18" charset="-128"/>
                  <a:ea typeface="Adobe Kaiti Std R" pitchFamily="18" charset="-12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17" y="1412776"/>
                <a:ext cx="8784976" cy="3737498"/>
              </a:xfrm>
              <a:prstGeom prst="rect">
                <a:avLst/>
              </a:prstGeom>
              <a:blipFill rotWithShape="1">
                <a:blip r:embed="rId2"/>
                <a:stretch>
                  <a:fillRect l="-416" t="-653" b="-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Flowchart: Process 1"/>
              <p:cNvSpPr/>
              <p:nvPr/>
            </p:nvSpPr>
            <p:spPr>
              <a:xfrm>
                <a:off x="3923928" y="5229200"/>
                <a:ext cx="3240360" cy="720080"/>
              </a:xfrm>
              <a:prstGeom prst="flowChartProcess">
                <a:avLst/>
              </a:prstGeom>
              <a:solidFill>
                <a:srgbClr val="0070C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i="1" dirty="0" smtClean="0"/>
                  <a:t>≤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sym typeface="Wingdings" pitchFamily="2" charset="2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  <a:sym typeface="Wingdings" pitchFamily="2" charset="2"/>
                      </a:rPr>
                      <m:t>∙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/>
                            <a:ea typeface="Cambria Math"/>
                            <a:sym typeface="Wingdings" pitchFamily="2" charset="2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𝑀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Adobe Kaiti Std R" pitchFamily="18" charset="-128"/>
                        <a:sym typeface="Wingdings" pitchFamily="2" charset="2"/>
                      </a:rPr>
                      <m:t>2</m:t>
                    </m:r>
                  </m:oMath>
                </a14:m>
                <a:endParaRPr lang="en-US" b="1" i="1" dirty="0"/>
              </a:p>
            </p:txBody>
          </p:sp>
        </mc:Choice>
        <mc:Fallback xmlns="">
          <p:sp>
            <p:nvSpPr>
              <p:cNvPr id="2" name="Flowchart: Process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229200"/>
                <a:ext cx="3240360" cy="720080"/>
              </a:xfrm>
              <a:prstGeom prst="flowChartProcess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275856" y="616530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This is roughly a 1-bit difference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7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/>
          <a:lstStyle/>
          <a:p>
            <a:r>
              <a:rPr lang="en-US" u="sng" dirty="0"/>
              <a:t>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 algn="l" rtl="0">
                  <a:buFont typeface="Arial" pitchFamily="34" charset="0"/>
                  <a:buChar char="•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Introduction</a:t>
                </a:r>
              </a:p>
              <a:p>
                <a:pPr marL="274320" lvl="1" indent="0" algn="l" rtl="0">
                  <a:buNone/>
                </a:pPr>
                <a:endParaRPr lang="en-US" dirty="0"/>
              </a:p>
              <a:p>
                <a:pPr marL="342900" indent="-342900" algn="l" rtl="0">
                  <a:buFont typeface="Arial" pitchFamily="34" charset="0"/>
                  <a:buChar char="•"/>
                </a:pPr>
                <a:r>
                  <a:rPr lang="en-US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2-processor solutions &amp; bounds</a:t>
                </a:r>
              </a:p>
              <a:p>
                <a:pPr lvl="1"/>
                <a:r>
                  <a:rPr lang="en-US" dirty="0" err="1" smtClean="0"/>
                  <a:t>MaxF</a:t>
                </a:r>
                <a:r>
                  <a:rPr lang="en-US" dirty="0" smtClean="0"/>
                  <a:t> – </a:t>
                </a:r>
                <a:r>
                  <a:rPr lang="en-US" i="1" dirty="0" smtClean="0">
                    <a:latin typeface="Adobe Kaiti Std R" pitchFamily="18" charset="-128"/>
                    <a:ea typeface="Adobe Kaiti Std R" pitchFamily="18" charset="-128"/>
                  </a:rPr>
                  <a:t>Terminating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 algorithm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bits</a:t>
                </a:r>
              </a:p>
              <a:p>
                <a:pPr lvl="1"/>
                <a:r>
                  <a:rPr lang="en-US" dirty="0" smtClean="0">
                    <a:solidFill>
                      <a:srgbClr val="7030A0"/>
                    </a:solidFill>
                  </a:rPr>
                  <a:t>MaxF</a:t>
                </a:r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– </a:t>
                </a:r>
                <a:r>
                  <a:rPr lang="en-US" dirty="0" smtClean="0">
                    <a:solidFill>
                      <a:srgbClr val="7030A0"/>
                    </a:solidFill>
                    <a:latin typeface="Adobe Kaiti Std R" pitchFamily="18" charset="-128"/>
                    <a:ea typeface="Adobe Kaiti Std R" pitchFamily="18" charset="-128"/>
                  </a:rPr>
                  <a:t>Algorithm in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7030A0"/>
                        </a:solidFill>
                        <a:latin typeface="Cambria Math"/>
                      </a:rPr>
                      <m:t>2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en-US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  <a:latin typeface="Adobe Kaiti Std R" pitchFamily="18" charset="-128"/>
                    <a:ea typeface="Adobe Kaiti Std R" pitchFamily="18" charset="-128"/>
                  </a:rPr>
                  <a:t>bits</a:t>
                </a:r>
                <a:endParaRPr lang="en-US" dirty="0">
                  <a:solidFill>
                    <a:srgbClr val="7030A0"/>
                  </a:solidFill>
                  <a:latin typeface="Adobe Kaiti Std R" pitchFamily="18" charset="-128"/>
                  <a:ea typeface="Adobe Kaiti Std R" pitchFamily="18" charset="-128"/>
                </a:endParaRPr>
              </a:p>
              <a:p>
                <a:pPr lvl="1" algn="l" rtl="0"/>
                <a:r>
                  <a:rPr lang="en-US" dirty="0" smtClean="0"/>
                  <a:t>Exactly matching Lower Bounds</a:t>
                </a:r>
              </a:p>
              <a:p>
                <a:pPr marL="274320" lvl="1" indent="0" algn="l" rtl="0">
                  <a:buNone/>
                </a:pPr>
                <a:endParaRPr lang="en-US" dirty="0"/>
              </a:p>
              <a:p>
                <a:pPr marL="342900" indent="-342900" algn="l" rtl="0">
                  <a:buFont typeface="Arial" pitchFamily="34" charset="0"/>
                  <a:buChar char="•"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Chain solutions</a:t>
                </a:r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20" t="-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83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Another solution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51520" y="1484785"/>
                <a:ext cx="8712968" cy="1872207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u="sng" dirty="0" smtClean="0">
                    <a:latin typeface="Adobe Kaiti Std R" pitchFamily="18" charset="-128"/>
                    <a:ea typeface="Adobe Kaiti Std R" pitchFamily="18" charset="-128"/>
                  </a:rPr>
                  <a:t>Goal</a:t>
                </a:r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: lowering runtime constant from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2</m:t>
                    </m:r>
                    <m:d>
                      <m:dPr>
                        <m:begChr m:val="⌈"/>
                        <m:endChr m:val="⌉"/>
                        <m:ctrlPr>
                          <a:rPr lang="en-US" sz="2400" b="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  to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7030A0"/>
                        </a:solidFill>
                        <a:latin typeface="Cambria Math"/>
                      </a:rPr>
                      <m:t>2</m:t>
                    </m:r>
                    <m:d>
                      <m:dPr>
                        <m:begChr m:val="⌈"/>
                        <m:endChr m:val="⌉"/>
                        <m:ctrlPr>
                          <a:rPr lang="en-US" sz="24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en-US" sz="24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b="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n-US" sz="2400" b="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u="sng" dirty="0" smtClean="0">
                    <a:ea typeface="Adobe Kaiti Std R" pitchFamily="18" charset="-128"/>
                  </a:rPr>
                  <a:t>“</a:t>
                </a:r>
                <a:r>
                  <a:rPr lang="en-US" sz="2400" u="sng" dirty="0" smtClean="0">
                    <a:latin typeface="Adobe Kaiti Std R" pitchFamily="18" charset="-128"/>
                    <a:ea typeface="Adobe Kaiti Std R" pitchFamily="18" charset="-128"/>
                  </a:rPr>
                  <a:t>Cost of improvement</a:t>
                </a:r>
                <a:r>
                  <a:rPr lang="en-US" sz="2400" u="sng" dirty="0" smtClean="0">
                    <a:ea typeface="Adobe Kaiti Std R" pitchFamily="18" charset="-128"/>
                  </a:rPr>
                  <a:t>”</a:t>
                </a:r>
                <a:r>
                  <a:rPr lang="en-US" sz="2400" i="1" dirty="0" smtClean="0">
                    <a:latin typeface="Adobe Kaiti Std R" pitchFamily="18" charset="-128"/>
                    <a:ea typeface="Adobe Kaiti Std R" pitchFamily="18" charset="-128"/>
                  </a:rPr>
                  <a:t>: </a:t>
                </a:r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The algorithm may not terminate!</a:t>
                </a:r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84785"/>
                <a:ext cx="8712968" cy="1872207"/>
              </a:xfrm>
              <a:blipFill rotWithShape="1">
                <a:blip r:embed="rId2"/>
                <a:stretch>
                  <a:fillRect l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115616" y="3861048"/>
            <a:ext cx="6696744" cy="1477328"/>
          </a:xfrm>
          <a:prstGeom prst="rect">
            <a:avLst/>
          </a:prstGeom>
          <a:noFill/>
          <a:ln w="2222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- In our distributed network model, messages are guaranteed to be delivered in </a:t>
            </a:r>
            <a:r>
              <a:rPr lang="en-US" i="1" u="sng" dirty="0" smtClean="0"/>
              <a:t>some finite time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- This means, a sent message will arrive, </a:t>
            </a:r>
          </a:p>
          <a:p>
            <a:pPr algn="l" rtl="0"/>
            <a:r>
              <a:rPr lang="en-US" b="1" i="1" dirty="0" smtClean="0"/>
              <a:t>but</a:t>
            </a:r>
            <a:r>
              <a:rPr lang="en-US" dirty="0" smtClean="0"/>
              <a:t> a processor cannot </a:t>
            </a:r>
            <a:r>
              <a:rPr lang="en-US" dirty="0"/>
              <a:t>stop waiting, if there is a chance that </a:t>
            </a:r>
            <a:r>
              <a:rPr lang="en-US" dirty="0" smtClean="0"/>
              <a:t>some message is on its way.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0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The Algorithm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5"/>
            <a:ext cx="8712968" cy="4536503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For M&lt;6, use the former Algorithm </a:t>
            </a:r>
            <a:r>
              <a:rPr lang="en-US" sz="1800" b="0" dirty="0" smtClean="0">
                <a:latin typeface="Adobe Kaiti Std R" pitchFamily="18" charset="-128"/>
                <a:ea typeface="Adobe Kaiti Std R" pitchFamily="18" charset="-128"/>
              </a:rPr>
              <a:t>(up to 4 bits used)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For any M≥6:</a:t>
            </a:r>
          </a:p>
          <a:p>
            <a:pPr marL="800100" lvl="1" indent="-342900"/>
            <a:r>
              <a:rPr lang="en-US" sz="2400" dirty="0">
                <a:latin typeface="Adobe Kaiti Std R" pitchFamily="18" charset="-128"/>
                <a:ea typeface="Adobe Kaiti Std R" pitchFamily="18" charset="-128"/>
              </a:rPr>
              <a:t>divide the ID range [0..(M-1)] to</a:t>
            </a: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:</a:t>
            </a:r>
          </a:p>
          <a:p>
            <a:pPr marL="800100" lvl="1" indent="-342900"/>
            <a:endParaRPr lang="en-US" sz="2400" dirty="0">
              <a:latin typeface="Adobe Kaiti Std R" pitchFamily="18" charset="-128"/>
              <a:ea typeface="Adobe Kaiti Std R" pitchFamily="18" charset="-128"/>
            </a:endParaRPr>
          </a:p>
          <a:p>
            <a:pPr marL="800100" lvl="1" indent="-342900"/>
            <a:endParaRPr lang="en-US" sz="2400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800100" lvl="1" indent="-342900"/>
            <a:endParaRPr lang="en-US" sz="2400" dirty="0">
              <a:latin typeface="Adobe Kaiti Std R" pitchFamily="18" charset="-128"/>
              <a:ea typeface="Adobe Kaiti Std R" pitchFamily="18" charset="-128"/>
            </a:endParaRPr>
          </a:p>
          <a:p>
            <a:pPr marL="800100" lvl="1" indent="-342900"/>
            <a:endParaRPr lang="en-US" sz="2400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800100" lvl="1" indent="-342900"/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In each round, 2 bits are sent.</a:t>
            </a:r>
          </a:p>
          <a:p>
            <a:pPr marL="800100" lvl="1" indent="-342900"/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Last round is an exception: 4 bits are sent.</a:t>
            </a:r>
            <a:endParaRPr lang="en-US" sz="2400" dirty="0">
              <a:latin typeface="Adobe Kaiti Std R" pitchFamily="18" charset="-128"/>
              <a:ea typeface="Adobe Kaiti Std R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19672" y="3249313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  <a:ea typeface="Adobe Kaiti Std R" pitchFamily="18" charset="-128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Adobe Kaiti Std R" pitchFamily="18" charset="-128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..</m:t>
                          </m:r>
                          <m:d>
                            <m:dPr>
                              <m:begChr m:val="⌊"/>
                              <m:endChr m:val="⌋"/>
                              <m:ctrlP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  <m:t>𝑀</m:t>
                              </m:r>
                              <m: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  <m:t>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249313"/>
                <a:ext cx="208823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38695" y="3231255"/>
                <a:ext cx="5661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Adobe Kaiti Std R" pitchFamily="18" charset="-128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95" y="3231255"/>
                <a:ext cx="56618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5936" y="3140968"/>
                <a:ext cx="252028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ea typeface="Adobe Kaiti Std R" pitchFamily="18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Adobe Kaiti Std R" pitchFamily="18" charset="-12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  <m:t>𝑀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..(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140968"/>
                <a:ext cx="2520280" cy="5068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919748" y="3652493"/>
            <a:ext cx="211898" cy="224408"/>
            <a:chOff x="651690" y="4902510"/>
            <a:chExt cx="211898" cy="22440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51690" y="5002100"/>
              <a:ext cx="211898" cy="1296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51690" y="4902510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211960" y="3648322"/>
            <a:ext cx="2304256" cy="232792"/>
            <a:chOff x="5364088" y="5114304"/>
            <a:chExt cx="2304256" cy="23279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364088" y="5229200"/>
              <a:ext cx="2304256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364088" y="5114304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668344" y="5122688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511660" y="3639879"/>
            <a:ext cx="2304256" cy="224408"/>
            <a:chOff x="1187624" y="5157192"/>
            <a:chExt cx="2304256" cy="22440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87624" y="5272330"/>
              <a:ext cx="2304256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491880" y="5157192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187624" y="5157192"/>
              <a:ext cx="0" cy="22440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175762" y="3954393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sz="2800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6919" y="3954393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Min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52020" y="3954393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sz="2800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03899" y="3230228"/>
                <a:ext cx="892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Adobe Kaiti Std R" pitchFamily="18" charset="-128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Adobe Kaiti Std R" pitchFamily="18" charset="-128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Adobe Kaiti Std R" pitchFamily="18" charset="-128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899" y="3230228"/>
                <a:ext cx="89243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 rot="10800000">
            <a:off x="6979166" y="3757736"/>
            <a:ext cx="211898" cy="129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7191064" y="3651466"/>
            <a:ext cx="0" cy="22440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868942" y="3953366"/>
            <a:ext cx="606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Max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3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98" y="4712445"/>
            <a:ext cx="977039" cy="732779"/>
          </a:xfrm>
        </p:spPr>
      </p:pic>
      <p:sp>
        <p:nvSpPr>
          <p:cNvPr id="6" name="Oval Callout 5"/>
          <p:cNvSpPr/>
          <p:nvPr/>
        </p:nvSpPr>
        <p:spPr>
          <a:xfrm>
            <a:off x="955086" y="4308603"/>
            <a:ext cx="1304770" cy="558308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804930" y="4994322"/>
            <a:ext cx="1220398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72" y="3317160"/>
            <a:ext cx="977039" cy="732779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929208" y="2924944"/>
            <a:ext cx="1340774" cy="558308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804930" y="3619290"/>
            <a:ext cx="1220398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21288"/>
            <a:ext cx="977039" cy="732779"/>
          </a:xfrm>
          <a:prstGeom prst="rect">
            <a:avLst/>
          </a:prstGeom>
        </p:spPr>
      </p:pic>
      <p:sp>
        <p:nvSpPr>
          <p:cNvPr id="15" name="Oval Callout 14"/>
          <p:cNvSpPr/>
          <p:nvPr/>
        </p:nvSpPr>
        <p:spPr>
          <a:xfrm>
            <a:off x="882340" y="5636948"/>
            <a:ext cx="1304770" cy="558308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Min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1691680" y="6258890"/>
            <a:ext cx="1410408" cy="423170"/>
          </a:xfrm>
          <a:prstGeom prst="flowChartDecision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76141"/>
            <a:ext cx="977039" cy="732779"/>
          </a:xfrm>
          <a:prstGeom prst="rect">
            <a:avLst/>
          </a:prstGeom>
        </p:spPr>
      </p:pic>
      <p:sp>
        <p:nvSpPr>
          <p:cNvPr id="18" name="Oval Callout 17"/>
          <p:cNvSpPr/>
          <p:nvPr/>
        </p:nvSpPr>
        <p:spPr>
          <a:xfrm>
            <a:off x="882340" y="1591801"/>
            <a:ext cx="1304770" cy="558308"/>
          </a:xfrm>
          <a:prstGeom prst="wedgeEllipseCallout">
            <a:avLst>
              <a:gd name="adj1" fmla="val -53278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Max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9" name="Flowchart: Decision 18"/>
          <p:cNvSpPr/>
          <p:nvPr/>
        </p:nvSpPr>
        <p:spPr>
          <a:xfrm>
            <a:off x="1674428" y="2213743"/>
            <a:ext cx="1410408" cy="423170"/>
          </a:xfrm>
          <a:prstGeom prst="flowChartDecision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39752" y="1691516"/>
            <a:ext cx="18722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Decide: </a:t>
            </a:r>
            <a:r>
              <a:rPr lang="en-US" b="1" i="1" dirty="0" smtClean="0"/>
              <a:t>leader</a:t>
            </a:r>
            <a:endParaRPr lang="en-US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39752" y="5733256"/>
            <a:ext cx="22145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Decide: </a:t>
            </a:r>
            <a:r>
              <a:rPr lang="en-US" b="1" i="1" dirty="0" smtClean="0"/>
              <a:t>non-leader</a:t>
            </a:r>
            <a:endParaRPr lang="en-US" b="1" i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4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3929" y="4712445"/>
            <a:ext cx="1039185" cy="732779"/>
          </a:xfrm>
        </p:spPr>
      </p:pic>
      <p:sp>
        <p:nvSpPr>
          <p:cNvPr id="6" name="Oval Callout 5"/>
          <p:cNvSpPr/>
          <p:nvPr/>
        </p:nvSpPr>
        <p:spPr>
          <a:xfrm>
            <a:off x="6785496" y="4308603"/>
            <a:ext cx="1304770" cy="558308"/>
          </a:xfrm>
          <a:prstGeom prst="wedgeEllipseCallout">
            <a:avLst>
              <a:gd name="adj1" fmla="val 55150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383826" y="4994322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5303" y="3317160"/>
            <a:ext cx="1039185" cy="732779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6759618" y="2924944"/>
            <a:ext cx="1340774" cy="558308"/>
          </a:xfrm>
          <a:prstGeom prst="wedgeEllipseCallout">
            <a:avLst>
              <a:gd name="adj1" fmla="val 54168"/>
              <a:gd name="adj2" fmla="val 4833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6383826" y="3619290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flipH="1">
            <a:off x="5436096" y="2564904"/>
            <a:ext cx="576064" cy="3240360"/>
          </a:xfrm>
          <a:prstGeom prst="rightBrace">
            <a:avLst>
              <a:gd name="adj1" fmla="val 38283"/>
              <a:gd name="adj2" fmla="val 50000"/>
            </a:avLst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nip Diagonal Corner Rectangle 22"/>
          <p:cNvSpPr/>
          <p:nvPr/>
        </p:nvSpPr>
        <p:spPr>
          <a:xfrm>
            <a:off x="2483768" y="3248980"/>
            <a:ext cx="2592288" cy="18002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are the same</a:t>
            </a:r>
          </a:p>
          <a:p>
            <a:pPr algn="ctr"/>
            <a:r>
              <a:rPr lang="en-US" dirty="0" err="1" smtClean="0"/>
              <a:t>GoTo</a:t>
            </a:r>
            <a:r>
              <a:rPr lang="en-US" dirty="0" smtClean="0"/>
              <a:t> next round on sub-range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3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Model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5482" y="1628507"/>
            <a:ext cx="8444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When a processor </a:t>
            </a:r>
            <a:r>
              <a:rPr lang="en-US" sz="2400" b="1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receives a message </a:t>
            </a: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on an incident link or when it </a:t>
            </a:r>
            <a:r>
              <a:rPr lang="en-US" sz="2400" b="1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wakes up spontaneously</a:t>
            </a: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 (before receiving the first message) -  it is </a:t>
            </a:r>
            <a:r>
              <a:rPr lang="en-US" sz="2400" b="1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</a:rPr>
              <a:t>activated</a:t>
            </a: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65104"/>
            <a:ext cx="3048000" cy="2286000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7236296" y="3789040"/>
            <a:ext cx="1152128" cy="86409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!!!</a:t>
            </a:r>
            <a:endParaRPr lang="en-US" sz="24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378551"/>
            <a:ext cx="3048000" cy="2286000"/>
          </a:xfrm>
          <a:prstGeom prst="rect">
            <a:avLst/>
          </a:prstGeom>
        </p:spPr>
      </p:pic>
      <p:sp>
        <p:nvSpPr>
          <p:cNvPr id="17" name="Pentagon 16"/>
          <p:cNvSpPr/>
          <p:nvPr/>
        </p:nvSpPr>
        <p:spPr>
          <a:xfrm rot="8811878" flipV="1">
            <a:off x="2539443" y="4057544"/>
            <a:ext cx="1980435" cy="529414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INCOMING!!!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 flipH="1">
            <a:off x="1441122" y="3828093"/>
            <a:ext cx="1114654" cy="86409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!!!</a:t>
            </a:r>
            <a:endParaRPr lang="en-US" sz="2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1921" y="6021288"/>
            <a:ext cx="1030559" cy="732779"/>
          </a:xfrm>
          <a:prstGeom prst="rect">
            <a:avLst/>
          </a:prstGeom>
        </p:spPr>
      </p:pic>
      <p:sp>
        <p:nvSpPr>
          <p:cNvPr id="15" name="Oval Callout 14"/>
          <p:cNvSpPr/>
          <p:nvPr/>
        </p:nvSpPr>
        <p:spPr>
          <a:xfrm>
            <a:off x="6975649" y="5535275"/>
            <a:ext cx="1304770" cy="558308"/>
          </a:xfrm>
          <a:prstGeom prst="wedgeEllipseCallout">
            <a:avLst>
              <a:gd name="adj1" fmla="val 36637"/>
              <a:gd name="adj2" fmla="val 6687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Min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1921" y="1976141"/>
            <a:ext cx="1030559" cy="732779"/>
          </a:xfrm>
          <a:prstGeom prst="rect">
            <a:avLst/>
          </a:prstGeom>
        </p:spPr>
      </p:pic>
      <p:sp>
        <p:nvSpPr>
          <p:cNvPr id="18" name="Oval Callout 17"/>
          <p:cNvSpPr/>
          <p:nvPr/>
        </p:nvSpPr>
        <p:spPr>
          <a:xfrm>
            <a:off x="6975649" y="1484784"/>
            <a:ext cx="1304770" cy="558308"/>
          </a:xfrm>
          <a:prstGeom prst="wedgeEllipseCallout">
            <a:avLst>
              <a:gd name="adj1" fmla="val 37299"/>
              <a:gd name="adj2" fmla="val 6687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Max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entagon 21"/>
          <p:cNvSpPr/>
          <p:nvPr/>
        </p:nvSpPr>
        <p:spPr>
          <a:xfrm>
            <a:off x="6407636" y="6155049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0/1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6407636" y="2123350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0/1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Pentagon 23"/>
          <p:cNvSpPr/>
          <p:nvPr/>
        </p:nvSpPr>
        <p:spPr>
          <a:xfrm flipH="1">
            <a:off x="6084168" y="6521439"/>
            <a:ext cx="1258640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1/0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Pentagon 24"/>
          <p:cNvSpPr/>
          <p:nvPr/>
        </p:nvSpPr>
        <p:spPr>
          <a:xfrm flipH="1">
            <a:off x="6084168" y="2476292"/>
            <a:ext cx="1304116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1/0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Snip Diagonal Corner Rectangle 25"/>
          <p:cNvSpPr/>
          <p:nvPr/>
        </p:nvSpPr>
        <p:spPr>
          <a:xfrm>
            <a:off x="2483768" y="2996952"/>
            <a:ext cx="3744416" cy="237626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Min/Max receive </a:t>
            </a:r>
            <a:r>
              <a:rPr lang="en-US" i="1" dirty="0" smtClean="0"/>
              <a:t>any</a:t>
            </a:r>
            <a:r>
              <a:rPr lang="en-US" dirty="0" smtClean="0"/>
              <a:t> bit</a:t>
            </a:r>
          </a:p>
          <a:p>
            <a:pPr algn="ctr"/>
            <a:r>
              <a:rPr lang="en-US" dirty="0" smtClean="0"/>
              <a:t>Respond with </a:t>
            </a:r>
            <a:r>
              <a:rPr lang="en-US" i="1" dirty="0" smtClean="0"/>
              <a:t>opposite bit</a:t>
            </a:r>
          </a:p>
          <a:p>
            <a:pPr algn="ctr"/>
            <a:r>
              <a:rPr lang="en-US" i="1" dirty="0" smtClean="0"/>
              <a:t>As if to say:</a:t>
            </a:r>
          </a:p>
          <a:p>
            <a:pPr algn="ctr"/>
            <a:r>
              <a:rPr lang="en-US" i="1" dirty="0" smtClean="0"/>
              <a:t>“we are different, let’s finish”</a:t>
            </a:r>
            <a:endParaRPr lang="en-US" i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3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3929" y="4712445"/>
            <a:ext cx="1039185" cy="732779"/>
          </a:xfrm>
        </p:spPr>
      </p:pic>
      <p:sp>
        <p:nvSpPr>
          <p:cNvPr id="6" name="Oval Callout 5"/>
          <p:cNvSpPr/>
          <p:nvPr/>
        </p:nvSpPr>
        <p:spPr>
          <a:xfrm>
            <a:off x="6785496" y="4308603"/>
            <a:ext cx="1304770" cy="558308"/>
          </a:xfrm>
          <a:prstGeom prst="wedgeEllipseCallout">
            <a:avLst>
              <a:gd name="adj1" fmla="val 55150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383826" y="4941168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5303" y="3317160"/>
            <a:ext cx="1039185" cy="732779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6759618" y="2924944"/>
            <a:ext cx="1340774" cy="558308"/>
          </a:xfrm>
          <a:prstGeom prst="wedgeEllipseCallout">
            <a:avLst>
              <a:gd name="adj1" fmla="val 54168"/>
              <a:gd name="adj2" fmla="val 4833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6383826" y="3573016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nip Diagonal Corner Rectangle 22"/>
          <p:cNvSpPr/>
          <p:nvPr/>
        </p:nvSpPr>
        <p:spPr>
          <a:xfrm>
            <a:off x="2483768" y="3248980"/>
            <a:ext cx="2592288" cy="18002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Resend last bit to confirm intentions</a:t>
            </a:r>
            <a:endParaRPr lang="en-US" dirty="0"/>
          </a:p>
        </p:txBody>
      </p:sp>
      <p:sp>
        <p:nvSpPr>
          <p:cNvPr id="14" name="Pentagon 13"/>
          <p:cNvSpPr/>
          <p:nvPr/>
        </p:nvSpPr>
        <p:spPr>
          <a:xfrm flipH="1">
            <a:off x="6084168" y="5224090"/>
            <a:ext cx="1258640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 flipH="1">
            <a:off x="6084168" y="3843517"/>
            <a:ext cx="1304116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8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1921" y="6021288"/>
            <a:ext cx="1030559" cy="732779"/>
          </a:xfrm>
          <a:prstGeom prst="rect">
            <a:avLst/>
          </a:prstGeom>
        </p:spPr>
      </p:pic>
      <p:sp>
        <p:nvSpPr>
          <p:cNvPr id="15" name="Oval Callout 14"/>
          <p:cNvSpPr/>
          <p:nvPr/>
        </p:nvSpPr>
        <p:spPr>
          <a:xfrm>
            <a:off x="6975649" y="5535275"/>
            <a:ext cx="1304770" cy="558308"/>
          </a:xfrm>
          <a:prstGeom prst="wedgeEllipseCallout">
            <a:avLst>
              <a:gd name="adj1" fmla="val 36637"/>
              <a:gd name="adj2" fmla="val 6687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Min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1921" y="1976141"/>
            <a:ext cx="1030559" cy="732779"/>
          </a:xfrm>
          <a:prstGeom prst="rect">
            <a:avLst/>
          </a:prstGeom>
        </p:spPr>
      </p:pic>
      <p:sp>
        <p:nvSpPr>
          <p:cNvPr id="18" name="Oval Callout 17"/>
          <p:cNvSpPr/>
          <p:nvPr/>
        </p:nvSpPr>
        <p:spPr>
          <a:xfrm>
            <a:off x="6975649" y="1484784"/>
            <a:ext cx="1304770" cy="558308"/>
          </a:xfrm>
          <a:prstGeom prst="wedgeEllipseCallout">
            <a:avLst>
              <a:gd name="adj1" fmla="val 37299"/>
              <a:gd name="adj2" fmla="val 6687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Max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entagon 21"/>
          <p:cNvSpPr/>
          <p:nvPr/>
        </p:nvSpPr>
        <p:spPr>
          <a:xfrm>
            <a:off x="6407636" y="6155049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0/1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6407636" y="2123350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0/1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Pentagon 23"/>
          <p:cNvSpPr/>
          <p:nvPr/>
        </p:nvSpPr>
        <p:spPr>
          <a:xfrm flipH="1">
            <a:off x="6084168" y="6521439"/>
            <a:ext cx="1258640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Pentagon 24"/>
          <p:cNvSpPr/>
          <p:nvPr/>
        </p:nvSpPr>
        <p:spPr>
          <a:xfrm flipH="1">
            <a:off x="6084168" y="2476292"/>
            <a:ext cx="1304116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Snip Diagonal Corner Rectangle 25"/>
          <p:cNvSpPr/>
          <p:nvPr/>
        </p:nvSpPr>
        <p:spPr>
          <a:xfrm>
            <a:off x="2483768" y="2996952"/>
            <a:ext cx="3744416" cy="237626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Min/Max receive </a:t>
            </a:r>
            <a:r>
              <a:rPr lang="en-US" i="1" dirty="0" smtClean="0"/>
              <a:t>any</a:t>
            </a:r>
            <a:r>
              <a:rPr lang="en-US" dirty="0" smtClean="0"/>
              <a:t> bit</a:t>
            </a:r>
          </a:p>
          <a:p>
            <a:pPr algn="ctr"/>
            <a:r>
              <a:rPr lang="en-US" dirty="0" smtClean="0"/>
              <a:t>Respond with </a:t>
            </a:r>
            <a:r>
              <a:rPr lang="en-US" i="1" dirty="0" smtClean="0"/>
              <a:t>“decision” bit</a:t>
            </a:r>
          </a:p>
          <a:p>
            <a:pPr algn="ctr"/>
            <a:r>
              <a:rPr lang="en-US" i="1" dirty="0" smtClean="0"/>
              <a:t>As if to say:</a:t>
            </a:r>
          </a:p>
          <a:p>
            <a:pPr algn="ctr"/>
            <a:r>
              <a:rPr lang="en-US" i="1" dirty="0" smtClean="0"/>
              <a:t>“no matter what you are, my decision is the final one”</a:t>
            </a:r>
            <a:endParaRPr lang="en-US" i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3929" y="4712445"/>
            <a:ext cx="1039185" cy="732779"/>
          </a:xfrm>
        </p:spPr>
      </p:pic>
      <p:sp>
        <p:nvSpPr>
          <p:cNvPr id="6" name="Oval Callout 5"/>
          <p:cNvSpPr/>
          <p:nvPr/>
        </p:nvSpPr>
        <p:spPr>
          <a:xfrm>
            <a:off x="6785496" y="4308603"/>
            <a:ext cx="1304770" cy="558308"/>
          </a:xfrm>
          <a:prstGeom prst="wedgeEllipseCallout">
            <a:avLst>
              <a:gd name="adj1" fmla="val 55150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383826" y="4941168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0/1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5303" y="3317160"/>
            <a:ext cx="1039185" cy="732779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6759618" y="2924944"/>
            <a:ext cx="1340774" cy="558308"/>
          </a:xfrm>
          <a:prstGeom prst="wedgeEllipseCallout">
            <a:avLst>
              <a:gd name="adj1" fmla="val 54168"/>
              <a:gd name="adj2" fmla="val 4833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Greater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6383826" y="3573016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0/1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nip Diagonal Corner Rectangle 22"/>
          <p:cNvSpPr/>
          <p:nvPr/>
        </p:nvSpPr>
        <p:spPr>
          <a:xfrm>
            <a:off x="2483768" y="3248980"/>
            <a:ext cx="2592288" cy="1763078"/>
          </a:xfrm>
          <a:prstGeom prst="snip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Got ‘0’: </a:t>
            </a: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Decide </a:t>
            </a:r>
            <a:r>
              <a:rPr 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Leader</a:t>
            </a:r>
          </a:p>
          <a:p>
            <a:pPr algn="l" rtl="0"/>
            <a:endParaRPr 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Got ‘1’:</a:t>
            </a:r>
          </a:p>
          <a:p>
            <a:pPr algn="l" rtl="0"/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Decide </a:t>
            </a:r>
            <a:r>
              <a:rPr 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Non-Leader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8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Correctness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3929" y="4712445"/>
            <a:ext cx="1039185" cy="732779"/>
          </a:xfrm>
        </p:spPr>
      </p:pic>
      <p:sp>
        <p:nvSpPr>
          <p:cNvPr id="6" name="Oval Callout 5"/>
          <p:cNvSpPr/>
          <p:nvPr/>
        </p:nvSpPr>
        <p:spPr>
          <a:xfrm>
            <a:off x="6785496" y="4308603"/>
            <a:ext cx="1304770" cy="558308"/>
          </a:xfrm>
          <a:prstGeom prst="wedgeEllipseCallout">
            <a:avLst>
              <a:gd name="adj1" fmla="val 55150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383826" y="5212596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nip Diagonal Corner Rectangle 22"/>
          <p:cNvSpPr/>
          <p:nvPr/>
        </p:nvSpPr>
        <p:spPr>
          <a:xfrm>
            <a:off x="179512" y="1628800"/>
            <a:ext cx="6204314" cy="440769"/>
          </a:xfrm>
          <a:prstGeom prst="snip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Lesser got ‘0’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Wingdings" pitchFamily="2" charset="2"/>
              </a:rPr>
              <a:t> go to next round</a:t>
            </a:r>
            <a:endParaRPr lang="en-US" b="1" i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Pentagon 12"/>
          <p:cNvSpPr/>
          <p:nvPr/>
        </p:nvSpPr>
        <p:spPr>
          <a:xfrm flipH="1">
            <a:off x="2843808" y="4941168"/>
            <a:ext cx="1258640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8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Correctness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3929" y="4712445"/>
            <a:ext cx="1039185" cy="732779"/>
          </a:xfrm>
        </p:spPr>
      </p:pic>
      <p:sp>
        <p:nvSpPr>
          <p:cNvPr id="6" name="Oval Callout 5"/>
          <p:cNvSpPr/>
          <p:nvPr/>
        </p:nvSpPr>
        <p:spPr>
          <a:xfrm>
            <a:off x="6785496" y="4308603"/>
            <a:ext cx="1304770" cy="558308"/>
          </a:xfrm>
          <a:prstGeom prst="wedgeEllipseCallout">
            <a:avLst>
              <a:gd name="adj1" fmla="val 55150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383826" y="4941168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nip Diagonal Corner Rectangle 22"/>
          <p:cNvSpPr/>
          <p:nvPr/>
        </p:nvSpPr>
        <p:spPr>
          <a:xfrm>
            <a:off x="179512" y="1628800"/>
            <a:ext cx="7704856" cy="2626251"/>
          </a:xfrm>
          <a:prstGeom prst="snip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Lesser got ‘1’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Wingdings" pitchFamily="2" charset="2"/>
              </a:rPr>
              <a:t> This is the last round! (resend ‘0’)</a:t>
            </a:r>
          </a:p>
          <a:p>
            <a:pPr algn="l" rtl="0"/>
            <a:endParaRPr lang="en-US" sz="1100" dirty="0" smtClean="0">
              <a:sym typeface="Wingdings" pitchFamily="2" charset="2"/>
            </a:endParaRPr>
          </a:p>
          <a:p>
            <a:pPr algn="l" rtl="0"/>
            <a:r>
              <a:rPr lang="en-US" dirty="0" smtClean="0">
                <a:sym typeface="Wingdings" pitchFamily="2" charset="2"/>
              </a:rPr>
              <a:t>Either second processor is </a:t>
            </a:r>
            <a:r>
              <a:rPr lang="en-US" i="1" dirty="0" smtClean="0">
                <a:sym typeface="Wingdings" pitchFamily="2" charset="2"/>
              </a:rPr>
              <a:t>greater / Max </a:t>
            </a:r>
          </a:p>
          <a:p>
            <a:pPr algn="l" rtl="0"/>
            <a:r>
              <a:rPr lang="en-US" i="1" dirty="0">
                <a:sym typeface="Wingdings" pitchFamily="2" charset="2"/>
              </a:rPr>
              <a:t>	</a:t>
            </a:r>
            <a:r>
              <a:rPr lang="en-US" i="1" dirty="0" smtClean="0">
                <a:sym typeface="Wingdings" pitchFamily="2" charset="2"/>
              </a:rPr>
              <a:t> second bit will be ‘1’ and it’ll decide ‘Non-Leader’</a:t>
            </a:r>
          </a:p>
          <a:p>
            <a:pPr algn="l" rtl="0"/>
            <a:endParaRPr lang="en-US" i="1" dirty="0">
              <a:sym typeface="Wingdings" pitchFamily="2" charset="2"/>
            </a:endParaRPr>
          </a:p>
          <a:p>
            <a:pPr algn="l" rtl="0"/>
            <a:r>
              <a:rPr lang="en-US" i="1" dirty="0" smtClean="0">
                <a:sym typeface="Wingdings" pitchFamily="2" charset="2"/>
              </a:rPr>
              <a:t>Or, second processor is Min</a:t>
            </a:r>
          </a:p>
          <a:p>
            <a:pPr algn="l" rtl="0"/>
            <a:r>
              <a:rPr lang="en-US" i="1" dirty="0">
                <a:sym typeface="Wingdings" pitchFamily="2" charset="2"/>
              </a:rPr>
              <a:t>	</a:t>
            </a:r>
            <a:r>
              <a:rPr lang="en-US" i="1" dirty="0" smtClean="0">
                <a:sym typeface="Wingdings" pitchFamily="2" charset="2"/>
              </a:rPr>
              <a:t> Second bit will be ‘0’ and it’ll decide ‘Leader’</a:t>
            </a:r>
            <a:endParaRPr lang="en-US" dirty="0">
              <a:sym typeface="Wingdings" pitchFamily="2" charset="2"/>
            </a:endParaRPr>
          </a:p>
          <a:p>
            <a:pPr algn="l" rtl="0"/>
            <a:endParaRPr lang="en-US" b="1" i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Pentagon 10"/>
          <p:cNvSpPr/>
          <p:nvPr/>
        </p:nvSpPr>
        <p:spPr>
          <a:xfrm flipH="1">
            <a:off x="2843808" y="4653136"/>
            <a:ext cx="1258640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 flipH="1">
            <a:off x="6138924" y="5229200"/>
            <a:ext cx="1258640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7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Correctness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3929" y="6008589"/>
            <a:ext cx="1039185" cy="732779"/>
          </a:xfrm>
        </p:spPr>
      </p:pic>
      <p:sp>
        <p:nvSpPr>
          <p:cNvPr id="6" name="Oval Callout 5"/>
          <p:cNvSpPr/>
          <p:nvPr/>
        </p:nvSpPr>
        <p:spPr>
          <a:xfrm>
            <a:off x="6785496" y="5604747"/>
            <a:ext cx="1304770" cy="558308"/>
          </a:xfrm>
          <a:prstGeom prst="wedgeEllipseCallout">
            <a:avLst>
              <a:gd name="adj1" fmla="val 55150"/>
              <a:gd name="adj2" fmla="val 545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Min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383826" y="6237312"/>
            <a:ext cx="1220398" cy="232628"/>
          </a:xfrm>
          <a:prstGeom prst="homePlate">
            <a:avLst/>
          </a:prstGeom>
          <a:solidFill>
            <a:schemeClr val="tx2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0/1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nip Diagonal Corner Rectangle 22"/>
          <p:cNvSpPr/>
          <p:nvPr/>
        </p:nvSpPr>
        <p:spPr>
          <a:xfrm>
            <a:off x="179512" y="1628800"/>
            <a:ext cx="6912768" cy="2754809"/>
          </a:xfrm>
          <a:prstGeom prst="snip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Min element decides immediately ‘Non-leader’</a:t>
            </a:r>
          </a:p>
          <a:p>
            <a:pPr algn="l" rtl="0"/>
            <a:r>
              <a:rPr lang="en-US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Either other processor is </a:t>
            </a:r>
            <a:r>
              <a:rPr lang="en-US" i="1" dirty="0" smtClean="0"/>
              <a:t>Lesser:</a:t>
            </a:r>
          </a:p>
          <a:p>
            <a:pPr algn="l" rtl="0"/>
            <a:r>
              <a:rPr lang="en-US" i="1" dirty="0" smtClean="0">
                <a:solidFill>
                  <a:schemeClr val="tx1"/>
                </a:solidFill>
                <a:latin typeface="Arial" charset="0"/>
                <a:cs typeface="Arial" charset="0"/>
                <a:sym typeface="Wingdings" pitchFamily="2" charset="2"/>
              </a:rPr>
              <a:t>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got ‘0’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Wingdings" pitchFamily="2" charset="2"/>
              </a:rPr>
              <a:t> sent ‘1’ [“we are different – let’s finish”]</a:t>
            </a:r>
          </a:p>
          <a:p>
            <a:pPr algn="l" rtl="0"/>
            <a:r>
              <a:rPr lang="en-US" b="1" i="1" dirty="0">
                <a:sym typeface="Wingdings" pitchFamily="2" charset="2"/>
              </a:rPr>
              <a:t>	</a:t>
            </a:r>
            <a:r>
              <a:rPr lang="en-US" b="1" i="1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will get ‘0’ again</a:t>
            </a:r>
            <a:r>
              <a:rPr lang="en-US" i="1" dirty="0">
                <a:sym typeface="Wingdings" pitchFamily="2" charset="2"/>
              </a:rPr>
              <a:t>)</a:t>
            </a:r>
            <a:r>
              <a:rPr lang="en-US" i="1" dirty="0" smtClean="0">
                <a:sym typeface="Wingdings" pitchFamily="2" charset="2"/>
              </a:rPr>
              <a:t> sends ‘0’ [I am Non-Leader]</a:t>
            </a:r>
          </a:p>
          <a:p>
            <a:pPr algn="l" rtl="0"/>
            <a:endParaRPr lang="en-US" i="1" dirty="0">
              <a:sym typeface="Wingdings" pitchFamily="2" charset="2"/>
            </a:endParaRPr>
          </a:p>
          <a:p>
            <a:pPr algn="l" rtl="0"/>
            <a:r>
              <a:rPr lang="en-US" i="1" dirty="0" smtClean="0">
                <a:sym typeface="Wingdings" pitchFamily="2" charset="2"/>
              </a:rPr>
              <a:t>Or other processor is Greater:</a:t>
            </a:r>
          </a:p>
          <a:p>
            <a:pPr algn="l" rtl="0"/>
            <a:r>
              <a:rPr lang="en-US" i="1" dirty="0" smtClean="0">
                <a:sym typeface="Wingdings" pitchFamily="2" charset="2"/>
              </a:rPr>
              <a:t> got ‘1’  sent ‘0’ [“</a:t>
            </a:r>
            <a:r>
              <a:rPr lang="en-US" dirty="0">
                <a:sym typeface="Wingdings" pitchFamily="2" charset="2"/>
              </a:rPr>
              <a:t>we are different – let’s finish”]</a:t>
            </a:r>
          </a:p>
          <a:p>
            <a:pPr algn="l" rtl="0"/>
            <a:r>
              <a:rPr lang="en-US" b="1" i="1" dirty="0">
                <a:sym typeface="Wingdings" pitchFamily="2" charset="2"/>
              </a:rPr>
              <a:t>	(</a:t>
            </a:r>
            <a:r>
              <a:rPr lang="en-US" i="1" dirty="0">
                <a:sym typeface="Wingdings" pitchFamily="2" charset="2"/>
              </a:rPr>
              <a:t>will get </a:t>
            </a:r>
            <a:r>
              <a:rPr lang="en-US" i="1" dirty="0" smtClean="0">
                <a:sym typeface="Wingdings" pitchFamily="2" charset="2"/>
              </a:rPr>
              <a:t>‘1’ </a:t>
            </a:r>
            <a:r>
              <a:rPr lang="en-US" i="1" dirty="0">
                <a:sym typeface="Wingdings" pitchFamily="2" charset="2"/>
              </a:rPr>
              <a:t>again) sends ‘0’ [I am Non-Leader</a:t>
            </a:r>
            <a:r>
              <a:rPr lang="en-US" i="1" dirty="0" smtClean="0">
                <a:sym typeface="Wingdings" pitchFamily="2" charset="2"/>
              </a:rPr>
              <a:t>]</a:t>
            </a:r>
          </a:p>
        </p:txBody>
      </p:sp>
      <p:sp>
        <p:nvSpPr>
          <p:cNvPr id="13" name="Pentagon 12"/>
          <p:cNvSpPr/>
          <p:nvPr/>
        </p:nvSpPr>
        <p:spPr>
          <a:xfrm flipH="1">
            <a:off x="5220072" y="6525344"/>
            <a:ext cx="1258640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1/0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 flipH="1">
            <a:off x="6516216" y="6525344"/>
            <a:ext cx="1258640" cy="232628"/>
          </a:xfrm>
          <a:prstGeom prst="homePlat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7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1921" y="6021288"/>
            <a:ext cx="1030559" cy="732779"/>
          </a:xfrm>
          <a:prstGeom prst="rect">
            <a:avLst/>
          </a:prstGeom>
        </p:spPr>
      </p:pic>
      <p:sp>
        <p:nvSpPr>
          <p:cNvPr id="15" name="Oval Callout 14"/>
          <p:cNvSpPr/>
          <p:nvPr/>
        </p:nvSpPr>
        <p:spPr>
          <a:xfrm>
            <a:off x="6975649" y="5535275"/>
            <a:ext cx="1304770" cy="558308"/>
          </a:xfrm>
          <a:prstGeom prst="wedgeEllipseCallout">
            <a:avLst>
              <a:gd name="adj1" fmla="val 36637"/>
              <a:gd name="adj2" fmla="val 6687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Min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2" y="1976141"/>
            <a:ext cx="1067792" cy="732779"/>
          </a:xfrm>
          <a:prstGeom prst="rect">
            <a:avLst/>
          </a:prstGeom>
        </p:spPr>
      </p:pic>
      <p:sp>
        <p:nvSpPr>
          <p:cNvPr id="18" name="Oval Callout 17"/>
          <p:cNvSpPr/>
          <p:nvPr/>
        </p:nvSpPr>
        <p:spPr>
          <a:xfrm>
            <a:off x="706488" y="1484784"/>
            <a:ext cx="1304770" cy="558308"/>
          </a:xfrm>
          <a:prstGeom prst="wedgeEllipseCallout">
            <a:avLst>
              <a:gd name="adj1" fmla="val -31460"/>
              <a:gd name="adj2" fmla="val 6996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Max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nip Diagonal Corner Rectangle 25"/>
          <p:cNvSpPr/>
          <p:nvPr/>
        </p:nvSpPr>
        <p:spPr>
          <a:xfrm>
            <a:off x="1907704" y="2996952"/>
            <a:ext cx="4968552" cy="440769"/>
          </a:xfrm>
          <a:prstGeom prst="snip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n-US" i="1" dirty="0">
                <a:solidFill>
                  <a:schemeClr val="tx1"/>
                </a:solidFill>
                <a:latin typeface="Arial" charset="0"/>
                <a:cs typeface="Arial" charset="0"/>
              </a:rPr>
              <a:t>But what if one is Min and one is MAX???</a:t>
            </a:r>
          </a:p>
        </p:txBody>
      </p:sp>
      <p:sp>
        <p:nvSpPr>
          <p:cNvPr id="19" name="Flowchart: Decision 18"/>
          <p:cNvSpPr/>
          <p:nvPr/>
        </p:nvSpPr>
        <p:spPr>
          <a:xfrm>
            <a:off x="6338570" y="6233012"/>
            <a:ext cx="1410408" cy="423170"/>
          </a:xfrm>
          <a:prstGeom prst="flowChartDecision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Flowchart: Decision 26"/>
          <p:cNvSpPr/>
          <p:nvPr/>
        </p:nvSpPr>
        <p:spPr>
          <a:xfrm>
            <a:off x="1475656" y="2213743"/>
            <a:ext cx="1410408" cy="423170"/>
          </a:xfrm>
          <a:prstGeom prst="flowChartDecision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2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Round Description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1921" y="6021288"/>
            <a:ext cx="1030559" cy="732779"/>
          </a:xfrm>
          <a:prstGeom prst="rect">
            <a:avLst/>
          </a:prstGeom>
        </p:spPr>
      </p:pic>
      <p:sp>
        <p:nvSpPr>
          <p:cNvPr id="15" name="Oval Callout 14"/>
          <p:cNvSpPr/>
          <p:nvPr/>
        </p:nvSpPr>
        <p:spPr>
          <a:xfrm>
            <a:off x="6975649" y="5535275"/>
            <a:ext cx="1304770" cy="558308"/>
          </a:xfrm>
          <a:prstGeom prst="wedgeEllipseCallout">
            <a:avLst>
              <a:gd name="adj1" fmla="val 36637"/>
              <a:gd name="adj2" fmla="val 6687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Min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149080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2008" y="5517232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2" y="1976141"/>
            <a:ext cx="1067792" cy="732779"/>
          </a:xfrm>
          <a:prstGeom prst="rect">
            <a:avLst/>
          </a:prstGeom>
        </p:spPr>
      </p:pic>
      <p:sp>
        <p:nvSpPr>
          <p:cNvPr id="18" name="Oval Callout 17"/>
          <p:cNvSpPr/>
          <p:nvPr/>
        </p:nvSpPr>
        <p:spPr>
          <a:xfrm>
            <a:off x="706488" y="1484784"/>
            <a:ext cx="1304770" cy="558308"/>
          </a:xfrm>
          <a:prstGeom prst="wedgeEllipseCallout">
            <a:avLst>
              <a:gd name="adj1" fmla="val -31460"/>
              <a:gd name="adj2" fmla="val 6996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Max</a:t>
            </a:r>
            <a:endParaRPr lang="en-US" b="1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2852936"/>
            <a:ext cx="9108504" cy="0"/>
          </a:xfrm>
          <a:prstGeom prst="line">
            <a:avLst/>
          </a:prstGeom>
          <a:ln w="508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nip Diagonal Corner Rectangle 25"/>
          <p:cNvSpPr/>
          <p:nvPr/>
        </p:nvSpPr>
        <p:spPr>
          <a:xfrm>
            <a:off x="1907704" y="2996952"/>
            <a:ext cx="4968552" cy="1432500"/>
          </a:xfrm>
          <a:prstGeom prst="snip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algorithm is still correct, since they both </a:t>
            </a:r>
            <a:r>
              <a:rPr 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decide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immediately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</a:p>
          <a:p>
            <a:pPr algn="ctr" rtl="0"/>
            <a:r>
              <a:rPr lang="en-US" b="1" i="1" dirty="0" smtClean="0"/>
              <a:t>But </a:t>
            </a:r>
            <a:r>
              <a:rPr lang="en-US" dirty="0" smtClean="0"/>
              <a:t>it will not terminate, as they</a:t>
            </a:r>
            <a:r>
              <a:rPr lang="en-US" b="1" i="1" dirty="0" smtClean="0"/>
              <a:t> can’t tell when to stop waiting for a message.</a:t>
            </a:r>
            <a:endParaRPr lang="en-US" dirty="0" smtClean="0"/>
          </a:p>
        </p:txBody>
      </p:sp>
      <p:sp>
        <p:nvSpPr>
          <p:cNvPr id="19" name="Flowchart: Decision 18"/>
          <p:cNvSpPr/>
          <p:nvPr/>
        </p:nvSpPr>
        <p:spPr>
          <a:xfrm>
            <a:off x="6338570" y="6233012"/>
            <a:ext cx="1410408" cy="423170"/>
          </a:xfrm>
          <a:prstGeom prst="flowChartDecision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Flowchart: Decision 26"/>
          <p:cNvSpPr/>
          <p:nvPr/>
        </p:nvSpPr>
        <p:spPr>
          <a:xfrm>
            <a:off x="1475656" y="2213743"/>
            <a:ext cx="1410408" cy="423170"/>
          </a:xfrm>
          <a:prstGeom prst="flowChartDecision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1691516"/>
            <a:ext cx="18722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Decide: </a:t>
            </a:r>
            <a:r>
              <a:rPr lang="en-US" b="1" i="1" dirty="0" smtClean="0"/>
              <a:t>leader</a:t>
            </a:r>
            <a:endParaRPr lang="en-US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61756" y="5733256"/>
            <a:ext cx="22145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Decide: </a:t>
            </a:r>
            <a:r>
              <a:rPr lang="en-US" b="1" i="1" dirty="0" smtClean="0"/>
              <a:t>non-leader</a:t>
            </a:r>
            <a:endParaRPr lang="en-US" b="1" i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0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0702311">
            <a:off x="3787401" y="4265405"/>
            <a:ext cx="5112568" cy="2286818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Worst-case Time Analysis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5"/>
            <a:ext cx="8712968" cy="1440159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Similar to previous Algorithm</a:t>
            </a:r>
            <a:endParaRPr lang="en-US" b="0" i="1" dirty="0" smtClean="0">
              <a:latin typeface="Adobe Kaiti Std R" pitchFamily="18" charset="-128"/>
              <a:ea typeface="Adobe Kaiti Std R" pitchFamily="18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</a:rPr>
              <a:t>For M≥6:</a:t>
            </a:r>
          </a:p>
          <a:p>
            <a:pPr marL="800100" lvl="1" indent="-342900">
              <a:buClrTx/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The proper recurrent relation:</a:t>
            </a:r>
          </a:p>
          <a:p>
            <a:pPr lvl="1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83968" y="5651956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  <a:ea typeface="Adobe Kaiti Std R" pitchFamily="18" charset="-128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Adobe Kaiti Std R" pitchFamily="18" charset="-128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  <a:ea typeface="Adobe Kaiti Std R" pitchFamily="18" charset="-128"/>
                            </a:rPr>
                            <m:t>..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Adobe Kaiti Std R" pitchFamily="18" charset="-128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𝑀</m:t>
                                  </m:r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/>
                                      <a:ea typeface="Adobe Kaiti Std R" pitchFamily="18" charset="-128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651956"/>
                <a:ext cx="17281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35896" y="5831142"/>
                <a:ext cx="6840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Adobe Kaiti Std R" pitchFamily="18" charset="-128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831142"/>
                <a:ext cx="68407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12160" y="5010362"/>
                <a:ext cx="252028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ea typeface="Adobe Kaiti Std R" pitchFamily="18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Adobe Kaiti Std R" pitchFamily="18" charset="-12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  <m:t>𝑀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Adobe Kaiti Std R" pitchFamily="18" charset="-128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..(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Adobe Kaiti Std R" pitchFamily="18" charset="-128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Adobe Kaiti Std R" pitchFamily="18" charset="-128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010362"/>
                <a:ext cx="2520280" cy="5068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680012" y="5880036"/>
            <a:ext cx="864096" cy="523220"/>
          </a:xfrm>
          <a:prstGeom prst="rect">
            <a:avLst/>
          </a:prstGeom>
          <a:noFill/>
          <a:effectLst>
            <a:outerShdw blurRad="50800" dist="50800" dir="3720000" algn="ctr" rotWithShape="0">
              <a:schemeClr val="bg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Lesser</a:t>
            </a:r>
            <a:endParaRPr lang="en-US" sz="2800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02737" y="6004377"/>
            <a:ext cx="909223" cy="523220"/>
          </a:xfrm>
          <a:prstGeom prst="rect">
            <a:avLst/>
          </a:prstGeom>
          <a:noFill/>
          <a:effectLst>
            <a:outerShdw blurRad="50800" dist="50800" dir="3720000" algn="ctr" rotWithShape="0">
              <a:schemeClr val="bg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Min</a:t>
            </a:r>
            <a:endParaRPr lang="en-US" sz="2800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28184" y="5373216"/>
            <a:ext cx="1224136" cy="523220"/>
          </a:xfrm>
          <a:prstGeom prst="rect">
            <a:avLst/>
          </a:prstGeom>
          <a:noFill/>
          <a:effectLst>
            <a:outerShdw blurRad="50800" dist="50800" dir="3720000" algn="ctr" rotWithShape="0">
              <a:schemeClr val="bg1">
                <a:lumMod val="50000"/>
              </a:schemeClr>
            </a:outerShdw>
          </a:effectLst>
        </p:spPr>
        <p:txBody>
          <a:bodyPr wrap="square" rtlCol="0">
            <a:spAutoFit/>
          </a:bodyPr>
          <a:lstStyle>
            <a:defPPr>
              <a:defRPr lang="he-IL"/>
            </a:defPPr>
            <a:lvl1pPr algn="ctr" rtl="0">
              <a:defRPr sz="2800" i="1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defRPr>
            </a:lvl1pPr>
          </a:lstStyle>
          <a:p>
            <a:r>
              <a:rPr lang="en-US" dirty="0"/>
              <a:t>Greater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11660" y="2996952"/>
                <a:ext cx="3528392" cy="398122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𝒏𝒕</m:t>
                              </m:r>
                            </m:sup>
                          </m:sSup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𝒓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sub>
                        <m:sup/>
                      </m:sSub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en-US" b="1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𝒏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</a:rPr>
                            <m:t>𝒓</m:t>
                          </m:r>
                        </m:sub>
                        <m:sup/>
                      </m:sSub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660" y="2996952"/>
                <a:ext cx="3528392" cy="398122"/>
              </a:xfrm>
              <a:prstGeom prst="rect">
                <a:avLst/>
              </a:prstGeom>
              <a:blipFill rotWithShape="1">
                <a:blip r:embed="rId5"/>
                <a:stretch>
                  <a:fillRect b="-7463"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 29"/>
          <p:cNvSpPr/>
          <p:nvPr/>
        </p:nvSpPr>
        <p:spPr>
          <a:xfrm>
            <a:off x="5724128" y="4342861"/>
            <a:ext cx="807912" cy="2182483"/>
          </a:xfrm>
          <a:custGeom>
            <a:avLst/>
            <a:gdLst>
              <a:gd name="connsiteX0" fmla="*/ 229943 w 807912"/>
              <a:gd name="connsiteY0" fmla="*/ 0 h 2182483"/>
              <a:gd name="connsiteX1" fmla="*/ 5656 w 807912"/>
              <a:gd name="connsiteY1" fmla="*/ 621102 h 2182483"/>
              <a:gd name="connsiteX2" fmla="*/ 436977 w 807912"/>
              <a:gd name="connsiteY2" fmla="*/ 1009290 h 2182483"/>
              <a:gd name="connsiteX3" fmla="*/ 264448 w 807912"/>
              <a:gd name="connsiteY3" fmla="*/ 1440611 h 2182483"/>
              <a:gd name="connsiteX4" fmla="*/ 730275 w 807912"/>
              <a:gd name="connsiteY4" fmla="*/ 1552755 h 2182483"/>
              <a:gd name="connsiteX5" fmla="*/ 523241 w 807912"/>
              <a:gd name="connsiteY5" fmla="*/ 1923690 h 2182483"/>
              <a:gd name="connsiteX6" fmla="*/ 807912 w 807912"/>
              <a:gd name="connsiteY6" fmla="*/ 2182483 h 218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912" h="2182483">
                <a:moveTo>
                  <a:pt x="229943" y="0"/>
                </a:moveTo>
                <a:cubicBezTo>
                  <a:pt x="100546" y="226443"/>
                  <a:pt x="-28850" y="452887"/>
                  <a:pt x="5656" y="621102"/>
                </a:cubicBezTo>
                <a:cubicBezTo>
                  <a:pt x="40162" y="789317"/>
                  <a:pt x="393845" y="872705"/>
                  <a:pt x="436977" y="1009290"/>
                </a:cubicBezTo>
                <a:cubicBezTo>
                  <a:pt x="480109" y="1145875"/>
                  <a:pt x="215565" y="1350034"/>
                  <a:pt x="264448" y="1440611"/>
                </a:cubicBezTo>
                <a:cubicBezTo>
                  <a:pt x="313331" y="1531189"/>
                  <a:pt x="687143" y="1472242"/>
                  <a:pt x="730275" y="1552755"/>
                </a:cubicBezTo>
                <a:cubicBezTo>
                  <a:pt x="773407" y="1633268"/>
                  <a:pt x="510302" y="1818735"/>
                  <a:pt x="523241" y="1923690"/>
                </a:cubicBezTo>
                <a:cubicBezTo>
                  <a:pt x="536181" y="2028645"/>
                  <a:pt x="672765" y="2168105"/>
                  <a:pt x="807912" y="2182483"/>
                </a:cubicBez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39552" y="3789040"/>
                <a:ext cx="3744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; </m:t>
                      </m:r>
                      <m:sSubSup>
                        <m:sSubSupPr>
                          <m:ctrlPr>
                            <a:rPr lang="en-US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𝒏𝒕</m:t>
                              </m:r>
                            </m:sup>
                          </m:sSup>
                        </m:e>
                        <m:sub>
                          <m:r>
                            <a:rPr lang="en-US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  <m:r>
                        <a:rPr lang="en-US" b="1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;</m:t>
                      </m:r>
                      <m:sSubSup>
                        <m:sSubSupPr>
                          <m:ctrlPr>
                            <a:rPr lang="en-US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𝒏</m:t>
                              </m:r>
                              <m:r>
                                <a:rPr lang="en-US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  <m:sub>
                          <m:r>
                            <a:rPr lang="en-US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/>
                      </m:sSubSup>
                      <m:r>
                        <a:rPr lang="en-US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89040"/>
                <a:ext cx="374441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44408" y="457183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latin typeface="Adobe Kaiti Std R" pitchFamily="18" charset="-128"/>
                          <a:ea typeface="Adobe Kaiti Std R" pitchFamily="18" charset="-128"/>
                        </a:rPr>
                        <m:t>M</m:t>
                      </m:r>
                      <m:r>
                        <m:rPr>
                          <m:nor/>
                        </m:rPr>
                        <a:rPr lang="en-US" dirty="0">
                          <a:latin typeface="Adobe Kaiti Std R" pitchFamily="18" charset="-128"/>
                          <a:ea typeface="Adobe Kaiti Std R" pitchFamily="18" charset="-128"/>
                        </a:rPr>
                        <m:t>−</m:t>
                      </m:r>
                      <m:r>
                        <m:rPr>
                          <m:nor/>
                        </m:rPr>
                        <a:rPr lang="en-US" dirty="0">
                          <a:latin typeface="Adobe Kaiti Std R" pitchFamily="18" charset="-128"/>
                          <a:ea typeface="Adobe Kaiti Std R" pitchFamily="18" charset="-128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4571836"/>
                <a:ext cx="576064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8100392" y="4705980"/>
            <a:ext cx="909223" cy="523220"/>
          </a:xfrm>
          <a:prstGeom prst="rect">
            <a:avLst/>
          </a:prstGeom>
          <a:noFill/>
          <a:effectLst>
            <a:outerShdw blurRad="50800" dist="50800" dir="3720000" algn="ctr" rotWithShape="0">
              <a:schemeClr val="bg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 rtl="0"/>
            <a:r>
              <a:rPr lang="en-US" sz="2800" i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Max</a:t>
            </a:r>
            <a:endParaRPr lang="en-US" sz="2800" i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208950" y="4468483"/>
            <a:ext cx="538234" cy="715992"/>
          </a:xfrm>
          <a:custGeom>
            <a:avLst/>
            <a:gdLst>
              <a:gd name="connsiteX0" fmla="*/ 417465 w 538234"/>
              <a:gd name="connsiteY0" fmla="*/ 0 h 715992"/>
              <a:gd name="connsiteX1" fmla="*/ 20650 w 538234"/>
              <a:gd name="connsiteY1" fmla="*/ 241539 h 715992"/>
              <a:gd name="connsiteX2" fmla="*/ 106914 w 538234"/>
              <a:gd name="connsiteY2" fmla="*/ 603849 h 715992"/>
              <a:gd name="connsiteX3" fmla="*/ 538234 w 538234"/>
              <a:gd name="connsiteY3" fmla="*/ 715992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234" h="715992">
                <a:moveTo>
                  <a:pt x="417465" y="0"/>
                </a:moveTo>
                <a:cubicBezTo>
                  <a:pt x="244936" y="70449"/>
                  <a:pt x="72408" y="140898"/>
                  <a:pt x="20650" y="241539"/>
                </a:cubicBezTo>
                <a:cubicBezTo>
                  <a:pt x="-31108" y="342180"/>
                  <a:pt x="20650" y="524773"/>
                  <a:pt x="106914" y="603849"/>
                </a:cubicBezTo>
                <a:cubicBezTo>
                  <a:pt x="193178" y="682925"/>
                  <a:pt x="485038" y="595222"/>
                  <a:pt x="538234" y="715992"/>
                </a:cubicBez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90513" y="5762445"/>
            <a:ext cx="311443" cy="514766"/>
          </a:xfrm>
          <a:custGeom>
            <a:avLst/>
            <a:gdLst>
              <a:gd name="connsiteX0" fmla="*/ 0 w 311443"/>
              <a:gd name="connsiteY0" fmla="*/ 0 h 514766"/>
              <a:gd name="connsiteX1" fmla="*/ 310551 w 311443"/>
              <a:gd name="connsiteY1" fmla="*/ 258793 h 514766"/>
              <a:gd name="connsiteX2" fmla="*/ 112144 w 311443"/>
              <a:gd name="connsiteY2" fmla="*/ 508959 h 51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43" h="514766">
                <a:moveTo>
                  <a:pt x="0" y="0"/>
                </a:moveTo>
                <a:cubicBezTo>
                  <a:pt x="145930" y="86983"/>
                  <a:pt x="291860" y="173967"/>
                  <a:pt x="310551" y="258793"/>
                </a:cubicBezTo>
                <a:cubicBezTo>
                  <a:pt x="329242" y="343619"/>
                  <a:pt x="47446" y="552091"/>
                  <a:pt x="112144" y="508959"/>
                </a:cubicBez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Model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5482" y="1628507"/>
            <a:ext cx="84449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Upon activation, a processor processes its local information according to Algorithm.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Sends messages on its incident links </a:t>
            </a:r>
          </a:p>
          <a:p>
            <a:pPr algn="l" rtl="0"/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(it may send zero or more messages on each link),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It may also output something, then enters the waiting state...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378551"/>
            <a:ext cx="3048000" cy="2286000"/>
          </a:xfrm>
          <a:prstGeom prst="rect">
            <a:avLst/>
          </a:prstGeom>
        </p:spPr>
      </p:pic>
      <p:sp>
        <p:nvSpPr>
          <p:cNvPr id="19" name="Oval Callout 18"/>
          <p:cNvSpPr/>
          <p:nvPr/>
        </p:nvSpPr>
        <p:spPr>
          <a:xfrm flipH="1">
            <a:off x="1441122" y="3828093"/>
            <a:ext cx="3346902" cy="864096"/>
          </a:xfrm>
          <a:prstGeom prst="wedgeEllipseCallout">
            <a:avLst>
              <a:gd name="adj1" fmla="val 23362"/>
              <a:gd name="adj2" fmla="val 718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5+3-15+13</a:t>
            </a:r>
            <a:r>
              <a:rPr lang="en-US" sz="2400" b="1" baseline="30000" dirty="0"/>
              <a:t>2</a:t>
            </a:r>
            <a:endParaRPr lang="en-US" sz="2400" b="1" dirty="0"/>
          </a:p>
        </p:txBody>
      </p:sp>
      <p:sp>
        <p:nvSpPr>
          <p:cNvPr id="9" name="Pentagon 8"/>
          <p:cNvSpPr/>
          <p:nvPr/>
        </p:nvSpPr>
        <p:spPr>
          <a:xfrm rot="11809367" flipH="1" flipV="1">
            <a:off x="2735978" y="5826716"/>
            <a:ext cx="2423785" cy="529414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Send Message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Worst-case Time Analysis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07504" y="1484785"/>
                <a:ext cx="8856984" cy="576063"/>
              </a:xfrm>
              <a:solidFill>
                <a:schemeClr val="accent2">
                  <a:lumMod val="75000"/>
                  <a:alpha val="31000"/>
                </a:schemeClr>
              </a:solidFill>
            </p:spPr>
            <p:txBody>
              <a:bodyPr lIns="0" rIns="0">
                <a:noAutofit/>
              </a:bodyPr>
              <a:lstStyle/>
              <a:p>
                <a:r>
                  <a:rPr lang="en-US" sz="2400" b="0" i="1" u="sng" dirty="0" smtClean="0">
                    <a:latin typeface="Adobe Kaiti Std R" pitchFamily="18" charset="-128"/>
                    <a:ea typeface="Adobe Kaiti Std R" pitchFamily="18" charset="-128"/>
                  </a:rPr>
                  <a:t>Lemma</a:t>
                </a:r>
                <a:r>
                  <a:rPr lang="en-US" sz="2400" b="0" i="1" dirty="0" smtClean="0">
                    <a:latin typeface="Adobe Kaiti Std R" pitchFamily="18" charset="-128"/>
                    <a:ea typeface="Adobe Kaiti Std R" pitchFamily="18" charset="-128"/>
                  </a:rPr>
                  <a:t>:</a:t>
                </a:r>
                <a:r>
                  <a:rPr lang="en-US" sz="2400" b="0" dirty="0">
                    <a:latin typeface="Adobe Kaiti Std R" pitchFamily="18" charset="-128"/>
                    <a:ea typeface="Adobe Kaiti Std R" pitchFamily="18" charset="-128"/>
                  </a:rPr>
                  <a:t> </a:t>
                </a:r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If </a:t>
                </a:r>
                <a:r>
                  <a:rPr lang="en-US" sz="2400" b="0" i="1" dirty="0" smtClean="0">
                    <a:latin typeface="Adobe Kaiti Std R" pitchFamily="18" charset="-128"/>
                    <a:ea typeface="Adobe Kaiti Std R" pitchFamily="18" charset="-128"/>
                  </a:rPr>
                  <a:t>M</a:t>
                </a:r>
                <a:r>
                  <a:rPr lang="en-US" sz="2400" b="0" dirty="0" smtClean="0">
                    <a:latin typeface="Adobe Kaiti Std R" pitchFamily="18" charset="-128"/>
                    <a:ea typeface="Adobe Kaiti Std R" pitchFamily="18" charset="-128"/>
                  </a:rPr>
                  <a:t> is at most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i="1">
                            <a:latin typeface="Cambria Math"/>
                          </a:rPr>
                          <m:t>𝟐</m:t>
                        </m:r>
                        <m:r>
                          <a:rPr lang="en-US" i="1">
                            <a:latin typeface="Cambria Math"/>
                          </a:rPr>
                          <m:t>𝒓</m:t>
                        </m:r>
                      </m:sub>
                      <m:sup/>
                    </m:sSubSup>
                  </m:oMath>
                </a14:m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</a:t>
                </a:r>
                <a:r>
                  <a:rPr lang="en-US" b="0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, at most </a:t>
                </a:r>
                <a:r>
                  <a:rPr lang="en-US" b="0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2r</a:t>
                </a:r>
                <a:r>
                  <a:rPr lang="en-US" b="0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bits are sent by the Algorithm.</a:t>
                </a:r>
              </a:p>
              <a:p>
                <a:pPr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484785"/>
                <a:ext cx="8856984" cy="576063"/>
              </a:xfrm>
              <a:blipFill rotWithShape="1">
                <a:blip r:embed="rId2"/>
                <a:stretch>
                  <a:fillRect l="-2134" t="-8511" r="-413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504" y="2348880"/>
                <a:ext cx="8784976" cy="3413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i="1" u="sng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Proof – by Induction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: </a:t>
                </a:r>
              </a:p>
              <a:p>
                <a:pPr algn="l" rtl="0"/>
                <a:r>
                  <a:rPr lang="en-US" dirty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	</a:t>
                </a:r>
                <a:r>
                  <a:rPr lang="en-US" u="sng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base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: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r = 0, then</a:t>
                </a:r>
                <a:r>
                  <a:rPr lang="en-US" b="1" i="1" dirty="0" smtClean="0">
                    <a:solidFill>
                      <a:schemeClr val="tx1"/>
                    </a:solidFill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𝑴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Sup>
                      <m:sSub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  <m:sup/>
                    </m:sSubSup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dobe Kaiti Std R" pitchFamily="18" charset="-128"/>
                    <a:ea typeface="Adobe Kaiti Std R" pitchFamily="18" charset="-128"/>
                  </a:rPr>
                  <a:t> and no bits are sent (2∙r = 0)</a:t>
                </a:r>
              </a:p>
              <a:p>
                <a:pPr algn="l" rtl="0"/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	        r </a:t>
                </a:r>
                <a:r>
                  <a:rPr lang="en-US" b="1" i="1" dirty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=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1, </a:t>
                </a:r>
                <a:r>
                  <a:rPr lang="en-US" b="1" i="1" dirty="0">
                    <a:latin typeface="Adobe Kaiti Std R" pitchFamily="18" charset="-128"/>
                    <a:ea typeface="Adobe Kaiti Std R" pitchFamily="18" charset="-128"/>
                    <a:cs typeface="AngsanaUPC" pitchFamily="18" charset="-34"/>
                  </a:rPr>
                  <a:t>then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𝑴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≤</m:t>
                    </m:r>
                    <m:sSubSup>
                      <m:sSubSupPr>
                        <m:ctrlPr>
                          <a:rPr lang="en-US" b="1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  <m:sup/>
                    </m:sSubSup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</m:oMath>
                </a14:m>
                <a:r>
                  <a:rPr lang="en-US" dirty="0">
                    <a:latin typeface="Adobe Kaiti Std R" pitchFamily="18" charset="-128"/>
                    <a:ea typeface="Adobe Kaiti Std R" pitchFamily="18" charset="-128"/>
                  </a:rPr>
                  <a:t> </a:t>
                </a:r>
                <a:endParaRPr lang="en-US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r>
                  <a:rPr lang="en-US" dirty="0"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	and correctness is obtained by using the previous algorithm, </a:t>
                </a:r>
                <a:endParaRPr lang="en-US" dirty="0" smtClean="0">
                  <a:solidFill>
                    <a:schemeClr val="tx1"/>
                  </a:solidFill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endParaRPr lang="en-US" sz="800" dirty="0" smtClean="0">
                  <a:solidFill>
                    <a:schemeClr val="tx1"/>
                  </a:solidFill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r>
                  <a:rPr lang="en-US" dirty="0"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u="sng" dirty="0" smtClean="0">
                    <a:latin typeface="Adobe Kaiti Std R" pitchFamily="18" charset="-128"/>
                    <a:ea typeface="Adobe Kaiti Std R" pitchFamily="18" charset="-128"/>
                  </a:rPr>
                  <a:t>Assumption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: Lemma is correct for some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</a:rPr>
                  <a:t>r=k</a:t>
                </a:r>
              </a:p>
              <a:p>
                <a:pPr algn="l" rtl="0"/>
                <a:endParaRPr lang="en-US" sz="800" b="1" i="1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r>
                  <a:rPr lang="en-US" b="1" i="1" dirty="0">
                    <a:solidFill>
                      <a:schemeClr val="bg1">
                        <a:lumMod val="50000"/>
                      </a:schemeClr>
                    </a:solidFill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i="1" u="sng" dirty="0" smtClean="0">
                    <a:latin typeface="Adobe Kaiti Std R" pitchFamily="18" charset="-128"/>
                    <a:ea typeface="Adobe Kaiti Std R" pitchFamily="18" charset="-128"/>
                  </a:rPr>
                  <a:t>Step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: consider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</a:rPr>
                  <a:t>r=k+1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, for any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𝑴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latin typeface="Cambria Math"/>
                          </a:rPr>
                          <m:t>)</m:t>
                        </m:r>
                      </m:sub>
                      <m:sup/>
                    </m:sSubSup>
                  </m:oMath>
                </a14:m>
                <a:endParaRPr lang="en-US" b="1" dirty="0" smtClean="0"/>
              </a:p>
              <a:p>
                <a:pPr algn="l" rtl="0"/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	 Either there is a single round with </a:t>
                </a:r>
                <a:r>
                  <a:rPr lang="en-US" b="1" u="sng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4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bits sent, </a:t>
                </a:r>
                <a:r>
                  <a:rPr lang="en-US" b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OR</a:t>
                </a:r>
                <a:endParaRPr lang="en-US" dirty="0" smtClean="0">
                  <a:latin typeface="Adobe Kaiti Std R" pitchFamily="18" charset="-128"/>
                  <a:ea typeface="Adobe Kaiti Std R" pitchFamily="18" charset="-128"/>
                  <a:sym typeface="Wingdings" pitchFamily="2" charset="2"/>
                </a:endParaRPr>
              </a:p>
              <a:p>
                <a:pPr algn="l" rtl="0"/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 </a:t>
                </a:r>
                <a:r>
                  <a:rPr lang="en-US" dirty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    length next round</a:t>
                </a:r>
                <a:r>
                  <a:rPr lang="en-US" dirty="0" smtClean="0">
                    <a:latin typeface="+mn-lt"/>
                    <a:ea typeface="Adobe Kaiti Std R" pitchFamily="18" charset="-128"/>
                    <a:sym typeface="Wingdings" pitchFamily="2" charset="2"/>
                  </a:rPr>
                  <a:t>’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s  id</a:t>
                </a:r>
                <a:r>
                  <a:rPr lang="en-US" dirty="0" smtClean="0">
                    <a:latin typeface="+mn-lt"/>
                    <a:ea typeface="Adobe Kaiti Std R" pitchFamily="18" charset="-128"/>
                    <a:sym typeface="Wingdings" pitchFamily="2" charset="2"/>
                  </a:rPr>
                  <a:t>’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s sub-range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sub>
                      <m:sup/>
                    </m:sSubSup>
                  </m:oMath>
                </a14:m>
                <a:endParaRPr lang="en-US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endParaRPr lang="en-US" dirty="0" smtClean="0">
                  <a:latin typeface="Adobe Kaiti Std R" pitchFamily="18" charset="-128"/>
                  <a:ea typeface="Adobe Kaiti Std R" pitchFamily="18" charset="-128"/>
                </a:endParaRPr>
              </a:p>
              <a:p>
                <a:pPr algn="l" rtl="0"/>
                <a:r>
                  <a:rPr lang="en-US" dirty="0"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	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 using the assumption, next step and on uses up to 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2k</a:t>
                </a: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 bits</a:t>
                </a:r>
              </a:p>
              <a:p>
                <a:pPr algn="l" rtl="0"/>
                <a:r>
                  <a:rPr lang="en-US" b="1" i="1" dirty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</a:t>
                </a:r>
                <a:r>
                  <a:rPr lang="en-US" b="1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	 Total bits sent ≤ 2k+2 </a:t>
                </a:r>
                <a:r>
                  <a:rPr lang="en-US" sz="1400" b="1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(</a:t>
                </a:r>
                <a:r>
                  <a:rPr lang="en-US" sz="1400" b="1" i="1" dirty="0" smtClean="0">
                    <a:solidFill>
                      <a:schemeClr val="bg1">
                        <a:lumMod val="50000"/>
                      </a:schemeClr>
                    </a:solidFill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=2(r+1) as required</a:t>
                </a:r>
                <a:r>
                  <a:rPr lang="en-US" sz="1400" b="1" i="1" dirty="0" smtClean="0">
                    <a:latin typeface="Adobe Kaiti Std R" pitchFamily="18" charset="-128"/>
                    <a:ea typeface="Adobe Kaiti Std R" pitchFamily="18" charset="-128"/>
                    <a:sym typeface="Wingdings" pitchFamily="2" charset="2"/>
                  </a:rPr>
                  <a:t>)</a:t>
                </a:r>
                <a:endParaRPr lang="en-US" b="1" i="1" dirty="0">
                  <a:latin typeface="Adobe Kaiti Std R" pitchFamily="18" charset="-128"/>
                  <a:ea typeface="Adobe Kaiti Std R" pitchFamily="18" charset="-12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348880"/>
                <a:ext cx="8784976" cy="3413370"/>
              </a:xfrm>
              <a:prstGeom prst="rect">
                <a:avLst/>
              </a:prstGeom>
              <a:blipFill rotWithShape="1">
                <a:blip r:embed="rId3"/>
                <a:stretch>
                  <a:fillRect l="-625" t="-893" b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ular Callout 1"/>
          <p:cNvSpPr/>
          <p:nvPr/>
        </p:nvSpPr>
        <p:spPr>
          <a:xfrm>
            <a:off x="5868144" y="3501008"/>
            <a:ext cx="2808312" cy="648072"/>
          </a:xfrm>
          <a:prstGeom prst="wedgeRoundRectCallout">
            <a:avLst>
              <a:gd name="adj1" fmla="val -43871"/>
              <a:gd name="adj2" fmla="val 8446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Only difference and isn’t a problem since 2r≥4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04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Worst-case Time Analysis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417" y="1412776"/>
                <a:ext cx="8784976" cy="1763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l" rtl="0">
                  <a:buFont typeface="Arial" pitchFamily="34" charset="0"/>
                  <a:buChar char="•"/>
                </a:pP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Using exactly the same trickery as before we obtain: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𝒏𝒕</m:t>
                              </m:r>
                            </m:sup>
                          </m:sSup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</a:rPr>
                            <m:t>(</m:t>
                          </m:r>
                          <m:r>
                            <a:rPr lang="en-US" b="1" i="1">
                              <a:latin typeface="Cambria Math"/>
                            </a:rPr>
                            <m:t>𝒓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latin typeface="Cambria Math"/>
                            </a:rPr>
                            <m:t>)</m:t>
                          </m:r>
                        </m:sub>
                        <m:sup/>
                      </m:sSubSup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𝟐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en-US" b="1" i="1"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𝒏𝒕</m:t>
                              </m:r>
                            </m:sup>
                          </m:sSup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</a:rPr>
                            <m:t>𝒓</m:t>
                          </m:r>
                        </m:sub>
                        <m:sup/>
                      </m:sSubSup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  <a:p>
                <a:pPr marL="742950" lvl="1" indent="-285750" algn="l" rtl="0">
                  <a:buFont typeface="Wingdings"/>
                  <a:buChar char="è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𝒏𝒕</m:t>
                            </m:r>
                          </m:sup>
                        </m:sSup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</a:rPr>
                          <m:t>𝒓</m:t>
                        </m:r>
                      </m:sub>
                      <m:sup/>
                    </m:sSubSup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b="1" i="1" smtClean="0">
                        <a:latin typeface="Cambria Math"/>
                      </a:rPr>
                      <m:t>.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endParaRPr lang="en-US" dirty="0" smtClean="0">
                  <a:latin typeface="Adobe Kaiti Std R" pitchFamily="18" charset="-128"/>
                  <a:ea typeface="Adobe Kaiti Std R" pitchFamily="18" charset="-128"/>
                  <a:sym typeface="Wingdings" pitchFamily="2" charset="2"/>
                </a:endParaRPr>
              </a:p>
              <a:p>
                <a:pPr lvl="1" algn="l" rtl="0"/>
                <a:endParaRPr lang="en-US" dirty="0" smtClean="0">
                  <a:latin typeface="Adobe Kaiti Std R" pitchFamily="18" charset="-128"/>
                  <a:ea typeface="Adobe Kaiti Std R" pitchFamily="18" charset="-128"/>
                  <a:sym typeface="Wingdings" pitchFamily="2" charset="2"/>
                </a:endParaRPr>
              </a:p>
              <a:p>
                <a:pPr marL="285750" indent="-285750" algn="l" rtl="0">
                  <a:buFont typeface="Arial" pitchFamily="34" charset="0"/>
                  <a:buChar char="•"/>
                </a:pPr>
                <a:endParaRPr lang="en-US" sz="800" dirty="0" smtClean="0">
                  <a:latin typeface="Adobe Kaiti Std R" pitchFamily="18" charset="-128"/>
                  <a:ea typeface="Adobe Kaiti Std R" pitchFamily="18" charset="-128"/>
                  <a:sym typeface="Wingdings" pitchFamily="2" charset="2"/>
                </a:endParaRPr>
              </a:p>
              <a:p>
                <a:pPr marL="285750" indent="-285750" algn="l" rtl="0">
                  <a:buFont typeface="Arial" pitchFamily="34" charset="0"/>
                  <a:buChar char="•"/>
                </a:pPr>
                <a:r>
                  <a:rPr lang="en-US" dirty="0" smtClean="0">
                    <a:latin typeface="Adobe Kaiti Std R" pitchFamily="18" charset="-128"/>
                    <a:ea typeface="Adobe Kaiti Std R" pitchFamily="18" charset="-128"/>
                  </a:rPr>
                  <a:t>And finally, total amount of sent bits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sym typeface="Wingdings" pitchFamily="2" charset="2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∙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/>
                            <a:ea typeface="Cambria Math"/>
                            <a:sym typeface="Wingdings" pitchFamily="2" charset="2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3</m:t>
                                </m:r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.</m:t>
                                </m:r>
                                <m:r>
                                  <a:rPr lang="en-US" i="1">
                                    <a:latin typeface="Cambria Math"/>
                                    <a:ea typeface="Adobe Kaiti Std R" pitchFamily="18" charset="-128"/>
                                    <a:sym typeface="Wingdings" pitchFamily="2" charset="2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  <a:ea typeface="Adobe Kaiti Std R" pitchFamily="18" charset="-128"/>
                                <a:sym typeface="Wingdings" pitchFamily="2" charset="2"/>
                              </a:rPr>
                              <m:t>)</m:t>
                            </m:r>
                          </m:e>
                        </m:func>
                      </m:e>
                    </m:d>
                  </m:oMath>
                </a14:m>
                <a:endParaRPr lang="en-US" dirty="0">
                  <a:latin typeface="Adobe Kaiti Std R" pitchFamily="18" charset="-128"/>
                  <a:ea typeface="Adobe Kaiti Std R" pitchFamily="18" charset="-12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17" y="1412776"/>
                <a:ext cx="8784976" cy="1763753"/>
              </a:xfrm>
              <a:prstGeom prst="rect">
                <a:avLst/>
              </a:prstGeom>
              <a:blipFill rotWithShape="1">
                <a:blip r:embed="rId2"/>
                <a:stretch>
                  <a:fillRect l="-416" t="-1730" b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6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Model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5373216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All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of this is done </a:t>
            </a:r>
            <a:r>
              <a:rPr lang="en-US" sz="2400" i="1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immediately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We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assume that a scheduler wakes each </a:t>
            </a:r>
            <a:r>
              <a:rPr lang="en-US" sz="240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terminal</a:t>
            </a:r>
            <a:r>
              <a:rPr lang="en-US" sz="2400" b="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eventually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, if not awaken by a message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previously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And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that no </a:t>
            </a:r>
            <a:r>
              <a:rPr lang="en-US" sz="240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internal</a:t>
            </a:r>
            <a:r>
              <a:rPr lang="en-US" sz="2400" b="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processor is awaken by the scheduler.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For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convenience of analysis, we consider a formal clock: </a:t>
            </a:r>
            <a:endParaRPr lang="en-US" sz="2400" b="0" dirty="0" smtClean="0">
              <a:latin typeface="Adobe Kaiti Std R" pitchFamily="18" charset="-128"/>
              <a:ea typeface="Adobe Kaiti Std R" pitchFamily="18" charset="-128"/>
              <a:cs typeface="Arial" charset="0"/>
            </a:endParaRPr>
          </a:p>
          <a:p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it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starts from moment 0,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and each </a:t>
            </a: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processor activation step is done at the next moment 1, 2, . . .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.</a:t>
            </a:r>
          </a:p>
          <a:p>
            <a:endParaRPr lang="en-US" sz="2400" b="0" dirty="0">
              <a:latin typeface="Adobe Kaiti Std R" pitchFamily="18" charset="-128"/>
              <a:ea typeface="Adobe Kaiti Std R" pitchFamily="18" charset="-128"/>
              <a:cs typeface="Arial" charset="0"/>
            </a:endParaRPr>
          </a:p>
          <a:p>
            <a:r>
              <a:rPr lang="en-US" sz="240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NOTE: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 </a:t>
            </a:r>
            <a:r>
              <a:rPr lang="en-US" sz="2400" b="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This clock isn</a:t>
            </a:r>
            <a:r>
              <a:rPr lang="en-US" sz="2400" b="0" dirty="0" smtClean="0">
                <a:solidFill>
                  <a:srgbClr val="7030A0"/>
                </a:solidFill>
                <a:ea typeface="Adobe Kaiti Std R" pitchFamily="18" charset="-128"/>
                <a:cs typeface="Arial" charset="0"/>
              </a:rPr>
              <a:t>’</a:t>
            </a:r>
            <a:r>
              <a:rPr lang="en-US" sz="2400" b="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t shared or synchronized by the processors, it is merely for overview analysis.</a:t>
            </a:r>
            <a:endParaRPr lang="en-US" sz="2400" b="0" dirty="0">
              <a:latin typeface="Adobe Kaiti Std R" pitchFamily="18" charset="-128"/>
              <a:ea typeface="Adobe Kaiti Std R" pitchFamily="18" charset="-128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Model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373563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Each message consists of a </a:t>
            </a:r>
            <a:r>
              <a:rPr lang="en-US" sz="2400" dirty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single bit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Messages are assumed to arrive in a </a:t>
            </a:r>
            <a:r>
              <a:rPr lang="en-US" sz="2400" dirty="0" smtClean="0">
                <a:solidFill>
                  <a:srgbClr val="7030A0"/>
                </a:solidFill>
                <a:latin typeface="Adobe Kaiti Std R" pitchFamily="18" charset="-128"/>
                <a:ea typeface="Adobe Kaiti Std R" pitchFamily="18" charset="-128"/>
                <a:cs typeface="Arial" charset="0"/>
              </a:rPr>
              <a:t>finite, yet unbounded </a:t>
            </a:r>
            <a:r>
              <a:rPr lang="en-US" sz="2400" b="0" dirty="0" smtClean="0">
                <a:latin typeface="Adobe Kaiti Std R" pitchFamily="18" charset="-128"/>
                <a:ea typeface="Adobe Kaiti Std R" pitchFamily="18" charset="-128"/>
                <a:cs typeface="Arial" charset="0"/>
              </a:rPr>
              <a:t>time from the moment they are sent.</a:t>
            </a:r>
            <a:endParaRPr lang="en-US" sz="2400" b="0" dirty="0">
              <a:latin typeface="Adobe Kaiti Std R" pitchFamily="18" charset="-128"/>
              <a:ea typeface="Adobe Kaiti Std R" pitchFamily="18" charset="-128"/>
              <a:cs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>
                <a:latin typeface="Adobe Kaiti Std R" pitchFamily="18" charset="-128"/>
                <a:ea typeface="Adobe Kaiti Std R" pitchFamily="18" charset="-128"/>
                <a:cs typeface="Arial" charset="0"/>
              </a:rPr>
              <a:t>There may be different executions beginning from the same initial state, due to scheduling.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en-US" u="sng" cap="none" dirty="0" smtClean="0">
                <a:solidFill>
                  <a:srgbClr val="FF0000"/>
                </a:solidFill>
              </a:rPr>
              <a:t>Example</a:t>
            </a:r>
            <a:endParaRPr lang="en-US" u="sng" cap="non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1506"/>
            <a:ext cx="1247889" cy="84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07426"/>
            <a:ext cx="1866215" cy="13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6044" y="5163551"/>
            <a:ext cx="1759162" cy="1440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45637"/>
            <a:ext cx="1991883" cy="1493912"/>
          </a:xfrm>
          <a:prstGeom prst="rect">
            <a:avLst/>
          </a:prstGeom>
        </p:spPr>
      </p:pic>
      <p:sp>
        <p:nvSpPr>
          <p:cNvPr id="10" name="Flowchart: Process 9"/>
          <p:cNvSpPr/>
          <p:nvPr/>
        </p:nvSpPr>
        <p:spPr>
          <a:xfrm rot="20130942">
            <a:off x="431293" y="5282352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 rot="20879689">
            <a:off x="3807907" y="526968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 rot="2039302">
            <a:off x="8127213" y="5378470"/>
            <a:ext cx="864096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C00000"/>
                </a:solidFill>
              </a:rPr>
              <a:t> = 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5792593"/>
            <a:ext cx="2088232" cy="1466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5805264"/>
            <a:ext cx="2376264" cy="7332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Callout 18"/>
          <p:cNvSpPr/>
          <p:nvPr/>
        </p:nvSpPr>
        <p:spPr>
          <a:xfrm>
            <a:off x="6911048" y="4489506"/>
            <a:ext cx="1226559" cy="841052"/>
          </a:xfrm>
          <a:prstGeom prst="cloudCallout">
            <a:avLst>
              <a:gd name="adj1" fmla="val 17145"/>
              <a:gd name="adj2" fmla="val 6352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4534784" y="4342699"/>
            <a:ext cx="1226559" cy="841052"/>
          </a:xfrm>
          <a:prstGeom prst="cloudCallout">
            <a:avLst>
              <a:gd name="adj1" fmla="val -16614"/>
              <a:gd name="adj2" fmla="val 8096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1259632" y="4362598"/>
            <a:ext cx="1226559" cy="841052"/>
          </a:xfrm>
          <a:prstGeom prst="cloudCallout">
            <a:avLst>
              <a:gd name="adj1" fmla="val -23647"/>
              <a:gd name="adj2" fmla="val 7480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Zzz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1204</TotalTime>
  <Words>2439</Words>
  <Application>Microsoft Office PowerPoint</Application>
  <PresentationFormat>On-screen Show (4:3)</PresentationFormat>
  <Paragraphs>550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Essential</vt:lpstr>
      <vt:lpstr>Two absolute bounds for distributed bit complexity</vt:lpstr>
      <vt:lpstr>Outline</vt:lpstr>
      <vt:lpstr>Model</vt:lpstr>
      <vt:lpstr>Model</vt:lpstr>
      <vt:lpstr>Model</vt:lpstr>
      <vt:lpstr>Model</vt:lpstr>
      <vt:lpstr>Model</vt:lpstr>
      <vt:lpstr>Model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Problem</vt:lpstr>
      <vt:lpstr>Problem</vt:lpstr>
      <vt:lpstr>Definition</vt:lpstr>
      <vt:lpstr>Lower &amp; Upper bound</vt:lpstr>
      <vt:lpstr>Definition - Termination Property</vt:lpstr>
      <vt:lpstr>Outline</vt:lpstr>
      <vt:lpstr>2-processor solutions</vt:lpstr>
      <vt:lpstr>Naïve solution</vt:lpstr>
      <vt:lpstr>Naïve solution</vt:lpstr>
      <vt:lpstr>Naïve solution</vt:lpstr>
      <vt:lpstr>A Terminating Algorithm</vt:lpstr>
      <vt:lpstr>Round Description</vt:lpstr>
      <vt:lpstr>Round Description</vt:lpstr>
      <vt:lpstr>Round Description</vt:lpstr>
      <vt:lpstr>Round Description</vt:lpstr>
      <vt:lpstr>Example</vt:lpstr>
      <vt:lpstr>Round I</vt:lpstr>
      <vt:lpstr>Round I</vt:lpstr>
      <vt:lpstr>Round II</vt:lpstr>
      <vt:lpstr>Round II</vt:lpstr>
      <vt:lpstr>Round II</vt:lpstr>
      <vt:lpstr>Example - Outcome</vt:lpstr>
      <vt:lpstr>Example - Outcome</vt:lpstr>
      <vt:lpstr>Example - Outcome</vt:lpstr>
      <vt:lpstr>Worst-case Time Analysis</vt:lpstr>
      <vt:lpstr>Worst-case Time Analysis</vt:lpstr>
      <vt:lpstr>Worst-case Time Analysis</vt:lpstr>
      <vt:lpstr>Worst-case Time Analysis</vt:lpstr>
      <vt:lpstr>Outline</vt:lpstr>
      <vt:lpstr>Another solution</vt:lpstr>
      <vt:lpstr>The Algorithm</vt:lpstr>
      <vt:lpstr>Round Description</vt:lpstr>
      <vt:lpstr>Round Description</vt:lpstr>
      <vt:lpstr>Round Description</vt:lpstr>
      <vt:lpstr>Round Description</vt:lpstr>
      <vt:lpstr>Round Description</vt:lpstr>
      <vt:lpstr>Round Description</vt:lpstr>
      <vt:lpstr>Correctness</vt:lpstr>
      <vt:lpstr>Correctness</vt:lpstr>
      <vt:lpstr>Correctness</vt:lpstr>
      <vt:lpstr>Round Description</vt:lpstr>
      <vt:lpstr>Round Description</vt:lpstr>
      <vt:lpstr>Worst-case Time Analysis</vt:lpstr>
      <vt:lpstr>Worst-case Time Analysis</vt:lpstr>
      <vt:lpstr>Worst-case Time Analysis</vt:lpstr>
    </vt:vector>
  </TitlesOfParts>
  <Company>SomeCompany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absolute bounds for distributed bit complexity</dc:title>
  <dc:creator>SomeUser</dc:creator>
  <cp:lastModifiedBy>Yefim Dinitz</cp:lastModifiedBy>
  <cp:revision>89</cp:revision>
  <dcterms:created xsi:type="dcterms:W3CDTF">2011-12-10T14:00:54Z</dcterms:created>
  <dcterms:modified xsi:type="dcterms:W3CDTF">2012-01-10T14:35:03Z</dcterms:modified>
</cp:coreProperties>
</file>