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341" r:id="rId2"/>
    <p:sldId id="268" r:id="rId3"/>
    <p:sldId id="288" r:id="rId4"/>
    <p:sldId id="290" r:id="rId5"/>
    <p:sldId id="319" r:id="rId6"/>
    <p:sldId id="291" r:id="rId7"/>
    <p:sldId id="320" r:id="rId8"/>
    <p:sldId id="292" r:id="rId9"/>
    <p:sldId id="342" r:id="rId10"/>
    <p:sldId id="321" r:id="rId11"/>
    <p:sldId id="294" r:id="rId12"/>
    <p:sldId id="295" r:id="rId13"/>
    <p:sldId id="296" r:id="rId14"/>
    <p:sldId id="297" r:id="rId15"/>
    <p:sldId id="298" r:id="rId16"/>
    <p:sldId id="299" r:id="rId17"/>
    <p:sldId id="300" r:id="rId18"/>
    <p:sldId id="322" r:id="rId19"/>
    <p:sldId id="323" r:id="rId20"/>
    <p:sldId id="325" r:id="rId21"/>
    <p:sldId id="324" r:id="rId22"/>
    <p:sldId id="303" r:id="rId23"/>
    <p:sldId id="302"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256" r:id="rId38"/>
    <p:sldId id="257" r:id="rId39"/>
    <p:sldId id="258" r:id="rId40"/>
    <p:sldId id="259" r:id="rId41"/>
    <p:sldId id="260" r:id="rId42"/>
    <p:sldId id="261" r:id="rId43"/>
    <p:sldId id="262" r:id="rId44"/>
    <p:sldId id="263" r:id="rId45"/>
    <p:sldId id="264" r:id="rId46"/>
    <p:sldId id="267"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17" r:id="rId62"/>
    <p:sldId id="340" r:id="rId63"/>
    <p:sldId id="283" r:id="rId64"/>
    <p:sldId id="318"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8" autoAdjust="0"/>
    <p:restoredTop sz="94660"/>
  </p:normalViewPr>
  <p:slideViewPr>
    <p:cSldViewPr>
      <p:cViewPr>
        <p:scale>
          <a:sx n="101" d="100"/>
          <a:sy n="101" d="100"/>
        </p:scale>
        <p:origin x="-84"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1242A-DFB8-4AA7-AE99-D99DACF71B82}" type="datetimeFigureOut">
              <a:rPr lang="en-US" smtClean="0"/>
              <a:pPr/>
              <a:t>1/10/2012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D42B6-7DE9-4471-94D6-B8C80E9784B2}" type="slidenum">
              <a:rPr lang="en-US" smtClean="0"/>
              <a:pPr/>
              <a:t>‹#›</a:t>
            </a:fld>
            <a:endParaRPr lang="en-US"/>
          </a:p>
        </p:txBody>
      </p:sp>
    </p:spTree>
    <p:extLst>
      <p:ext uri="{BB962C8B-B14F-4D97-AF65-F5344CB8AC3E}">
        <p14:creationId xmlns:p14="http://schemas.microsoft.com/office/powerpoint/2010/main" val="158474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17</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32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33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34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35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36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18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5D42B6-7DE9-4471-94D6-B8C80E9784B2}"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BA0B6-8D39-4DAF-9961-1372F5BD39CB}"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BA0B6-8D39-4DAF-9961-1372F5BD39CB}"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BA0B6-8D39-4DAF-9961-1372F5BD39CB}"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FBA0B6-8D39-4DAF-9961-1372F5BD39CB}"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BA0B6-8D39-4DAF-9961-1372F5BD39CB}"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FBA0B6-8D39-4DAF-9961-1372F5BD39CB}"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FBA0B6-8D39-4DAF-9961-1372F5BD39CB}" type="datetimeFigureOut">
              <a:rPr lang="en-US" smtClean="0"/>
              <a:pPr/>
              <a:t>1/10/2012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BA0B6-8D39-4DAF-9961-1372F5BD39CB}" type="datetimeFigureOut">
              <a:rPr lang="en-US" smtClean="0"/>
              <a:pPr/>
              <a:t>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BA0B6-8D39-4DAF-9961-1372F5BD39CB}" type="datetimeFigureOut">
              <a:rPr lang="en-US" smtClean="0"/>
              <a:pPr/>
              <a:t>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BA0B6-8D39-4DAF-9961-1372F5BD39CB}"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BA0B6-8D39-4DAF-9961-1372F5BD39CB}"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E6A7E0-F187-4F6F-88BE-C83506CDC0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BA0B6-8D39-4DAF-9961-1372F5BD39CB}" type="datetimeFigureOut">
              <a:rPr lang="en-US" smtClean="0"/>
              <a:pPr/>
              <a:t>1/10/2012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6A7E0-F187-4F6F-88BE-C83506CDC0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718"/>
            <a:ext cx="5791200" cy="1188050"/>
          </a:xfrm>
        </p:spPr>
        <p:txBody>
          <a:bodyPr/>
          <a:lstStyle/>
          <a:p>
            <a:r>
              <a:rPr lang="en-US" u="sng" dirty="0"/>
              <a:t>Outline</a:t>
            </a:r>
          </a:p>
        </p:txBody>
      </p:sp>
      <p:sp>
        <p:nvSpPr>
          <p:cNvPr id="3075" name="Rectangle 3"/>
          <p:cNvSpPr>
            <a:spLocks noGrp="1" noRot="1" noChangeAspect="1" noMove="1" noResize="1" noEditPoints="1" noAdjustHandles="1" noChangeArrowheads="1" noChangeShapeType="1" noTextEdit="1"/>
          </p:cNvSpPr>
          <p:nvPr>
            <p:ph idx="1"/>
          </p:nvPr>
        </p:nvSpPr>
        <p:spPr>
          <a:blipFill rotWithShape="1">
            <a:blip r:embed="rId2" cstate="print"/>
            <a:stretch>
              <a:fillRect l="-720" t="-697"/>
            </a:stretch>
          </a:blipFill>
        </p:spPr>
        <p:txBody>
          <a:bodyPr/>
          <a:lstStyle/>
          <a:p>
            <a:endParaRPr lang="en-US" dirty="0">
              <a:noFill/>
            </a:endParaRPr>
          </a:p>
        </p:txBody>
      </p:sp>
    </p:spTree>
    <p:extLst>
      <p:ext uri="{BB962C8B-B14F-4D97-AF65-F5344CB8AC3E}">
        <p14:creationId xmlns:p14="http://schemas.microsoft.com/office/powerpoint/2010/main" val="2452214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3429000" y="51054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1</a:t>
            </a:r>
            <a:endParaRPr lang="en-US" dirty="0"/>
          </a:p>
        </p:txBody>
      </p:sp>
      <p:sp>
        <p:nvSpPr>
          <p:cNvPr id="36" name="Rectangle 35"/>
          <p:cNvSpPr/>
          <p:nvPr/>
        </p:nvSpPr>
        <p:spPr>
          <a:xfrm>
            <a:off x="533400" y="51054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0</a:t>
            </a:r>
            <a:endParaRPr lang="en-US" dirty="0"/>
          </a:p>
        </p:txBody>
      </p:sp>
      <p:sp>
        <p:nvSpPr>
          <p:cNvPr id="7" name="TextBox 6"/>
          <p:cNvSpPr txBox="1"/>
          <p:nvPr/>
        </p:nvSpPr>
        <p:spPr>
          <a:xfrm>
            <a:off x="685800" y="1371600"/>
            <a:ext cx="8077200" cy="2031325"/>
          </a:xfrm>
          <a:prstGeom prst="rect">
            <a:avLst/>
          </a:prstGeom>
          <a:noFill/>
        </p:spPr>
        <p:txBody>
          <a:bodyPr wrap="square" rtlCol="0">
            <a:spAutoFit/>
          </a:bodyPr>
          <a:lstStyle/>
          <a:p>
            <a:r>
              <a:rPr lang="en-US" dirty="0" smtClean="0"/>
              <a:t>Assume now correctness of the statement for r = k, k ≥ 1. let us prove it for the case r = k + 1. </a:t>
            </a:r>
          </a:p>
          <a:p>
            <a:r>
              <a:rPr lang="en-US" dirty="0" smtClean="0"/>
              <a:t>Among at least 2m</a:t>
            </a:r>
            <a:r>
              <a:rPr lang="en-US" baseline="30000" dirty="0" smtClean="0"/>
              <a:t>t</a:t>
            </a:r>
            <a:r>
              <a:rPr lang="en-US" baseline="-25000" dirty="0" smtClean="0"/>
              <a:t>2k</a:t>
            </a:r>
            <a:r>
              <a:rPr lang="en-US" dirty="0" smtClean="0"/>
              <a:t> + 1 ids in Z, at most one is passive. </a:t>
            </a:r>
          </a:p>
          <a:p>
            <a:r>
              <a:rPr lang="en-US" dirty="0" smtClean="0"/>
              <a:t>Let us divide the set of other ids, which is of cardinality at least m</a:t>
            </a:r>
            <a:r>
              <a:rPr lang="en-US" baseline="30000" dirty="0" smtClean="0"/>
              <a:t>t</a:t>
            </a:r>
            <a:r>
              <a:rPr lang="en-US" baseline="-25000" dirty="0" smtClean="0"/>
              <a:t>2k</a:t>
            </a:r>
            <a:r>
              <a:rPr lang="en-US" dirty="0" smtClean="0"/>
              <a:t> = 2m</a:t>
            </a:r>
            <a:r>
              <a:rPr lang="en-US" baseline="30000" dirty="0" smtClean="0"/>
              <a:t>t</a:t>
            </a:r>
            <a:r>
              <a:rPr lang="en-US" baseline="-25000" dirty="0" smtClean="0"/>
              <a:t>2(k-1)</a:t>
            </a:r>
            <a:r>
              <a:rPr lang="en-US" dirty="0" smtClean="0"/>
              <a:t> + 1, into two groups Z</a:t>
            </a:r>
            <a:r>
              <a:rPr lang="en-US" baseline="-25000" dirty="0" smtClean="0"/>
              <a:t>0</a:t>
            </a:r>
            <a:r>
              <a:rPr lang="en-US" dirty="0" smtClean="0"/>
              <a:t> and Z</a:t>
            </a:r>
            <a:r>
              <a:rPr lang="en-US" baseline="-25000" dirty="0" smtClean="0"/>
              <a:t>1</a:t>
            </a:r>
            <a:r>
              <a:rPr lang="en-US" dirty="0" smtClean="0"/>
              <a:t>, according to their first bit sent, either 0 or 1, respectively. </a:t>
            </a:r>
          </a:p>
          <a:p>
            <a:r>
              <a:rPr lang="en-US" dirty="0" smtClean="0"/>
              <a:t>The largest one of them is of cardinality at least m</a:t>
            </a:r>
            <a:r>
              <a:rPr lang="en-US" baseline="30000" dirty="0" smtClean="0"/>
              <a:t>t</a:t>
            </a:r>
            <a:r>
              <a:rPr lang="en-US" baseline="-25000" dirty="0" smtClean="0"/>
              <a:t>2k</a:t>
            </a:r>
            <a:r>
              <a:rPr lang="en-US" dirty="0" smtClean="0"/>
              <a:t> = 2m</a:t>
            </a:r>
            <a:r>
              <a:rPr lang="en-US" baseline="30000" dirty="0" smtClean="0"/>
              <a:t>t</a:t>
            </a:r>
            <a:r>
              <a:rPr lang="en-US" baseline="-25000" dirty="0" smtClean="0"/>
              <a:t>2(k-1)</a:t>
            </a:r>
            <a:r>
              <a:rPr lang="en-US" dirty="0" smtClean="0"/>
              <a:t> + 1. </a:t>
            </a:r>
          </a:p>
          <a:p>
            <a:r>
              <a:rPr lang="en-US" dirty="0" smtClean="0"/>
              <a:t>we denote it by Z'.</a:t>
            </a:r>
          </a:p>
        </p:txBody>
      </p:sp>
      <p:sp>
        <p:nvSpPr>
          <p:cNvPr id="10" name="Oval 9"/>
          <p:cNvSpPr/>
          <p:nvPr/>
        </p:nvSpPr>
        <p:spPr>
          <a:xfrm>
            <a:off x="609600"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Oval 10"/>
          <p:cNvSpPr/>
          <p:nvPr/>
        </p:nvSpPr>
        <p:spPr>
          <a:xfrm>
            <a:off x="1024467"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Oval 11"/>
          <p:cNvSpPr/>
          <p:nvPr/>
        </p:nvSpPr>
        <p:spPr>
          <a:xfrm>
            <a:off x="1439334"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Oval 12"/>
          <p:cNvSpPr/>
          <p:nvPr/>
        </p:nvSpPr>
        <p:spPr>
          <a:xfrm>
            <a:off x="1854201"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Oval 13"/>
          <p:cNvSpPr/>
          <p:nvPr/>
        </p:nvSpPr>
        <p:spPr>
          <a:xfrm>
            <a:off x="2269068"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Oval 14"/>
          <p:cNvSpPr/>
          <p:nvPr/>
        </p:nvSpPr>
        <p:spPr>
          <a:xfrm>
            <a:off x="2683935"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Oval 16"/>
          <p:cNvSpPr/>
          <p:nvPr/>
        </p:nvSpPr>
        <p:spPr>
          <a:xfrm>
            <a:off x="3098802"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Oval 18"/>
          <p:cNvSpPr/>
          <p:nvPr/>
        </p:nvSpPr>
        <p:spPr>
          <a:xfrm>
            <a:off x="3513669"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Oval 19"/>
          <p:cNvSpPr/>
          <p:nvPr/>
        </p:nvSpPr>
        <p:spPr>
          <a:xfrm>
            <a:off x="3928536"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Oval 21"/>
          <p:cNvSpPr/>
          <p:nvPr/>
        </p:nvSpPr>
        <p:spPr>
          <a:xfrm>
            <a:off x="4343403"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Oval 22"/>
          <p:cNvSpPr/>
          <p:nvPr/>
        </p:nvSpPr>
        <p:spPr>
          <a:xfrm>
            <a:off x="4758270"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Oval 24"/>
          <p:cNvSpPr/>
          <p:nvPr/>
        </p:nvSpPr>
        <p:spPr>
          <a:xfrm>
            <a:off x="5173137"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Oval 25"/>
          <p:cNvSpPr/>
          <p:nvPr/>
        </p:nvSpPr>
        <p:spPr>
          <a:xfrm>
            <a:off x="5588004"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Oval 26"/>
          <p:cNvSpPr/>
          <p:nvPr/>
        </p:nvSpPr>
        <p:spPr>
          <a:xfrm>
            <a:off x="6002871"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8" name="Oval 27"/>
          <p:cNvSpPr/>
          <p:nvPr/>
        </p:nvSpPr>
        <p:spPr>
          <a:xfrm>
            <a:off x="6417738"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9" name="Oval 28"/>
          <p:cNvSpPr/>
          <p:nvPr/>
        </p:nvSpPr>
        <p:spPr>
          <a:xfrm>
            <a:off x="6832605"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Oval 31"/>
          <p:cNvSpPr/>
          <p:nvPr/>
        </p:nvSpPr>
        <p:spPr>
          <a:xfrm>
            <a:off x="7247472"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3" name="Oval 32"/>
          <p:cNvSpPr/>
          <p:nvPr/>
        </p:nvSpPr>
        <p:spPr>
          <a:xfrm>
            <a:off x="7662339"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4" name="Oval 33"/>
          <p:cNvSpPr/>
          <p:nvPr/>
        </p:nvSpPr>
        <p:spPr>
          <a:xfrm>
            <a:off x="8077200" y="3962400"/>
            <a:ext cx="2286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Oval 38"/>
          <p:cNvSpPr/>
          <p:nvPr/>
        </p:nvSpPr>
        <p:spPr>
          <a:xfrm>
            <a:off x="8458200" y="3962400"/>
            <a:ext cx="4572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3" name="TextBox 42"/>
          <p:cNvSpPr txBox="1"/>
          <p:nvPr/>
        </p:nvSpPr>
        <p:spPr>
          <a:xfrm>
            <a:off x="6705600" y="6260068"/>
            <a:ext cx="914400" cy="369332"/>
          </a:xfrm>
          <a:prstGeom prst="rect">
            <a:avLst/>
          </a:prstGeom>
          <a:noFill/>
        </p:spPr>
        <p:txBody>
          <a:bodyPr wrap="square" rtlCol="0">
            <a:spAutoFit/>
          </a:bodyPr>
          <a:lstStyle/>
          <a:p>
            <a:r>
              <a:rPr lang="en-US" dirty="0" smtClean="0"/>
              <a:t>passive</a:t>
            </a:r>
            <a:endParaRPr lang="en-US" dirty="0"/>
          </a:p>
        </p:txBody>
      </p:sp>
      <p:sp>
        <p:nvSpPr>
          <p:cNvPr id="30"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r>
              <a:rPr lang="en-US" sz="2000" u="sng" dirty="0" smtClean="0">
                <a:solidFill>
                  <a:srgbClr val="FF0000"/>
                </a:solidFill>
              </a:rPr>
              <a:t> </a:t>
            </a:r>
          </a:p>
          <a:p>
            <a:r>
              <a:rPr lang="en-US" sz="2000" u="sng" dirty="0" smtClean="0">
                <a:solidFill>
                  <a:srgbClr val="FF0000"/>
                </a:solidFill>
              </a:rPr>
              <a:t>lower bound on num. of bits</a:t>
            </a:r>
          </a:p>
        </p:txBody>
      </p:sp>
      <p:sp>
        <p:nvSpPr>
          <p:cNvPr id="31" name="TextBox 30"/>
          <p:cNvSpPr txBox="1"/>
          <p:nvPr/>
        </p:nvSpPr>
        <p:spPr>
          <a:xfrm>
            <a:off x="990600" y="4572000"/>
            <a:ext cx="1600200" cy="523220"/>
          </a:xfrm>
          <a:prstGeom prst="rect">
            <a:avLst/>
          </a:prstGeom>
          <a:noFill/>
        </p:spPr>
        <p:txBody>
          <a:bodyPr wrap="square" rtlCol="0">
            <a:spAutoFit/>
          </a:bodyPr>
          <a:lstStyle/>
          <a:p>
            <a:r>
              <a:rPr lang="en-US" sz="2800" dirty="0" smtClean="0"/>
              <a:t>Z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1"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par>
                                <p:cTn id="16" presetID="3" presetClass="entr" presetSubtype="10" fill="hold" grpId="1"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par>
                                <p:cTn id="19" presetID="3" presetClass="entr" presetSubtype="10" fill="hold" grpId="1"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par>
                                <p:cTn id="22" presetID="3" presetClass="entr" presetSubtype="10" fill="hold" grpId="1"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linds(horizontal)">
                                      <p:cBhvr>
                                        <p:cTn id="24" dur="500"/>
                                        <p:tgtEl>
                                          <p:spTgt spid="14"/>
                                        </p:tgtEl>
                                      </p:cBhvr>
                                    </p:animEffect>
                                  </p:childTnLst>
                                </p:cTn>
                              </p:par>
                              <p:par>
                                <p:cTn id="25" presetID="3" presetClass="entr" presetSubtype="10" fill="hold" grpId="1"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par>
                                <p:cTn id="28" presetID="3" presetClass="entr" presetSubtype="10" fill="hold" grpId="1"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linds(horizontal)">
                                      <p:cBhvr>
                                        <p:cTn id="30" dur="500"/>
                                        <p:tgtEl>
                                          <p:spTgt spid="17"/>
                                        </p:tgtEl>
                                      </p:cBhvr>
                                    </p:animEffect>
                                  </p:childTnLst>
                                </p:cTn>
                              </p:par>
                              <p:par>
                                <p:cTn id="31" presetID="3" presetClass="entr" presetSubtype="10" fill="hold" grpId="1"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blinds(horizontal)">
                                      <p:cBhvr>
                                        <p:cTn id="33" dur="500"/>
                                        <p:tgtEl>
                                          <p:spTgt spid="19"/>
                                        </p:tgtEl>
                                      </p:cBhvr>
                                    </p:animEffect>
                                  </p:childTnLst>
                                </p:cTn>
                              </p:par>
                              <p:par>
                                <p:cTn id="34" presetID="3" presetClass="entr" presetSubtype="10" fill="hold" grpId="1"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blinds(horizontal)">
                                      <p:cBhvr>
                                        <p:cTn id="36" dur="500"/>
                                        <p:tgtEl>
                                          <p:spTgt spid="20"/>
                                        </p:tgtEl>
                                      </p:cBhvr>
                                    </p:animEffect>
                                  </p:childTnLst>
                                </p:cTn>
                              </p:par>
                              <p:par>
                                <p:cTn id="37" presetID="3" presetClass="entr" presetSubtype="10" fill="hold" grpId="1"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blinds(horizontal)">
                                      <p:cBhvr>
                                        <p:cTn id="39" dur="500"/>
                                        <p:tgtEl>
                                          <p:spTgt spid="22"/>
                                        </p:tgtEl>
                                      </p:cBhvr>
                                    </p:animEffect>
                                  </p:childTnLst>
                                </p:cTn>
                              </p:par>
                              <p:par>
                                <p:cTn id="40" presetID="3" presetClass="entr" presetSubtype="10" fill="hold" grpId="1" nodeType="with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blinds(horizontal)">
                                      <p:cBhvr>
                                        <p:cTn id="42" dur="500"/>
                                        <p:tgtEl>
                                          <p:spTgt spid="23"/>
                                        </p:tgtEl>
                                      </p:cBhvr>
                                    </p:animEffect>
                                  </p:childTnLst>
                                </p:cTn>
                              </p:par>
                              <p:par>
                                <p:cTn id="43" presetID="3" presetClass="entr" presetSubtype="10" fill="hold" grpId="1" nodeType="with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blinds(horizontal)">
                                      <p:cBhvr>
                                        <p:cTn id="45" dur="500"/>
                                        <p:tgtEl>
                                          <p:spTgt spid="25"/>
                                        </p:tgtEl>
                                      </p:cBhvr>
                                    </p:animEffect>
                                  </p:childTnLst>
                                </p:cTn>
                              </p:par>
                              <p:par>
                                <p:cTn id="46" presetID="3" presetClass="entr" presetSubtype="10" fill="hold" grpId="1" nodeType="with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linds(horizontal)">
                                      <p:cBhvr>
                                        <p:cTn id="48" dur="500"/>
                                        <p:tgtEl>
                                          <p:spTgt spid="26"/>
                                        </p:tgtEl>
                                      </p:cBhvr>
                                    </p:animEffect>
                                  </p:childTnLst>
                                </p:cTn>
                              </p:par>
                              <p:par>
                                <p:cTn id="49" presetID="3" presetClass="entr" presetSubtype="10" fill="hold" grpId="1" nodeType="with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blinds(horizontal)">
                                      <p:cBhvr>
                                        <p:cTn id="51" dur="500"/>
                                        <p:tgtEl>
                                          <p:spTgt spid="27"/>
                                        </p:tgtEl>
                                      </p:cBhvr>
                                    </p:animEffect>
                                  </p:childTnLst>
                                </p:cTn>
                              </p:par>
                              <p:par>
                                <p:cTn id="52" presetID="3" presetClass="entr" presetSubtype="10" fill="hold" grpId="1"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linds(horizontal)">
                                      <p:cBhvr>
                                        <p:cTn id="54" dur="500"/>
                                        <p:tgtEl>
                                          <p:spTgt spid="28"/>
                                        </p:tgtEl>
                                      </p:cBhvr>
                                    </p:animEffect>
                                  </p:childTnLst>
                                </p:cTn>
                              </p:par>
                              <p:par>
                                <p:cTn id="55" presetID="3" presetClass="entr" presetSubtype="10" fill="hold" grpId="1"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linds(horizontal)">
                                      <p:cBhvr>
                                        <p:cTn id="57" dur="500"/>
                                        <p:tgtEl>
                                          <p:spTgt spid="29"/>
                                        </p:tgtEl>
                                      </p:cBhvr>
                                    </p:animEffect>
                                  </p:childTnLst>
                                </p:cTn>
                              </p:par>
                              <p:par>
                                <p:cTn id="58" presetID="3" presetClass="entr" presetSubtype="10" fill="hold" grpId="1" nodeType="with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blinds(horizontal)">
                                      <p:cBhvr>
                                        <p:cTn id="60" dur="500"/>
                                        <p:tgtEl>
                                          <p:spTgt spid="32"/>
                                        </p:tgtEl>
                                      </p:cBhvr>
                                    </p:animEffect>
                                  </p:childTnLst>
                                </p:cTn>
                              </p:par>
                              <p:par>
                                <p:cTn id="61" presetID="3" presetClass="entr" presetSubtype="10" fill="hold" grpId="1" nodeType="with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blinds(horizontal)">
                                      <p:cBhvr>
                                        <p:cTn id="63" dur="500"/>
                                        <p:tgtEl>
                                          <p:spTgt spid="33"/>
                                        </p:tgtEl>
                                      </p:cBhvr>
                                    </p:animEffect>
                                  </p:childTnLst>
                                </p:cTn>
                              </p:par>
                              <p:par>
                                <p:cTn id="64" presetID="3" presetClass="entr" presetSubtype="10" fill="hold" grpId="1"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linds(horizontal)">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7">
                                            <p:txEl>
                                              <p:pRg st="1" end="1"/>
                                            </p:txEl>
                                          </p:spTgt>
                                        </p:tgtEl>
                                        <p:attrNameLst>
                                          <p:attrName>style.visibility</p:attrName>
                                        </p:attrNameLst>
                                      </p:cBhvr>
                                      <p:to>
                                        <p:strVal val="visible"/>
                                      </p:to>
                                    </p:set>
                                    <p:animEffect transition="in" filter="blinds(horizontal)">
                                      <p:cBhvr>
                                        <p:cTn id="71" dur="500"/>
                                        <p:tgtEl>
                                          <p:spTgt spid="7">
                                            <p:txEl>
                                              <p:pRg st="1" end="1"/>
                                            </p:txEl>
                                          </p:spTgt>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blinds(horizontal)">
                                      <p:cBhvr>
                                        <p:cTn id="74" dur="500"/>
                                        <p:tgtEl>
                                          <p:spTgt spid="39"/>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7">
                                            <p:txEl>
                                              <p:pRg st="2" end="2"/>
                                            </p:txEl>
                                          </p:spTgt>
                                        </p:tgtEl>
                                        <p:attrNameLst>
                                          <p:attrName>style.visibility</p:attrName>
                                        </p:attrNameLst>
                                      </p:cBhvr>
                                      <p:to>
                                        <p:strVal val="visible"/>
                                      </p:to>
                                    </p:set>
                                    <p:animEffect transition="in" filter="blinds(horizontal)">
                                      <p:cBhvr>
                                        <p:cTn id="79" dur="500"/>
                                        <p:tgtEl>
                                          <p:spTgt spid="7">
                                            <p:txEl>
                                              <p:pRg st="2" end="2"/>
                                            </p:txEl>
                                          </p:spTgt>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blinds(horizontal)">
                                      <p:cBhvr>
                                        <p:cTn id="82" dur="500"/>
                                        <p:tgtEl>
                                          <p:spTgt spid="43"/>
                                        </p:tgtEl>
                                      </p:cBhvr>
                                    </p:animEffect>
                                  </p:childTnLst>
                                </p:cTn>
                              </p:par>
                              <p:par>
                                <p:cTn id="83" presetID="49" presetClass="path" presetSubtype="0" accel="50000" decel="50000" fill="hold" grpId="0" nodeType="withEffect">
                                  <p:stCondLst>
                                    <p:cond delay="0"/>
                                  </p:stCondLst>
                                  <p:childTnLst>
                                    <p:animMotion origin="layout" path="M 3.33333E-6 -4.54209E-6 L 0.05416 0.30528 " pathEditMode="relative" rAng="0" ptsTypes="AA">
                                      <p:cBhvr>
                                        <p:cTn id="84" dur="2000" fill="hold"/>
                                        <p:tgtEl>
                                          <p:spTgt spid="10"/>
                                        </p:tgtEl>
                                        <p:attrNameLst>
                                          <p:attrName>ppt_x</p:attrName>
                                          <p:attrName>ppt_y</p:attrName>
                                        </p:attrNameLst>
                                      </p:cBhvr>
                                      <p:rCtr x="2700" y="15300"/>
                                    </p:animMotion>
                                  </p:childTnLst>
                                </p:cTn>
                              </p:par>
                              <p:par>
                                <p:cTn id="85" presetID="49" presetClass="path" presetSubtype="0" accel="50000" decel="50000" fill="hold" grpId="0" nodeType="withEffect">
                                  <p:stCondLst>
                                    <p:cond delay="0"/>
                                  </p:stCondLst>
                                  <p:childTnLst>
                                    <p:animMotion origin="layout" path="M 8.33333E-7 -4.54209E-6 L 0.35052 0.26087 " pathEditMode="relative" rAng="0" ptsTypes="AA">
                                      <p:cBhvr>
                                        <p:cTn id="86" dur="2000" fill="hold"/>
                                        <p:tgtEl>
                                          <p:spTgt spid="11"/>
                                        </p:tgtEl>
                                        <p:attrNameLst>
                                          <p:attrName>ppt_x</p:attrName>
                                          <p:attrName>ppt_y</p:attrName>
                                        </p:attrNameLst>
                                      </p:cBhvr>
                                      <p:rCtr x="17500" y="13000"/>
                                    </p:animMotion>
                                  </p:childTnLst>
                                </p:cTn>
                              </p:par>
                              <p:par>
                                <p:cTn id="87" presetID="49" presetClass="path" presetSubtype="0" accel="50000" decel="50000" fill="hold" grpId="0" nodeType="withEffect">
                                  <p:stCondLst>
                                    <p:cond delay="0"/>
                                  </p:stCondLst>
                                  <p:childTnLst>
                                    <p:animMotion origin="layout" path="M 4.72222E-6 -4.54209E-6 L 0.0217 0.31638 " pathEditMode="relative" rAng="0" ptsTypes="AA">
                                      <p:cBhvr>
                                        <p:cTn id="88" dur="2000" fill="hold"/>
                                        <p:tgtEl>
                                          <p:spTgt spid="12"/>
                                        </p:tgtEl>
                                        <p:attrNameLst>
                                          <p:attrName>ppt_x</p:attrName>
                                          <p:attrName>ppt_y</p:attrName>
                                        </p:attrNameLst>
                                      </p:cBhvr>
                                      <p:rCtr x="1100" y="15800"/>
                                    </p:animMotion>
                                  </p:childTnLst>
                                </p:cTn>
                              </p:par>
                              <p:par>
                                <p:cTn id="89" presetID="49" presetClass="path" presetSubtype="0" accel="50000" decel="50000" fill="hold" grpId="0" nodeType="withEffect">
                                  <p:stCondLst>
                                    <p:cond delay="0"/>
                                  </p:stCondLst>
                                  <p:childTnLst>
                                    <p:animMotion origin="layout" path="M 2.22222E-6 -4.54209E-6 L 0.23472 0.29418 " pathEditMode="relative" rAng="0" ptsTypes="AA">
                                      <p:cBhvr>
                                        <p:cTn id="90" dur="2000" fill="hold"/>
                                        <p:tgtEl>
                                          <p:spTgt spid="13"/>
                                        </p:tgtEl>
                                        <p:attrNameLst>
                                          <p:attrName>ppt_x</p:attrName>
                                          <p:attrName>ppt_y</p:attrName>
                                        </p:attrNameLst>
                                      </p:cBhvr>
                                      <p:rCtr x="11700" y="14700"/>
                                    </p:animMotion>
                                  </p:childTnLst>
                                </p:cTn>
                              </p:par>
                              <p:par>
                                <p:cTn id="91" presetID="49" presetClass="path" presetSubtype="0" accel="50000" decel="50000" fill="hold" grpId="0" nodeType="withEffect">
                                  <p:stCondLst>
                                    <p:cond delay="0"/>
                                  </p:stCondLst>
                                  <p:childTnLst>
                                    <p:animMotion origin="layout" path="M -2.77778E-7 -4.54209E-6 L 0.23941 0.29418 " pathEditMode="relative" rAng="0" ptsTypes="AA">
                                      <p:cBhvr>
                                        <p:cTn id="92" dur="2000" fill="hold"/>
                                        <p:tgtEl>
                                          <p:spTgt spid="14"/>
                                        </p:tgtEl>
                                        <p:attrNameLst>
                                          <p:attrName>ppt_x</p:attrName>
                                          <p:attrName>ppt_y</p:attrName>
                                        </p:attrNameLst>
                                      </p:cBhvr>
                                      <p:rCtr x="12000" y="14700"/>
                                    </p:animMotion>
                                  </p:childTnLst>
                                </p:cTn>
                              </p:par>
                              <p:par>
                                <p:cTn id="93" presetID="49" presetClass="path" presetSubtype="0" accel="50000" decel="50000" fill="hold" grpId="0" nodeType="withEffect">
                                  <p:stCondLst>
                                    <p:cond delay="0"/>
                                  </p:stCondLst>
                                  <p:childTnLst>
                                    <p:animMotion origin="layout" path="M 3.61111E-6 -4.54209E-6 L -0.22275 0.29418 " pathEditMode="relative" rAng="0" ptsTypes="AA">
                                      <p:cBhvr>
                                        <p:cTn id="94" dur="2000" fill="hold"/>
                                        <p:tgtEl>
                                          <p:spTgt spid="15"/>
                                        </p:tgtEl>
                                        <p:attrNameLst>
                                          <p:attrName>ppt_x</p:attrName>
                                          <p:attrName>ppt_y</p:attrName>
                                        </p:attrNameLst>
                                      </p:cBhvr>
                                      <p:rCtr x="-11100" y="14700"/>
                                    </p:animMotion>
                                  </p:childTnLst>
                                </p:cTn>
                              </p:par>
                              <p:par>
                                <p:cTn id="95" presetID="49" presetClass="path" presetSubtype="0" accel="50000" decel="50000" fill="hold" grpId="0" nodeType="withEffect">
                                  <p:stCondLst>
                                    <p:cond delay="0"/>
                                  </p:stCondLst>
                                  <p:childTnLst>
                                    <p:animMotion origin="layout" path="M 1.11111E-6 -4.54209E-6 L -0.12639 0.29418 " pathEditMode="relative" rAng="0" ptsTypes="AA">
                                      <p:cBhvr>
                                        <p:cTn id="96" dur="2000" fill="hold"/>
                                        <p:tgtEl>
                                          <p:spTgt spid="17"/>
                                        </p:tgtEl>
                                        <p:attrNameLst>
                                          <p:attrName>ppt_x</p:attrName>
                                          <p:attrName>ppt_y</p:attrName>
                                        </p:attrNameLst>
                                      </p:cBhvr>
                                      <p:rCtr x="-6300" y="14700"/>
                                    </p:animMotion>
                                  </p:childTnLst>
                                </p:cTn>
                              </p:par>
                              <p:par>
                                <p:cTn id="97" presetID="56" presetClass="path" presetSubtype="0" accel="50000" decel="50000" fill="hold" grpId="0" nodeType="withEffect">
                                  <p:stCondLst>
                                    <p:cond delay="0"/>
                                  </p:stCondLst>
                                  <p:childTnLst>
                                    <p:animMotion origin="layout" path="M -1.38889E-6 -4.54209E-6 L 0.11163 0.23867 " pathEditMode="relative" rAng="0" ptsTypes="AA">
                                      <p:cBhvr>
                                        <p:cTn id="98" dur="2000" fill="hold"/>
                                        <p:tgtEl>
                                          <p:spTgt spid="19"/>
                                        </p:tgtEl>
                                        <p:attrNameLst>
                                          <p:attrName>ppt_x</p:attrName>
                                          <p:attrName>ppt_y</p:attrName>
                                        </p:attrNameLst>
                                      </p:cBhvr>
                                      <p:rCtr x="5600" y="11900"/>
                                    </p:animMotion>
                                  </p:childTnLst>
                                </p:cTn>
                              </p:par>
                              <p:par>
                                <p:cTn id="99" presetID="56" presetClass="path" presetSubtype="0" accel="50000" decel="50000" fill="hold" grpId="0" nodeType="withEffect">
                                  <p:stCondLst>
                                    <p:cond delay="0"/>
                                  </p:stCondLst>
                                  <p:childTnLst>
                                    <p:animMotion origin="layout" path="M 2.5E-6 -4.54209E-6 L -0.35052 0.24977 " pathEditMode="relative" rAng="0" ptsTypes="AA">
                                      <p:cBhvr>
                                        <p:cTn id="100" dur="2000" fill="hold"/>
                                        <p:tgtEl>
                                          <p:spTgt spid="20"/>
                                        </p:tgtEl>
                                        <p:attrNameLst>
                                          <p:attrName>ppt_x</p:attrName>
                                          <p:attrName>ppt_y</p:attrName>
                                        </p:attrNameLst>
                                      </p:cBhvr>
                                      <p:rCtr x="-17500" y="12500"/>
                                    </p:animMotion>
                                  </p:childTnLst>
                                </p:cTn>
                              </p:par>
                              <p:par>
                                <p:cTn id="101" presetID="56" presetClass="path" presetSubtype="0" accel="50000" decel="50000" fill="hold" grpId="0" nodeType="withEffect">
                                  <p:stCondLst>
                                    <p:cond delay="0"/>
                                  </p:stCondLst>
                                  <p:childTnLst>
                                    <p:animMotion origin="layout" path="M 0 -4.54209E-6 L 0.04583 0.28308 " pathEditMode="relative" rAng="0" ptsTypes="AA">
                                      <p:cBhvr>
                                        <p:cTn id="102" dur="2000" fill="hold"/>
                                        <p:tgtEl>
                                          <p:spTgt spid="22"/>
                                        </p:tgtEl>
                                        <p:attrNameLst>
                                          <p:attrName>ppt_x</p:attrName>
                                          <p:attrName>ppt_y</p:attrName>
                                        </p:attrNameLst>
                                      </p:cBhvr>
                                      <p:rCtr x="2300" y="14200"/>
                                    </p:animMotion>
                                  </p:childTnLst>
                                </p:cTn>
                              </p:par>
                              <p:par>
                                <p:cTn id="103" presetID="56" presetClass="path" presetSubtype="0" accel="50000" decel="50000" fill="hold" grpId="0" nodeType="withEffect">
                                  <p:stCondLst>
                                    <p:cond delay="0"/>
                                  </p:stCondLst>
                                  <p:childTnLst>
                                    <p:animMotion origin="layout" path="M -2.5E-6 -4.54209E-6 L -0.38281 0.26087 " pathEditMode="relative" rAng="0" ptsTypes="AA">
                                      <p:cBhvr>
                                        <p:cTn id="104" dur="2000" fill="hold"/>
                                        <p:tgtEl>
                                          <p:spTgt spid="23"/>
                                        </p:tgtEl>
                                        <p:attrNameLst>
                                          <p:attrName>ppt_x</p:attrName>
                                          <p:attrName>ppt_y</p:attrName>
                                        </p:attrNameLst>
                                      </p:cBhvr>
                                      <p:rCtr x="-19100" y="13000"/>
                                    </p:animMotion>
                                  </p:childTnLst>
                                </p:cTn>
                              </p:par>
                              <p:par>
                                <p:cTn id="105" presetID="56" presetClass="path" presetSubtype="0" accel="50000" decel="50000" fill="hold" grpId="0" nodeType="withEffect">
                                  <p:stCondLst>
                                    <p:cond delay="0"/>
                                  </p:stCondLst>
                                  <p:childTnLst>
                                    <p:animMotion origin="layout" path="M 1.38889E-6 -4.54209E-6 L -0.38663 0.28308 " pathEditMode="relative" rAng="0" ptsTypes="AA">
                                      <p:cBhvr>
                                        <p:cTn id="106" dur="2000" fill="hold"/>
                                        <p:tgtEl>
                                          <p:spTgt spid="25"/>
                                        </p:tgtEl>
                                        <p:attrNameLst>
                                          <p:attrName>ppt_x</p:attrName>
                                          <p:attrName>ppt_y</p:attrName>
                                        </p:attrNameLst>
                                      </p:cBhvr>
                                      <p:rCtr x="-19300" y="14200"/>
                                    </p:animMotion>
                                  </p:childTnLst>
                                </p:cTn>
                              </p:par>
                              <p:par>
                                <p:cTn id="107" presetID="56" presetClass="path" presetSubtype="0" accel="50000" decel="50000" fill="hold" grpId="0" nodeType="withEffect">
                                  <p:stCondLst>
                                    <p:cond delay="0"/>
                                  </p:stCondLst>
                                  <p:childTnLst>
                                    <p:animMotion origin="layout" path="M -1.11111E-6 -4.54209E-6 L -0.38194 0.31638 " pathEditMode="relative" rAng="0" ptsTypes="AA">
                                      <p:cBhvr>
                                        <p:cTn id="108" dur="2000" fill="hold"/>
                                        <p:tgtEl>
                                          <p:spTgt spid="26"/>
                                        </p:tgtEl>
                                        <p:attrNameLst>
                                          <p:attrName>ppt_x</p:attrName>
                                          <p:attrName>ppt_y</p:attrName>
                                        </p:attrNameLst>
                                      </p:cBhvr>
                                      <p:rCtr x="-19100" y="15800"/>
                                    </p:animMotion>
                                  </p:childTnLst>
                                </p:cTn>
                              </p:par>
                              <p:par>
                                <p:cTn id="109" presetID="49" presetClass="path" presetSubtype="0" accel="50000" decel="50000" fill="hold" grpId="0" nodeType="withEffect">
                                  <p:stCondLst>
                                    <p:cond delay="0"/>
                                  </p:stCondLst>
                                  <p:childTnLst>
                                    <p:animMotion origin="layout" path="M -3.61111E-6 -4.54209E-6 L -0.45225 0.23867 " pathEditMode="relative" rAng="0" ptsTypes="AA">
                                      <p:cBhvr>
                                        <p:cTn id="110" dur="2000" fill="hold"/>
                                        <p:tgtEl>
                                          <p:spTgt spid="27"/>
                                        </p:tgtEl>
                                        <p:attrNameLst>
                                          <p:attrName>ppt_x</p:attrName>
                                          <p:attrName>ppt_y</p:attrName>
                                        </p:attrNameLst>
                                      </p:cBhvr>
                                      <p:rCtr x="-22600" y="11900"/>
                                    </p:animMotion>
                                  </p:childTnLst>
                                </p:cTn>
                              </p:par>
                              <p:par>
                                <p:cTn id="111" presetID="49" presetClass="path" presetSubtype="0" accel="50000" decel="50000" fill="hold" grpId="0" nodeType="withEffect">
                                  <p:stCondLst>
                                    <p:cond delay="0"/>
                                  </p:stCondLst>
                                  <p:childTnLst>
                                    <p:animMotion origin="layout" path="M 2.77778E-7 -4.54209E-6 L -0.18108 0.23867 " pathEditMode="relative" rAng="0" ptsTypes="AA">
                                      <p:cBhvr>
                                        <p:cTn id="112" dur="2000" fill="hold"/>
                                        <p:tgtEl>
                                          <p:spTgt spid="28"/>
                                        </p:tgtEl>
                                        <p:attrNameLst>
                                          <p:attrName>ppt_x</p:attrName>
                                          <p:attrName>ppt_y</p:attrName>
                                        </p:attrNameLst>
                                      </p:cBhvr>
                                      <p:rCtr x="-9100" y="11900"/>
                                    </p:animMotion>
                                  </p:childTnLst>
                                </p:cTn>
                              </p:par>
                              <p:par>
                                <p:cTn id="113" presetID="49" presetClass="path" presetSubtype="0" accel="50000" decel="50000" fill="hold" grpId="0" nodeType="withEffect">
                                  <p:stCondLst>
                                    <p:cond delay="0"/>
                                  </p:stCondLst>
                                  <p:childTnLst>
                                    <p:animMotion origin="layout" path="M -2.22222E-6 -4.54209E-6 L -0.19305 0.29418 " pathEditMode="relative" rAng="0" ptsTypes="AA">
                                      <p:cBhvr>
                                        <p:cTn id="114" dur="2000" fill="hold"/>
                                        <p:tgtEl>
                                          <p:spTgt spid="29"/>
                                        </p:tgtEl>
                                        <p:attrNameLst>
                                          <p:attrName>ppt_x</p:attrName>
                                          <p:attrName>ppt_y</p:attrName>
                                        </p:attrNameLst>
                                      </p:cBhvr>
                                      <p:rCtr x="-9700" y="14700"/>
                                    </p:animMotion>
                                  </p:childTnLst>
                                </p:cTn>
                              </p:par>
                              <p:par>
                                <p:cTn id="115" presetID="49" presetClass="path" presetSubtype="0" accel="50000" decel="50000" fill="hold" grpId="0" nodeType="withEffect">
                                  <p:stCondLst>
                                    <p:cond delay="0"/>
                                  </p:stCondLst>
                                  <p:childTnLst>
                                    <p:animMotion origin="layout" path="M -4.72222E-6 -4.54209E-6 L -0.68003 0.23867 " pathEditMode="relative" rAng="0" ptsTypes="AA">
                                      <p:cBhvr>
                                        <p:cTn id="116" dur="2000" fill="hold"/>
                                        <p:tgtEl>
                                          <p:spTgt spid="32"/>
                                        </p:tgtEl>
                                        <p:attrNameLst>
                                          <p:attrName>ppt_x</p:attrName>
                                          <p:attrName>ppt_y</p:attrName>
                                        </p:attrNameLst>
                                      </p:cBhvr>
                                      <p:rCtr x="-34000" y="11900"/>
                                    </p:animMotion>
                                  </p:childTnLst>
                                </p:cTn>
                              </p:par>
                              <p:par>
                                <p:cTn id="117" presetID="49" presetClass="path" presetSubtype="0" accel="50000" decel="50000" fill="hold" grpId="0" nodeType="withEffect">
                                  <p:stCondLst>
                                    <p:cond delay="0"/>
                                  </p:stCondLst>
                                  <p:childTnLst>
                                    <p:animMotion origin="layout" path="M -8.33333E-7 -4.54209E-6 L -0.57552 0.26087 " pathEditMode="relative" rAng="0" ptsTypes="AA">
                                      <p:cBhvr>
                                        <p:cTn id="118" dur="2000" fill="hold"/>
                                        <p:tgtEl>
                                          <p:spTgt spid="33"/>
                                        </p:tgtEl>
                                        <p:attrNameLst>
                                          <p:attrName>ppt_x</p:attrName>
                                          <p:attrName>ppt_y</p:attrName>
                                        </p:attrNameLst>
                                      </p:cBhvr>
                                      <p:rCtr x="-28800" y="13000"/>
                                    </p:animMotion>
                                  </p:childTnLst>
                                </p:cTn>
                              </p:par>
                              <p:par>
                                <p:cTn id="119" presetID="49" presetClass="path" presetSubtype="0" accel="50000" decel="50000" fill="hold" grpId="0" nodeType="withEffect">
                                  <p:stCondLst>
                                    <p:cond delay="0"/>
                                  </p:stCondLst>
                                  <p:childTnLst>
                                    <p:animMotion origin="layout" path="M -3.33333E-6 -4.54209E-6 L -0.32083 0.24977 " pathEditMode="relative" rAng="0" ptsTypes="AA">
                                      <p:cBhvr>
                                        <p:cTn id="120" dur="2000" fill="hold"/>
                                        <p:tgtEl>
                                          <p:spTgt spid="34"/>
                                        </p:tgtEl>
                                        <p:attrNameLst>
                                          <p:attrName>ppt_x</p:attrName>
                                          <p:attrName>ppt_y</p:attrName>
                                        </p:attrNameLst>
                                      </p:cBhvr>
                                      <p:rCtr x="-16000" y="12500"/>
                                    </p:animMotion>
                                  </p:childTnLst>
                                </p:cTn>
                              </p:par>
                              <p:par>
                                <p:cTn id="121" presetID="0" presetClass="path" presetSubtype="0" accel="50000" decel="50000" fill="hold" grpId="1" nodeType="withEffect">
                                  <p:stCondLst>
                                    <p:cond delay="0"/>
                                  </p:stCondLst>
                                  <p:childTnLst>
                                    <p:animMotion origin="layout" path="M 0 -4.54209E-6 L -0.16667 0.28308 " pathEditMode="relative" rAng="0" ptsTypes="AA">
                                      <p:cBhvr>
                                        <p:cTn id="122" dur="2000" fill="hold"/>
                                        <p:tgtEl>
                                          <p:spTgt spid="39"/>
                                        </p:tgtEl>
                                        <p:attrNameLst>
                                          <p:attrName>ppt_x</p:attrName>
                                          <p:attrName>ppt_y</p:attrName>
                                        </p:attrNameLst>
                                      </p:cBhvr>
                                      <p:rCtr x="-8300" y="14200"/>
                                    </p:animMotion>
                                  </p:childTnLst>
                                </p:cTn>
                              </p:par>
                              <p:par>
                                <p:cTn id="123" presetID="3" presetClass="entr" presetSubtype="10"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Effect transition="in" filter="blinds(horizontal)">
                                      <p:cBhvr>
                                        <p:cTn id="125" dur="500"/>
                                        <p:tgtEl>
                                          <p:spTgt spid="36"/>
                                        </p:tgtEl>
                                      </p:cBhvr>
                                    </p:animEffect>
                                  </p:childTnLst>
                                </p:cTn>
                              </p:par>
                              <p:par>
                                <p:cTn id="126" presetID="3" presetClass="entr" presetSubtype="10" fill="hold" grpId="0" nodeType="withEffect">
                                  <p:stCondLst>
                                    <p:cond delay="0"/>
                                  </p:stCondLst>
                                  <p:childTnLst>
                                    <p:set>
                                      <p:cBhvr>
                                        <p:cTn id="127" dur="1" fill="hold">
                                          <p:stCondLst>
                                            <p:cond delay="0"/>
                                          </p:stCondLst>
                                        </p:cTn>
                                        <p:tgtEl>
                                          <p:spTgt spid="35"/>
                                        </p:tgtEl>
                                        <p:attrNameLst>
                                          <p:attrName>style.visibility</p:attrName>
                                        </p:attrNameLst>
                                      </p:cBhvr>
                                      <p:to>
                                        <p:strVal val="visible"/>
                                      </p:to>
                                    </p:set>
                                    <p:animEffect transition="in" filter="blinds(horizontal)">
                                      <p:cBhvr>
                                        <p:cTn id="128" dur="500"/>
                                        <p:tgtEl>
                                          <p:spTgt spid="35"/>
                                        </p:tgtEl>
                                      </p:cBhvr>
                                    </p:animEffect>
                                  </p:childTnLst>
                                </p:cTn>
                              </p:par>
                            </p:childTnLst>
                          </p:cTn>
                        </p:par>
                      </p:childTnLst>
                    </p:cTn>
                  </p:par>
                  <p:par>
                    <p:cTn id="129" fill="hold">
                      <p:stCondLst>
                        <p:cond delay="indefinite"/>
                      </p:stCondLst>
                      <p:childTnLst>
                        <p:par>
                          <p:cTn id="130" fill="hold">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Effect transition="in" filter="blinds(horizontal)">
                                      <p:cBhvr>
                                        <p:cTn id="133" dur="500"/>
                                        <p:tgtEl>
                                          <p:spTgt spid="31"/>
                                        </p:tgtEl>
                                      </p:cBhvr>
                                    </p:animEffect>
                                  </p:childTnLst>
                                </p:cTn>
                              </p:par>
                              <p:par>
                                <p:cTn id="134" presetID="3" presetClass="entr" presetSubtype="10" fill="hold" nodeType="withEffect">
                                  <p:stCondLst>
                                    <p:cond delay="0"/>
                                  </p:stCondLst>
                                  <p:childTnLst>
                                    <p:set>
                                      <p:cBhvr>
                                        <p:cTn id="135" dur="1" fill="hold">
                                          <p:stCondLst>
                                            <p:cond delay="0"/>
                                          </p:stCondLst>
                                        </p:cTn>
                                        <p:tgtEl>
                                          <p:spTgt spid="7">
                                            <p:txEl>
                                              <p:pRg st="3" end="3"/>
                                            </p:txEl>
                                          </p:spTgt>
                                        </p:tgtEl>
                                        <p:attrNameLst>
                                          <p:attrName>style.visibility</p:attrName>
                                        </p:attrNameLst>
                                      </p:cBhvr>
                                      <p:to>
                                        <p:strVal val="visible"/>
                                      </p:to>
                                    </p:set>
                                    <p:animEffect transition="in" filter="blinds(horizontal)">
                                      <p:cBhvr>
                                        <p:cTn id="136" dur="500"/>
                                        <p:tgtEl>
                                          <p:spTgt spid="7">
                                            <p:txEl>
                                              <p:pRg st="3" end="3"/>
                                            </p:txEl>
                                          </p:spTgt>
                                        </p:tgtEl>
                                      </p:cBhvr>
                                    </p:animEffect>
                                  </p:childTnLst>
                                </p:cTn>
                              </p:par>
                              <p:par>
                                <p:cTn id="137" presetID="3" presetClass="entr" presetSubtype="10" fill="hold" nodeType="withEffect">
                                  <p:stCondLst>
                                    <p:cond delay="0"/>
                                  </p:stCondLst>
                                  <p:childTnLst>
                                    <p:set>
                                      <p:cBhvr>
                                        <p:cTn id="138" dur="1" fill="hold">
                                          <p:stCondLst>
                                            <p:cond delay="0"/>
                                          </p:stCondLst>
                                        </p:cTn>
                                        <p:tgtEl>
                                          <p:spTgt spid="7">
                                            <p:txEl>
                                              <p:pRg st="4" end="4"/>
                                            </p:txEl>
                                          </p:spTgt>
                                        </p:tgtEl>
                                        <p:attrNameLst>
                                          <p:attrName>style.visibility</p:attrName>
                                        </p:attrNameLst>
                                      </p:cBhvr>
                                      <p:to>
                                        <p:strVal val="visible"/>
                                      </p:to>
                                    </p:set>
                                    <p:animEffect transition="in" filter="blinds(horizontal)">
                                      <p:cBhvr>
                                        <p:cTn id="139"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7" grpId="0" animBg="1"/>
      <p:bldP spid="17" grpId="1" animBg="1"/>
      <p:bldP spid="19" grpId="0" animBg="1"/>
      <p:bldP spid="19" grpId="1" animBg="1"/>
      <p:bldP spid="20" grpId="0" animBg="1"/>
      <p:bldP spid="20" grpId="1" animBg="1"/>
      <p:bldP spid="22" grpId="0" animBg="1"/>
      <p:bldP spid="22" grpId="1" animBg="1"/>
      <p:bldP spid="23" grpId="0" animBg="1"/>
      <p:bldP spid="23"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2" grpId="0" animBg="1"/>
      <p:bldP spid="32" grpId="1" animBg="1"/>
      <p:bldP spid="33" grpId="0" animBg="1"/>
      <p:bldP spid="33" grpId="1" animBg="1"/>
      <p:bldP spid="34" grpId="0" animBg="1"/>
      <p:bldP spid="34" grpId="1" animBg="1"/>
      <p:bldP spid="39" grpId="0" animBg="1"/>
      <p:bldP spid="39" grpId="1" animBg="1"/>
      <p:bldP spid="43" grpId="0"/>
      <p:bldP spid="3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810000" y="4953000"/>
            <a:ext cx="32004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0</a:t>
            </a:r>
            <a:endParaRPr lang="en-US" dirty="0"/>
          </a:p>
        </p:txBody>
      </p:sp>
      <p:sp>
        <p:nvSpPr>
          <p:cNvPr id="7" name="TextBox 6"/>
          <p:cNvSpPr txBox="1"/>
          <p:nvPr/>
        </p:nvSpPr>
        <p:spPr>
          <a:xfrm>
            <a:off x="685800" y="1143000"/>
            <a:ext cx="8001000" cy="2862322"/>
          </a:xfrm>
          <a:prstGeom prst="rect">
            <a:avLst/>
          </a:prstGeom>
          <a:noFill/>
        </p:spPr>
        <p:txBody>
          <a:bodyPr wrap="square" rtlCol="0">
            <a:spAutoFit/>
          </a:bodyPr>
          <a:lstStyle/>
          <a:p>
            <a:r>
              <a:rPr lang="en-US" dirty="0" smtClean="0"/>
              <a:t>Let us consider the continuation of A, from its step 1 under the symmetric scheduler an on, for all choices of ids from Z'.</a:t>
            </a:r>
          </a:p>
          <a:p>
            <a:r>
              <a:rPr lang="en-US" dirty="0" smtClean="0"/>
              <a:t>In fact, the only information available to each processor after step 0, is its own id and the fact that the other id belongs to Z' as well. </a:t>
            </a:r>
          </a:p>
          <a:p>
            <a:r>
              <a:rPr lang="en-US" dirty="0" smtClean="0"/>
              <a:t>Therefore, the simulation of A from step 1 under the symmetric scheduler and on is an algorithm solving Leader, when ids are chosen from Z'.</a:t>
            </a:r>
          </a:p>
          <a:p>
            <a:r>
              <a:rPr lang="en-US" dirty="0" smtClean="0"/>
              <a:t>By the induction assumption, there exist a pair of ids from Z', such that the simulation sends at least 2k bits, under the symmetric scheduler. Totally, A working for that id pair, under the symmetric scheduler, sends at least 2k + 2 bits, as required.</a:t>
            </a:r>
            <a:endParaRPr lang="en-US" dirty="0"/>
          </a:p>
        </p:txBody>
      </p:sp>
      <p:sp>
        <p:nvSpPr>
          <p:cNvPr id="37" name="Oval 36"/>
          <p:cNvSpPr/>
          <p:nvPr/>
        </p:nvSpPr>
        <p:spPr>
          <a:xfrm>
            <a:off x="3962400" y="5257800"/>
            <a:ext cx="838200" cy="762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8" name="Oval 37"/>
          <p:cNvSpPr/>
          <p:nvPr/>
        </p:nvSpPr>
        <p:spPr>
          <a:xfrm>
            <a:off x="5867400" y="5257800"/>
            <a:ext cx="838200" cy="762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45" name="Straight Arrow Connector 44"/>
          <p:cNvCxnSpPr>
            <a:stCxn id="38" idx="1"/>
            <a:endCxn id="37" idx="7"/>
          </p:cNvCxnSpPr>
          <p:nvPr/>
        </p:nvCxnSpPr>
        <p:spPr>
          <a:xfrm rot="16200000" flipV="1">
            <a:off x="5334000" y="4713240"/>
            <a:ext cx="1588" cy="13123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p:cNvCxnSpPr>
            <a:stCxn id="37" idx="5"/>
            <a:endCxn id="38" idx="3"/>
          </p:cNvCxnSpPr>
          <p:nvPr/>
        </p:nvCxnSpPr>
        <p:spPr>
          <a:xfrm rot="16200000" flipH="1">
            <a:off x="5334000" y="5252056"/>
            <a:ext cx="1588" cy="13123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5181600" y="5105400"/>
            <a:ext cx="304800" cy="381000"/>
          </a:xfrm>
          <a:prstGeom prst="rect">
            <a:avLst/>
          </a:prstGeom>
          <a:noFill/>
        </p:spPr>
        <p:txBody>
          <a:bodyPr wrap="square" rtlCol="0">
            <a:spAutoFit/>
          </a:bodyPr>
          <a:lstStyle/>
          <a:p>
            <a:r>
              <a:rPr lang="en-US" dirty="0" smtClean="0"/>
              <a:t>0</a:t>
            </a:r>
            <a:endParaRPr lang="en-US" dirty="0"/>
          </a:p>
        </p:txBody>
      </p:sp>
      <p:sp>
        <p:nvSpPr>
          <p:cNvPr id="49" name="TextBox 48"/>
          <p:cNvSpPr txBox="1"/>
          <p:nvPr/>
        </p:nvSpPr>
        <p:spPr>
          <a:xfrm>
            <a:off x="5181600" y="5638800"/>
            <a:ext cx="304800" cy="381000"/>
          </a:xfrm>
          <a:prstGeom prst="rect">
            <a:avLst/>
          </a:prstGeom>
          <a:noFill/>
        </p:spPr>
        <p:txBody>
          <a:bodyPr wrap="square" rtlCol="0">
            <a:spAutoFit/>
          </a:bodyPr>
          <a:lstStyle/>
          <a:p>
            <a:r>
              <a:rPr lang="en-US" dirty="0" smtClean="0"/>
              <a:t>0</a:t>
            </a:r>
            <a:endParaRPr lang="en-US" dirty="0"/>
          </a:p>
        </p:txBody>
      </p:sp>
      <p:sp>
        <p:nvSpPr>
          <p:cNvPr id="52" name="Cloud Callout 51"/>
          <p:cNvSpPr/>
          <p:nvPr/>
        </p:nvSpPr>
        <p:spPr>
          <a:xfrm>
            <a:off x="2133600" y="4419600"/>
            <a:ext cx="1981200" cy="838200"/>
          </a:xfrm>
          <a:prstGeom prst="cloudCallout">
            <a:avLst>
              <a:gd name="adj1" fmla="val 40153"/>
              <a:gd name="adj2" fmla="val 708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 belongs to Z</a:t>
            </a:r>
            <a:r>
              <a:rPr lang="en-US" baseline="-25000" dirty="0" smtClean="0"/>
              <a:t>0</a:t>
            </a:r>
            <a:r>
              <a:rPr lang="en-US" dirty="0" smtClean="0"/>
              <a:t> !</a:t>
            </a:r>
            <a:endParaRPr lang="en-US" dirty="0"/>
          </a:p>
        </p:txBody>
      </p:sp>
      <p:sp>
        <p:nvSpPr>
          <p:cNvPr id="53" name="Cloud Callout 52"/>
          <p:cNvSpPr/>
          <p:nvPr/>
        </p:nvSpPr>
        <p:spPr>
          <a:xfrm>
            <a:off x="6400800" y="4343400"/>
            <a:ext cx="2057400" cy="838200"/>
          </a:xfrm>
          <a:prstGeom prst="cloudCallout">
            <a:avLst>
              <a:gd name="adj1" fmla="val -34614"/>
              <a:gd name="adj2" fmla="val 746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 belongs to Z</a:t>
            </a:r>
            <a:r>
              <a:rPr lang="en-US" baseline="-25000" dirty="0" smtClean="0"/>
              <a:t>0</a:t>
            </a:r>
            <a:r>
              <a:rPr lang="en-US" dirty="0" smtClean="0"/>
              <a:t> !</a:t>
            </a:r>
            <a:endParaRPr lang="en-US" dirty="0"/>
          </a:p>
        </p:txBody>
      </p:sp>
      <p:sp>
        <p:nvSpPr>
          <p:cNvPr id="1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blinds(horizontal)">
                                      <p:cBhvr>
                                        <p:cTn id="10" dur="500"/>
                                        <p:tgtEl>
                                          <p:spTgt spid="3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blinds(horizontal)">
                                      <p:cBhvr>
                                        <p:cTn id="13" dur="500"/>
                                        <p:tgtEl>
                                          <p:spTgt spid="38"/>
                                        </p:tgtEl>
                                      </p:cBhvr>
                                    </p:animEffect>
                                  </p:childTnLst>
                                </p:cTn>
                              </p:par>
                              <p:par>
                                <p:cTn id="14" presetID="3" presetClass="entr" presetSubtype="10" fill="hold"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blinds(horizontal)">
                                      <p:cBhvr>
                                        <p:cTn id="16" dur="500"/>
                                        <p:tgtEl>
                                          <p:spTgt spid="45"/>
                                        </p:tgtEl>
                                      </p:cBhvr>
                                    </p:animEffect>
                                  </p:childTnLst>
                                </p:cTn>
                              </p:par>
                              <p:par>
                                <p:cTn id="17" presetID="3" presetClass="entr" presetSubtype="1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blinds(horizontal)">
                                      <p:cBhvr>
                                        <p:cTn id="19" dur="500"/>
                                        <p:tgtEl>
                                          <p:spTgt spid="4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Effect transition="in" filter="blinds(horizontal)">
                                      <p:cBhvr>
                                        <p:cTn id="22" dur="500"/>
                                        <p:tgtEl>
                                          <p:spTgt spid="4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linds(horizontal)">
                                      <p:cBhvr>
                                        <p:cTn id="25" dur="500"/>
                                        <p:tgtEl>
                                          <p:spTgt spid="4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blinds(horizontal)">
                                      <p:cBhvr>
                                        <p:cTn id="33" dur="500"/>
                                        <p:tgtEl>
                                          <p:spTgt spid="7">
                                            <p:txEl>
                                              <p:pRg st="1" end="1"/>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blinds(horizontal)">
                                      <p:cBhvr>
                                        <p:cTn id="36" dur="500"/>
                                        <p:tgtEl>
                                          <p:spTgt spid="5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3"/>
                                        </p:tgtEl>
                                        <p:attrNameLst>
                                          <p:attrName>style.visibility</p:attrName>
                                        </p:attrNameLst>
                                      </p:cBhvr>
                                      <p:to>
                                        <p:strVal val="visible"/>
                                      </p:to>
                                    </p:set>
                                    <p:animEffect transition="in" filter="blinds(horizontal)">
                                      <p:cBhvr>
                                        <p:cTn id="39" dur="500"/>
                                        <p:tgtEl>
                                          <p:spTgt spid="5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7">
                                            <p:txEl>
                                              <p:pRg st="2" end="2"/>
                                            </p:txEl>
                                          </p:spTgt>
                                        </p:tgtEl>
                                        <p:attrNameLst>
                                          <p:attrName>style.visibility</p:attrName>
                                        </p:attrNameLst>
                                      </p:cBhvr>
                                      <p:to>
                                        <p:strVal val="visible"/>
                                      </p:to>
                                    </p:set>
                                    <p:animEffect transition="in" filter="blinds(horizontal)">
                                      <p:cBhvr>
                                        <p:cTn id="44" dur="500"/>
                                        <p:tgtEl>
                                          <p:spTgt spid="7">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7">
                                            <p:txEl>
                                              <p:pRg st="3" end="3"/>
                                            </p:txEl>
                                          </p:spTgt>
                                        </p:tgtEl>
                                        <p:attrNameLst>
                                          <p:attrName>style.visibility</p:attrName>
                                        </p:attrNameLst>
                                      </p:cBhvr>
                                      <p:to>
                                        <p:strVal val="visible"/>
                                      </p:to>
                                    </p:set>
                                    <p:animEffect transition="in" filter="blinds(horizontal)">
                                      <p:cBhvr>
                                        <p:cTn id="4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7" grpId="0" animBg="1"/>
      <p:bldP spid="38" grpId="0" animBg="1"/>
      <p:bldP spid="48" grpId="0"/>
      <p:bldP spid="49" grpId="0"/>
      <p:bldP spid="52" grpId="0" animBg="1"/>
      <p:bldP spid="5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1371600"/>
            <a:ext cx="7848600" cy="2862322"/>
          </a:xfrm>
          <a:prstGeom prst="rect">
            <a:avLst/>
          </a:prstGeom>
          <a:noFill/>
        </p:spPr>
        <p:txBody>
          <a:bodyPr wrap="square" rtlCol="0">
            <a:spAutoFit/>
          </a:bodyPr>
          <a:lstStyle/>
          <a:p>
            <a:r>
              <a:rPr lang="en-US" dirty="0" smtClean="0"/>
              <a:t>Second case: the termination property is not required. </a:t>
            </a:r>
          </a:p>
          <a:p>
            <a:r>
              <a:rPr lang="en-US" u="sng" dirty="0" smtClean="0"/>
              <a:t>Basic case r = 1</a:t>
            </a:r>
            <a:r>
              <a:rPr lang="en-US" dirty="0" smtClean="0"/>
              <a:t>: M ≥ 3</a:t>
            </a:r>
          </a:p>
          <a:p>
            <a:r>
              <a:rPr lang="en-US" dirty="0" smtClean="0"/>
              <a:t>The situation when there exist two non-passive ids is considered previously.</a:t>
            </a:r>
          </a:p>
          <a:p>
            <a:r>
              <a:rPr lang="en-US" dirty="0" smtClean="0"/>
              <a:t>Otherwise, there are passive ids x and y, deciding differently, and a single non-passive id, z. </a:t>
            </a:r>
          </a:p>
          <a:p>
            <a:r>
              <a:rPr lang="en-US" dirty="0" smtClean="0"/>
              <a:t>Since z may be paired with any one of x and y, it cannot decide immediately after its wake-up. </a:t>
            </a:r>
          </a:p>
          <a:p>
            <a:r>
              <a:rPr lang="en-US" dirty="0" smtClean="0"/>
              <a:t>Hence, it has to be activated by a message, before deciding. </a:t>
            </a:r>
          </a:p>
          <a:p>
            <a:r>
              <a:rPr lang="en-US" dirty="0" smtClean="0"/>
              <a:t>Therefore, if z is paired with x, there is a message from z and a message to z, summing in at least two bits sent.</a:t>
            </a:r>
          </a:p>
        </p:txBody>
      </p:sp>
      <p:sp>
        <p:nvSpPr>
          <p:cNvPr id="22" name="Oval 21"/>
          <p:cNvSpPr/>
          <p:nvPr/>
        </p:nvSpPr>
        <p:spPr>
          <a:xfrm>
            <a:off x="18288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x</a:t>
            </a:r>
            <a:endParaRPr lang="en-US" dirty="0"/>
          </a:p>
        </p:txBody>
      </p:sp>
      <p:sp>
        <p:nvSpPr>
          <p:cNvPr id="23" name="Oval 22"/>
          <p:cNvSpPr/>
          <p:nvPr/>
        </p:nvSpPr>
        <p:spPr>
          <a:xfrm>
            <a:off x="34671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y</a:t>
            </a:r>
            <a:endParaRPr lang="en-US" dirty="0"/>
          </a:p>
        </p:txBody>
      </p:sp>
      <p:sp>
        <p:nvSpPr>
          <p:cNvPr id="26" name="12-Point Star 25"/>
          <p:cNvSpPr/>
          <p:nvPr/>
        </p:nvSpPr>
        <p:spPr>
          <a:xfrm>
            <a:off x="2514600" y="5105400"/>
            <a:ext cx="304800" cy="304800"/>
          </a:xfrm>
          <a:prstGeom prst="star12">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7" name="12-Point Star 26"/>
          <p:cNvSpPr/>
          <p:nvPr/>
        </p:nvSpPr>
        <p:spPr>
          <a:xfrm>
            <a:off x="4114800" y="5105400"/>
            <a:ext cx="304800" cy="304800"/>
          </a:xfrm>
          <a:prstGeom prst="star1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8" name="Oval 27"/>
          <p:cNvSpPr/>
          <p:nvPr/>
        </p:nvSpPr>
        <p:spPr>
          <a:xfrm>
            <a:off x="5105400" y="4800600"/>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z</a:t>
            </a:r>
            <a:endParaRPr lang="en-US" dirty="0"/>
          </a:p>
        </p:txBody>
      </p:sp>
      <p:cxnSp>
        <p:nvCxnSpPr>
          <p:cNvPr id="29" name="Straight Connector 22"/>
          <p:cNvCxnSpPr>
            <a:stCxn id="22" idx="7"/>
            <a:endCxn id="28" idx="1"/>
          </p:cNvCxnSpPr>
          <p:nvPr/>
        </p:nvCxnSpPr>
        <p:spPr>
          <a:xfrm rot="5400000" flipH="1" flipV="1">
            <a:off x="3915023" y="3691587"/>
            <a:ext cx="94755" cy="2576140"/>
          </a:xfrm>
          <a:prstGeom prst="curvedConnector3">
            <a:avLst>
              <a:gd name="adj1" fmla="val 480222"/>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26"/>
          <p:cNvCxnSpPr>
            <a:stCxn id="28" idx="1"/>
            <a:endCxn id="22" idx="7"/>
          </p:cNvCxnSpPr>
          <p:nvPr/>
        </p:nvCxnSpPr>
        <p:spPr>
          <a:xfrm rot="16200000" flipH="1" flipV="1">
            <a:off x="3915022" y="3691586"/>
            <a:ext cx="94755" cy="2576140"/>
          </a:xfrm>
          <a:prstGeom prst="curvedConnector3">
            <a:avLst>
              <a:gd name="adj1" fmla="val -380222"/>
            </a:avLst>
          </a:prstGeom>
          <a:ln w="25400">
            <a:tailEnd type="arrow"/>
          </a:ln>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3733800" y="4191000"/>
            <a:ext cx="609600" cy="369332"/>
          </a:xfrm>
          <a:prstGeom prst="rect">
            <a:avLst/>
          </a:prstGeom>
          <a:noFill/>
        </p:spPr>
        <p:txBody>
          <a:bodyPr wrap="square" rtlCol="0">
            <a:spAutoFit/>
          </a:bodyPr>
          <a:lstStyle/>
          <a:p>
            <a:r>
              <a:rPr lang="en-US" dirty="0" smtClean="0"/>
              <a:t>0/1</a:t>
            </a:r>
            <a:endParaRPr lang="en-US" dirty="0"/>
          </a:p>
        </p:txBody>
      </p:sp>
      <p:cxnSp>
        <p:nvCxnSpPr>
          <p:cNvPr id="37" name="Straight Arrow Connector 36"/>
          <p:cNvCxnSpPr>
            <a:stCxn id="22" idx="5"/>
            <a:endCxn id="28" idx="3"/>
          </p:cNvCxnSpPr>
          <p:nvPr/>
        </p:nvCxnSpPr>
        <p:spPr>
          <a:xfrm rot="16200000" flipH="1">
            <a:off x="3907403" y="4225013"/>
            <a:ext cx="109995" cy="2576140"/>
          </a:xfrm>
          <a:prstGeom prst="curvedConnector3">
            <a:avLst>
              <a:gd name="adj1" fmla="val 427541"/>
            </a:avLst>
          </a:prstGeom>
          <a:ln w="25400" cmpd="sng">
            <a:tailEnd type="arrow"/>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3657600" y="5562600"/>
            <a:ext cx="609600" cy="369332"/>
          </a:xfrm>
          <a:prstGeom prst="rect">
            <a:avLst/>
          </a:prstGeom>
          <a:noFill/>
        </p:spPr>
        <p:txBody>
          <a:bodyPr wrap="square" rtlCol="0">
            <a:spAutoFit/>
          </a:bodyPr>
          <a:lstStyle/>
          <a:p>
            <a:r>
              <a:rPr lang="en-US" dirty="0" smtClean="0"/>
              <a:t>0/1</a:t>
            </a:r>
            <a:endParaRPr lang="en-US" dirty="0"/>
          </a:p>
        </p:txBody>
      </p:sp>
      <p:sp>
        <p:nvSpPr>
          <p:cNvPr id="39" name="Cloud Callout 38"/>
          <p:cNvSpPr/>
          <p:nvPr/>
        </p:nvSpPr>
        <p:spPr>
          <a:xfrm>
            <a:off x="5791200" y="4267200"/>
            <a:ext cx="609600" cy="457200"/>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6"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p:txBody>
      </p:sp>
      <p:sp>
        <p:nvSpPr>
          <p:cNvPr id="18" name="Oval 17"/>
          <p:cNvSpPr/>
          <p:nvPr/>
        </p:nvSpPr>
        <p:spPr>
          <a:xfrm>
            <a:off x="1447800" y="4800600"/>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linds(horizontal)">
                                      <p:cBhvr>
                                        <p:cTn id="15" dur="500"/>
                                        <p:tgtEl>
                                          <p:spTgt spid="28"/>
                                        </p:tgtEl>
                                      </p:cBhvr>
                                    </p:animEffect>
                                  </p:childTnLst>
                                </p:cTn>
                              </p:par>
                              <p:par>
                                <p:cTn id="16" presetID="3" presetClass="entr" presetSubtype="10" fill="hold"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linds(horizontal)">
                                      <p:cBhvr>
                                        <p:cTn id="18" dur="500"/>
                                        <p:tgtEl>
                                          <p:spTgt spid="23"/>
                                        </p:tgtEl>
                                      </p:cBhvr>
                                    </p:animEffect>
                                  </p:childTnLst>
                                </p:cTn>
                              </p:par>
                              <p:par>
                                <p:cTn id="19" presetID="3" presetClass="entr" presetSubtype="10" fill="hold" grpId="2"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blinds(horizontal)">
                                      <p:cBhvr>
                                        <p:cTn id="21" dur="5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blinds(horizontal)">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blinds(horizontal)">
                                      <p:cBhvr>
                                        <p:cTn id="31" dur="500"/>
                                        <p:tgtEl>
                                          <p:spTgt spid="7">
                                            <p:txEl>
                                              <p:pRg st="3" end="3"/>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nodeType="with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animEffect transition="in" filter="blinds(horizontal)">
                                      <p:cBhvr>
                                        <p:cTn id="37" dur="500"/>
                                        <p:tgtEl>
                                          <p:spTgt spid="23">
                                            <p:txEl>
                                              <p:pRg st="0" end="0"/>
                                            </p:txEl>
                                          </p:spTgt>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linds(horizontal)">
                                      <p:cBhvr>
                                        <p:cTn id="40" dur="500"/>
                                        <p:tgtEl>
                                          <p:spTgt spid="27"/>
                                        </p:tgtEl>
                                      </p:cBhvr>
                                    </p:animEffect>
                                  </p:childTnLst>
                                </p:cTn>
                              </p:par>
                              <p:par>
                                <p:cTn id="41" presetID="3" presetClass="entr" presetSubtype="10" fill="hold" nodeType="withEffect">
                                  <p:stCondLst>
                                    <p:cond delay="0"/>
                                  </p:stCondLst>
                                  <p:childTnLst>
                                    <p:set>
                                      <p:cBhvr>
                                        <p:cTn id="42" dur="1" fill="hold">
                                          <p:stCondLst>
                                            <p:cond delay="0"/>
                                          </p:stCondLst>
                                        </p:cTn>
                                        <p:tgtEl>
                                          <p:spTgt spid="28">
                                            <p:txEl>
                                              <p:pRg st="0" end="0"/>
                                            </p:txEl>
                                          </p:spTgt>
                                        </p:tgtEl>
                                        <p:attrNameLst>
                                          <p:attrName>style.visibility</p:attrName>
                                        </p:attrNameLst>
                                      </p:cBhvr>
                                      <p:to>
                                        <p:strVal val="visible"/>
                                      </p:to>
                                    </p:set>
                                    <p:animEffect transition="in" filter="blinds(horizontal)">
                                      <p:cBhvr>
                                        <p:cTn id="43" dur="500"/>
                                        <p:tgtEl>
                                          <p:spTgt spid="28">
                                            <p:txEl>
                                              <p:pRg st="0" end="0"/>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linds(horizontal)">
                                      <p:cBhvr>
                                        <p:cTn id="46" dur="500"/>
                                        <p:tgtEl>
                                          <p:spTgt spid="26"/>
                                        </p:tgtEl>
                                      </p:cBhvr>
                                    </p:animEffect>
                                  </p:childTnLst>
                                </p:cTn>
                              </p:par>
                              <p:par>
                                <p:cTn id="47" presetID="3" presetClass="exit" presetSubtype="10" fill="hold" grpId="1" nodeType="withEffect">
                                  <p:stCondLst>
                                    <p:cond delay="0"/>
                                  </p:stCondLst>
                                  <p:childTnLst>
                                    <p:animEffect transition="out" filter="blinds(horizontal)">
                                      <p:cBhvr>
                                        <p:cTn id="48" dur="500"/>
                                        <p:tgtEl>
                                          <p:spTgt spid="18"/>
                                        </p:tgtEl>
                                      </p:cBhvr>
                                    </p:animEffect>
                                    <p:set>
                                      <p:cBhvr>
                                        <p:cTn id="49" dur="1" fill="hold">
                                          <p:stCondLst>
                                            <p:cond delay="499"/>
                                          </p:stCondLst>
                                        </p:cTn>
                                        <p:tgtEl>
                                          <p:spTgt spid="18"/>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7">
                                            <p:txEl>
                                              <p:pRg st="4" end="4"/>
                                            </p:txEl>
                                          </p:spTgt>
                                        </p:tgtEl>
                                        <p:attrNameLst>
                                          <p:attrName>style.visibility</p:attrName>
                                        </p:attrNameLst>
                                      </p:cBhvr>
                                      <p:to>
                                        <p:strVal val="visible"/>
                                      </p:to>
                                    </p:set>
                                    <p:animEffect transition="in" filter="blinds(horizontal)">
                                      <p:cBhvr>
                                        <p:cTn id="54" dur="500"/>
                                        <p:tgtEl>
                                          <p:spTgt spid="7">
                                            <p:txEl>
                                              <p:pRg st="4" end="4"/>
                                            </p:txEl>
                                          </p:spTgt>
                                        </p:tgtEl>
                                      </p:cBhvr>
                                    </p:animEffect>
                                  </p:childTnLst>
                                </p:cTn>
                              </p:par>
                              <p:par>
                                <p:cTn id="55" presetID="3" presetClass="entr" presetSubtype="10" fill="hold"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blinds(horizontal)">
                                      <p:cBhvr>
                                        <p:cTn id="57" dur="500"/>
                                        <p:tgtEl>
                                          <p:spTgt spid="29"/>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Effect transition="in" filter="blinds(horizontal)">
                                      <p:cBhvr>
                                        <p:cTn id="60" dur="500"/>
                                        <p:tgtEl>
                                          <p:spTgt spid="3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7">
                                            <p:txEl>
                                              <p:pRg st="5" end="5"/>
                                            </p:txEl>
                                          </p:spTgt>
                                        </p:tgtEl>
                                        <p:attrNameLst>
                                          <p:attrName>style.visibility</p:attrName>
                                        </p:attrNameLst>
                                      </p:cBhvr>
                                      <p:to>
                                        <p:strVal val="visible"/>
                                      </p:to>
                                    </p:set>
                                    <p:animEffect transition="in" filter="blinds(horizontal)">
                                      <p:cBhvr>
                                        <p:cTn id="65" dur="500"/>
                                        <p:tgtEl>
                                          <p:spTgt spid="7">
                                            <p:txEl>
                                              <p:pRg st="5" end="5"/>
                                            </p:txEl>
                                          </p:spTgt>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blinds(horizontal)">
                                      <p:cBhvr>
                                        <p:cTn id="68" dur="500"/>
                                        <p:tgtEl>
                                          <p:spTgt spid="38"/>
                                        </p:tgtEl>
                                      </p:cBhvr>
                                    </p:animEffect>
                                  </p:childTnLst>
                                </p:cTn>
                              </p:par>
                              <p:par>
                                <p:cTn id="69" presetID="3" presetClass="entr" presetSubtype="10" fill="hold"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blinds(horizontal)">
                                      <p:cBhvr>
                                        <p:cTn id="71" dur="500"/>
                                        <p:tgtEl>
                                          <p:spTgt spid="37"/>
                                        </p:tgtEl>
                                      </p:cBhvr>
                                    </p:animEffect>
                                  </p:childTnLst>
                                </p:cTn>
                              </p:par>
                              <p:par>
                                <p:cTn id="72" presetID="3" presetClass="exit" presetSubtype="10" fill="hold" grpId="1" nodeType="withEffect">
                                  <p:stCondLst>
                                    <p:cond delay="0"/>
                                  </p:stCondLst>
                                  <p:childTnLst>
                                    <p:animEffect transition="out" filter="blinds(horizontal)">
                                      <p:cBhvr>
                                        <p:cTn id="73" dur="500"/>
                                        <p:tgtEl>
                                          <p:spTgt spid="39"/>
                                        </p:tgtEl>
                                      </p:cBhvr>
                                    </p:animEffect>
                                    <p:set>
                                      <p:cBhvr>
                                        <p:cTn id="74" dur="1" fill="hold">
                                          <p:stCondLst>
                                            <p:cond delay="499"/>
                                          </p:stCondLst>
                                        </p:cTn>
                                        <p:tgtEl>
                                          <p:spTgt spid="39"/>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7">
                                            <p:txEl>
                                              <p:pRg st="6" end="6"/>
                                            </p:txEl>
                                          </p:spTgt>
                                        </p:tgtEl>
                                        <p:attrNameLst>
                                          <p:attrName>style.visibility</p:attrName>
                                        </p:attrNameLst>
                                      </p:cBhvr>
                                      <p:to>
                                        <p:strVal val="visible"/>
                                      </p:to>
                                    </p:set>
                                    <p:animEffect transition="in" filter="blinds(horizontal)">
                                      <p:cBhvr>
                                        <p:cTn id="79" dur="500"/>
                                        <p:tgtEl>
                                          <p:spTgt spid="7">
                                            <p:txEl>
                                              <p:pRg st="6" end="6"/>
                                            </p:txEl>
                                          </p:spTgt>
                                        </p:tgtEl>
                                      </p:cBhvr>
                                    </p:animEffect>
                                  </p:childTnLst>
                                </p:cTn>
                              </p:par>
                              <p:par>
                                <p:cTn id="80" presetID="3" presetClass="entr" presetSubtype="10" fill="hold" nodeType="with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blinds(horizontal)">
                                      <p:cBhvr>
                                        <p:cTn id="82" dur="500"/>
                                        <p:tgtEl>
                                          <p:spTgt spid="32"/>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blinds(horizontal)">
                                      <p:cBhvr>
                                        <p:cTn id="8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33" grpId="0"/>
      <p:bldP spid="38" grpId="0"/>
      <p:bldP spid="39" grpId="0" animBg="1"/>
      <p:bldP spid="39" grpId="1" animBg="1"/>
      <p:bldP spid="18" grpId="1" animBg="1"/>
      <p:bldP spid="18"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60960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1</a:t>
            </a:r>
            <a:endParaRPr lang="en-US" dirty="0"/>
          </a:p>
        </p:txBody>
      </p:sp>
      <p:sp>
        <p:nvSpPr>
          <p:cNvPr id="22" name="Rectangle 21"/>
          <p:cNvSpPr/>
          <p:nvPr/>
        </p:nvSpPr>
        <p:spPr>
          <a:xfrm>
            <a:off x="33528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0</a:t>
            </a:r>
            <a:endParaRPr lang="en-US" dirty="0"/>
          </a:p>
        </p:txBody>
      </p:sp>
      <p:sp>
        <p:nvSpPr>
          <p:cNvPr id="7" name="TextBox 6"/>
          <p:cNvSpPr txBox="1"/>
          <p:nvPr/>
        </p:nvSpPr>
        <p:spPr>
          <a:xfrm>
            <a:off x="685800" y="1371600"/>
            <a:ext cx="6934200" cy="2308324"/>
          </a:xfrm>
          <a:prstGeom prst="rect">
            <a:avLst/>
          </a:prstGeom>
          <a:noFill/>
        </p:spPr>
        <p:txBody>
          <a:bodyPr wrap="square" rtlCol="0">
            <a:spAutoFit/>
          </a:bodyPr>
          <a:lstStyle/>
          <a:p>
            <a:r>
              <a:rPr lang="en-US" dirty="0" smtClean="0"/>
              <a:t>Basic case r = 2 and M &gt; 6, as well as the inductive step are considered similarly as the inductive step for the terminating case, except for the case r = 2 and M = 6. </a:t>
            </a:r>
          </a:p>
          <a:p>
            <a:r>
              <a:rPr lang="en-US" dirty="0" smtClean="0"/>
              <a:t>In this remaining case, the sub-case max{|Z</a:t>
            </a:r>
            <a:r>
              <a:rPr lang="en-US" baseline="-25000" dirty="0" smtClean="0"/>
              <a:t>0</a:t>
            </a:r>
            <a:r>
              <a:rPr lang="en-US" dirty="0" smtClean="0"/>
              <a:t>|, |Z</a:t>
            </a:r>
            <a:r>
              <a:rPr lang="en-US" baseline="-25000" dirty="0" smtClean="0"/>
              <a:t>1</a:t>
            </a:r>
            <a:r>
              <a:rPr lang="en-US" dirty="0" smtClean="0"/>
              <a:t>|} ≥ 3 may also be considered in the same way. </a:t>
            </a:r>
          </a:p>
          <a:p>
            <a:r>
              <a:rPr lang="en-US" dirty="0" smtClean="0"/>
              <a:t>Hence the only remaining sub-case is when |Z</a:t>
            </a:r>
            <a:r>
              <a:rPr lang="en-US" baseline="-25000" dirty="0" smtClean="0"/>
              <a:t>0</a:t>
            </a:r>
            <a:r>
              <a:rPr lang="en-US" dirty="0" smtClean="0"/>
              <a:t>| = |Z</a:t>
            </a:r>
            <a:r>
              <a:rPr lang="en-US" baseline="-25000" dirty="0" smtClean="0"/>
              <a:t>1</a:t>
            </a:r>
            <a:r>
              <a:rPr lang="en-US" dirty="0" smtClean="0"/>
              <a:t>| = 2 and thus there are two passive ids. </a:t>
            </a:r>
          </a:p>
          <a:p>
            <a:r>
              <a:rPr lang="en-US" dirty="0" smtClean="0"/>
              <a:t>Recall that our aim is now the lower bound four bits sent.</a:t>
            </a:r>
          </a:p>
        </p:txBody>
      </p:sp>
      <p:sp>
        <p:nvSpPr>
          <p:cNvPr id="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p:txBody>
      </p:sp>
      <p:sp>
        <p:nvSpPr>
          <p:cNvPr id="5" name="Oval 4"/>
          <p:cNvSpPr/>
          <p:nvPr/>
        </p:nvSpPr>
        <p:spPr>
          <a:xfrm>
            <a:off x="6858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p:cNvSpPr/>
          <p:nvPr/>
        </p:nvSpPr>
        <p:spPr>
          <a:xfrm>
            <a:off x="20574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p:cNvSpPr/>
          <p:nvPr/>
        </p:nvSpPr>
        <p:spPr>
          <a:xfrm>
            <a:off x="34290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p:cNvSpPr/>
          <p:nvPr/>
        </p:nvSpPr>
        <p:spPr>
          <a:xfrm>
            <a:off x="48006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 name="Oval 9"/>
          <p:cNvSpPr/>
          <p:nvPr/>
        </p:nvSpPr>
        <p:spPr>
          <a:xfrm>
            <a:off x="61722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1" name="Oval 10"/>
          <p:cNvSpPr/>
          <p:nvPr/>
        </p:nvSpPr>
        <p:spPr>
          <a:xfrm>
            <a:off x="75438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blinds(horizontal)">
                                      <p:cBhvr>
                                        <p:cTn id="38" dur="500"/>
                                        <p:tgtEl>
                                          <p:spTgt spid="2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linds(horizontal)">
                                      <p:cBhvr>
                                        <p:cTn id="41" dur="500"/>
                                        <p:tgtEl>
                                          <p:spTgt spid="2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7">
                                            <p:txEl>
                                              <p:pRg st="3" end="3"/>
                                            </p:txEl>
                                          </p:spTgt>
                                        </p:tgtEl>
                                        <p:attrNameLst>
                                          <p:attrName>style.visibility</p:attrName>
                                        </p:attrNameLst>
                                      </p:cBhvr>
                                      <p:to>
                                        <p:strVal val="visible"/>
                                      </p:to>
                                    </p:set>
                                    <p:animEffect transition="in" filter="blinds(horizontal)">
                                      <p:cBhvr>
                                        <p:cTn id="4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5" grpId="0" animBg="1"/>
      <p:bldP spid="6" grpId="0" animBg="1"/>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60960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1</a:t>
            </a:r>
            <a:endParaRPr lang="en-US" dirty="0"/>
          </a:p>
        </p:txBody>
      </p:sp>
      <p:sp>
        <p:nvSpPr>
          <p:cNvPr id="34" name="Rectangle 33"/>
          <p:cNvSpPr/>
          <p:nvPr/>
        </p:nvSpPr>
        <p:spPr>
          <a:xfrm>
            <a:off x="33528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0</a:t>
            </a:r>
            <a:endParaRPr lang="en-US" dirty="0"/>
          </a:p>
        </p:txBody>
      </p:sp>
      <p:sp>
        <p:nvSpPr>
          <p:cNvPr id="7" name="TextBox 6"/>
          <p:cNvSpPr txBox="1"/>
          <p:nvPr/>
        </p:nvSpPr>
        <p:spPr>
          <a:xfrm>
            <a:off x="685800" y="1371600"/>
            <a:ext cx="7086600" cy="1754326"/>
          </a:xfrm>
          <a:prstGeom prst="rect">
            <a:avLst/>
          </a:prstGeom>
          <a:noFill/>
        </p:spPr>
        <p:txBody>
          <a:bodyPr wrap="square" rtlCol="0">
            <a:spAutoFit/>
          </a:bodyPr>
          <a:lstStyle/>
          <a:p>
            <a:r>
              <a:rPr lang="en-US" dirty="0" smtClean="0"/>
              <a:t>Case 1: Suppose that some passive id does not reply to the first bit received.</a:t>
            </a:r>
          </a:p>
          <a:p>
            <a:r>
              <a:rPr lang="en-US" dirty="0" smtClean="0"/>
              <a:t>Then, any non-passive id, if paired with it, must send at least two bits immediately upon its wake-up in order to be activated once more. </a:t>
            </a:r>
          </a:p>
          <a:p>
            <a:r>
              <a:rPr lang="en-US" dirty="0" smtClean="0"/>
              <a:t>Then, if two non-passive ids are paired, they send 4 bits already at step 0.</a:t>
            </a:r>
          </a:p>
          <a:p>
            <a:pPr marL="342900" indent="-342900"/>
            <a:endParaRPr lang="en-US" dirty="0" smtClean="0"/>
          </a:p>
        </p:txBody>
      </p:sp>
      <p:sp>
        <p:nvSpPr>
          <p:cNvPr id="4" name="Oval 3"/>
          <p:cNvSpPr/>
          <p:nvPr/>
        </p:nvSpPr>
        <p:spPr>
          <a:xfrm>
            <a:off x="6858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Oval 4"/>
          <p:cNvSpPr/>
          <p:nvPr/>
        </p:nvSpPr>
        <p:spPr>
          <a:xfrm>
            <a:off x="20574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6" name="Oval 5"/>
          <p:cNvSpPr/>
          <p:nvPr/>
        </p:nvSpPr>
        <p:spPr>
          <a:xfrm>
            <a:off x="34290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p:cNvSpPr/>
          <p:nvPr/>
        </p:nvSpPr>
        <p:spPr>
          <a:xfrm>
            <a:off x="48006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p:cNvSpPr/>
          <p:nvPr/>
        </p:nvSpPr>
        <p:spPr>
          <a:xfrm>
            <a:off x="61722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 name="Oval 9"/>
          <p:cNvSpPr/>
          <p:nvPr/>
        </p:nvSpPr>
        <p:spPr>
          <a:xfrm>
            <a:off x="75438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2" name="Straight Connector 11"/>
          <p:cNvCxnSpPr>
            <a:stCxn id="5" idx="6"/>
            <a:endCxn id="6" idx="2"/>
          </p:cNvCxnSpPr>
          <p:nvPr/>
        </p:nvCxnSpPr>
        <p:spPr>
          <a:xfrm flipV="1">
            <a:off x="3048000" y="5566648"/>
            <a:ext cx="381000" cy="7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6" idx="1"/>
            <a:endCxn id="5" idx="7"/>
          </p:cNvCxnSpPr>
          <p:nvPr/>
        </p:nvCxnSpPr>
        <p:spPr>
          <a:xfrm rot="16200000" flipH="1" flipV="1">
            <a:off x="3183502" y="4968174"/>
            <a:ext cx="109995" cy="671140"/>
          </a:xfrm>
          <a:prstGeom prst="curvedConnector3">
            <a:avLst>
              <a:gd name="adj1" fmla="val -327541"/>
            </a:avLst>
          </a:prstGeom>
          <a:ln>
            <a:tailEnd type="arrow"/>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2895600" y="4583668"/>
            <a:ext cx="838200" cy="369332"/>
          </a:xfrm>
          <a:prstGeom prst="rect">
            <a:avLst/>
          </a:prstGeom>
          <a:noFill/>
        </p:spPr>
        <p:txBody>
          <a:bodyPr wrap="square" rtlCol="0">
            <a:spAutoFit/>
          </a:bodyPr>
          <a:lstStyle/>
          <a:p>
            <a:r>
              <a:rPr lang="en-US" dirty="0" smtClean="0"/>
              <a:t>2 bits</a:t>
            </a:r>
            <a:endParaRPr lang="en-US" dirty="0"/>
          </a:p>
        </p:txBody>
      </p:sp>
      <p:cxnSp>
        <p:nvCxnSpPr>
          <p:cNvPr id="22" name="Straight Arrow Connector 21"/>
          <p:cNvCxnSpPr>
            <a:stCxn id="8" idx="1"/>
            <a:endCxn id="6" idx="7"/>
          </p:cNvCxnSpPr>
          <p:nvPr/>
        </p:nvCxnSpPr>
        <p:spPr>
          <a:xfrm rot="16200000" flipV="1">
            <a:off x="4610100" y="4913177"/>
            <a:ext cx="1588" cy="671140"/>
          </a:xfrm>
          <a:prstGeom prst="curvedConnector3">
            <a:avLst>
              <a:gd name="adj1" fmla="val 22687594"/>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Connector 23"/>
          <p:cNvCxnSpPr>
            <a:stCxn id="8" idx="2"/>
            <a:endCxn id="6" idx="6"/>
          </p:cNvCxnSpPr>
          <p:nvPr/>
        </p:nvCxnSpPr>
        <p:spPr>
          <a:xfrm rot="10800000">
            <a:off x="4419600" y="5566648"/>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6" idx="5"/>
            <a:endCxn id="8" idx="3"/>
          </p:cNvCxnSpPr>
          <p:nvPr/>
        </p:nvCxnSpPr>
        <p:spPr>
          <a:xfrm rot="16200000" flipH="1">
            <a:off x="4610100" y="5548979"/>
            <a:ext cx="1588" cy="671140"/>
          </a:xfrm>
          <a:prstGeom prst="curvedConnector3">
            <a:avLst>
              <a:gd name="adj1" fmla="val 22687594"/>
            </a:avLst>
          </a:prstGeom>
          <a:ln>
            <a:tailEnd type="arrow"/>
          </a:ln>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4267200" y="4583668"/>
            <a:ext cx="762000" cy="369332"/>
          </a:xfrm>
          <a:prstGeom prst="rect">
            <a:avLst/>
          </a:prstGeom>
          <a:noFill/>
        </p:spPr>
        <p:txBody>
          <a:bodyPr wrap="square" rtlCol="0">
            <a:spAutoFit/>
          </a:bodyPr>
          <a:lstStyle/>
          <a:p>
            <a:r>
              <a:rPr lang="en-US" dirty="0" smtClean="0"/>
              <a:t>2 bits</a:t>
            </a:r>
            <a:endParaRPr lang="en-US" dirty="0"/>
          </a:p>
        </p:txBody>
      </p:sp>
      <p:sp>
        <p:nvSpPr>
          <p:cNvPr id="28" name="TextBox 27"/>
          <p:cNvSpPr txBox="1"/>
          <p:nvPr/>
        </p:nvSpPr>
        <p:spPr>
          <a:xfrm>
            <a:off x="4267200" y="6183868"/>
            <a:ext cx="838200" cy="369332"/>
          </a:xfrm>
          <a:prstGeom prst="rect">
            <a:avLst/>
          </a:prstGeom>
          <a:noFill/>
        </p:spPr>
        <p:txBody>
          <a:bodyPr wrap="square" rtlCol="0">
            <a:spAutoFit/>
          </a:bodyPr>
          <a:lstStyle/>
          <a:p>
            <a:r>
              <a:rPr lang="en-US" dirty="0" smtClean="0"/>
              <a:t>2 bits</a:t>
            </a:r>
            <a:endParaRPr lang="en-US" dirty="0"/>
          </a:p>
        </p:txBody>
      </p:sp>
      <p:sp>
        <p:nvSpPr>
          <p:cNvPr id="18"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lower bound on num. of 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blinds(horizontal)">
                                      <p:cBhvr>
                                        <p:cTn id="15" dur="500"/>
                                        <p:tgtEl>
                                          <p:spTgt spid="7">
                                            <p:txEl>
                                              <p:pRg st="1" end="1"/>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par>
                                <p:cTn id="19" presetID="3" presetClass="entr" presetSubtype="1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linds(horizontal)">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blinds(horizontal)">
                                      <p:cBhvr>
                                        <p:cTn id="29" dur="500"/>
                                        <p:tgtEl>
                                          <p:spTgt spid="7">
                                            <p:txEl>
                                              <p:pRg st="2" end="2"/>
                                            </p:txEl>
                                          </p:spTgt>
                                        </p:tgtEl>
                                      </p:cBhvr>
                                    </p:animEffect>
                                  </p:childTnLst>
                                </p:cTn>
                              </p:par>
                              <p:par>
                                <p:cTn id="30" presetID="3" presetClass="exit" presetSubtype="10" fill="hold" nodeType="withEffect">
                                  <p:stCondLst>
                                    <p:cond delay="0"/>
                                  </p:stCondLst>
                                  <p:childTnLst>
                                    <p:animEffect transition="out" filter="blinds(horizontal)">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par>
                                <p:cTn id="33" presetID="3" presetClass="exit" presetSubtype="10" fill="hold" nodeType="withEffect">
                                  <p:stCondLst>
                                    <p:cond delay="0"/>
                                  </p:stCondLst>
                                  <p:childTnLst>
                                    <p:animEffect transition="out" filter="blinds(horizontal)">
                                      <p:cBhvr>
                                        <p:cTn id="34" dur="500"/>
                                        <p:tgtEl>
                                          <p:spTgt spid="19"/>
                                        </p:tgtEl>
                                      </p:cBhvr>
                                    </p:animEffect>
                                    <p:set>
                                      <p:cBhvr>
                                        <p:cTn id="35" dur="1" fill="hold">
                                          <p:stCondLst>
                                            <p:cond delay="499"/>
                                          </p:stCondLst>
                                        </p:cTn>
                                        <p:tgtEl>
                                          <p:spTgt spid="19"/>
                                        </p:tgtEl>
                                        <p:attrNameLst>
                                          <p:attrName>style.visibility</p:attrName>
                                        </p:attrNameLst>
                                      </p:cBhvr>
                                      <p:to>
                                        <p:strVal val="hidden"/>
                                      </p:to>
                                    </p:set>
                                  </p:childTnLst>
                                </p:cTn>
                              </p:par>
                              <p:par>
                                <p:cTn id="36" presetID="3" presetClass="exit" presetSubtype="10" fill="hold" grpId="1" nodeType="withEffect">
                                  <p:stCondLst>
                                    <p:cond delay="0"/>
                                  </p:stCondLst>
                                  <p:childTnLst>
                                    <p:animEffect transition="out" filter="blinds(horizontal)">
                                      <p:cBhvr>
                                        <p:cTn id="37" dur="500"/>
                                        <p:tgtEl>
                                          <p:spTgt spid="20"/>
                                        </p:tgtEl>
                                      </p:cBhvr>
                                    </p:animEffect>
                                    <p:set>
                                      <p:cBhvr>
                                        <p:cTn id="38" dur="1" fill="hold">
                                          <p:stCondLst>
                                            <p:cond delay="499"/>
                                          </p:stCondLst>
                                        </p:cTn>
                                        <p:tgtEl>
                                          <p:spTgt spid="20"/>
                                        </p:tgtEl>
                                        <p:attrNameLst>
                                          <p:attrName>style.visibility</p:attrName>
                                        </p:attrNameLst>
                                      </p:cBhvr>
                                      <p:to>
                                        <p:strVal val="hidden"/>
                                      </p:to>
                                    </p:set>
                                  </p:childTnLst>
                                </p:cTn>
                              </p:par>
                              <p:par>
                                <p:cTn id="39" presetID="3" presetClass="entr" presetSubtype="1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linds(horizontal)">
                                      <p:cBhvr>
                                        <p:cTn id="41" dur="500"/>
                                        <p:tgtEl>
                                          <p:spTgt spid="22"/>
                                        </p:tgtEl>
                                      </p:cBhvr>
                                    </p:animEffect>
                                  </p:childTnLst>
                                </p:cTn>
                              </p:par>
                              <p:par>
                                <p:cTn id="42" presetID="3" presetClass="entr" presetSubtype="10"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blinds(horizontal)">
                                      <p:cBhvr>
                                        <p:cTn id="44" dur="500"/>
                                        <p:tgtEl>
                                          <p:spTgt spid="24"/>
                                        </p:tgtEl>
                                      </p:cBhvr>
                                    </p:animEffect>
                                  </p:childTnLst>
                                </p:cTn>
                              </p:par>
                              <p:par>
                                <p:cTn id="45" presetID="3" presetClass="entr" presetSubtype="1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linds(horizontal)">
                                      <p:cBhvr>
                                        <p:cTn id="47" dur="500"/>
                                        <p:tgtEl>
                                          <p:spTgt spid="26"/>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blinds(horizontal)">
                                      <p:cBhvr>
                                        <p:cTn id="50" dur="500"/>
                                        <p:tgtEl>
                                          <p:spTgt spid="27"/>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blinds(horizontal)">
                                      <p:cBhvr>
                                        <p:cTn id="5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0" grpId="1"/>
      <p:bldP spid="27" grpId="0"/>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60960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1</a:t>
            </a:r>
            <a:endParaRPr lang="en-US" dirty="0"/>
          </a:p>
        </p:txBody>
      </p:sp>
      <p:sp>
        <p:nvSpPr>
          <p:cNvPr id="30" name="Rectangle 29"/>
          <p:cNvSpPr/>
          <p:nvPr/>
        </p:nvSpPr>
        <p:spPr>
          <a:xfrm>
            <a:off x="33528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0</a:t>
            </a:r>
            <a:endParaRPr lang="en-US" dirty="0"/>
          </a:p>
        </p:txBody>
      </p:sp>
      <p:sp>
        <p:nvSpPr>
          <p:cNvPr id="7" name="TextBox 6"/>
          <p:cNvSpPr txBox="1"/>
          <p:nvPr/>
        </p:nvSpPr>
        <p:spPr>
          <a:xfrm>
            <a:off x="685800" y="1371600"/>
            <a:ext cx="7848600" cy="2585323"/>
          </a:xfrm>
          <a:prstGeom prst="rect">
            <a:avLst/>
          </a:prstGeom>
          <a:noFill/>
        </p:spPr>
        <p:txBody>
          <a:bodyPr wrap="square" rtlCol="0">
            <a:spAutoFit/>
          </a:bodyPr>
          <a:lstStyle/>
          <a:p>
            <a:r>
              <a:rPr lang="en-US" dirty="0" smtClean="0"/>
              <a:t>Case 2: Assume that some passive id, x, replies by the same bit, </a:t>
            </a:r>
            <a:r>
              <a:rPr lang="en-US" dirty="0" err="1" smtClean="0"/>
              <a:t>w.l.o.g</a:t>
            </a:r>
            <a:r>
              <a:rPr lang="en-US" dirty="0" smtClean="0"/>
              <a:t>. bit 1, to the first bit received by it. </a:t>
            </a:r>
          </a:p>
          <a:p>
            <a:r>
              <a:rPr lang="en-US" dirty="0" smtClean="0"/>
              <a:t>Consider, as before, the continuation of A after step 0, when ids are chosen from Z</a:t>
            </a:r>
            <a:r>
              <a:rPr lang="en-US" baseline="-25000" dirty="0" smtClean="0"/>
              <a:t>1</a:t>
            </a:r>
            <a:r>
              <a:rPr lang="en-US" dirty="0" smtClean="0"/>
              <a:t> U {x}. </a:t>
            </a:r>
          </a:p>
          <a:p>
            <a:r>
              <a:rPr lang="en-US" dirty="0" smtClean="0"/>
              <a:t>Its simulation is an algorithm solving Leader, while there are three possible ids, with the additional restriction that x decides as it decides in A. </a:t>
            </a:r>
          </a:p>
          <a:p>
            <a:r>
              <a:rPr lang="en-US" dirty="0" smtClean="0"/>
              <a:t>As shown before, this needs at least two bits sent, in the worst case, even without any restriction, all the more with it. </a:t>
            </a:r>
          </a:p>
          <a:p>
            <a:r>
              <a:rPr lang="en-US" dirty="0" smtClean="0"/>
              <a:t>Thus, A needs at least four bits sent, in the worst case. </a:t>
            </a:r>
          </a:p>
        </p:txBody>
      </p:sp>
      <p:sp>
        <p:nvSpPr>
          <p:cNvPr id="4" name="Oval 3"/>
          <p:cNvSpPr/>
          <p:nvPr/>
        </p:nvSpPr>
        <p:spPr>
          <a:xfrm>
            <a:off x="6858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Oval 4"/>
          <p:cNvSpPr/>
          <p:nvPr/>
        </p:nvSpPr>
        <p:spPr>
          <a:xfrm>
            <a:off x="20574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x</a:t>
            </a:r>
            <a:endParaRPr lang="en-US" dirty="0"/>
          </a:p>
        </p:txBody>
      </p:sp>
      <p:sp>
        <p:nvSpPr>
          <p:cNvPr id="6" name="Oval 5"/>
          <p:cNvSpPr/>
          <p:nvPr/>
        </p:nvSpPr>
        <p:spPr>
          <a:xfrm>
            <a:off x="34290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8" name="Oval 7"/>
          <p:cNvSpPr/>
          <p:nvPr/>
        </p:nvSpPr>
        <p:spPr>
          <a:xfrm>
            <a:off x="48006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p:cNvSpPr/>
          <p:nvPr/>
        </p:nvSpPr>
        <p:spPr>
          <a:xfrm>
            <a:off x="61722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 name="Oval 9"/>
          <p:cNvSpPr/>
          <p:nvPr/>
        </p:nvSpPr>
        <p:spPr>
          <a:xfrm>
            <a:off x="75438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6" name="Straight Arrow Connector 15"/>
          <p:cNvCxnSpPr>
            <a:stCxn id="9" idx="1"/>
            <a:endCxn id="5" idx="7"/>
          </p:cNvCxnSpPr>
          <p:nvPr/>
        </p:nvCxnSpPr>
        <p:spPr>
          <a:xfrm rot="16200000" flipH="1" flipV="1">
            <a:off x="4555102" y="3596574"/>
            <a:ext cx="109995" cy="3414340"/>
          </a:xfrm>
          <a:prstGeom prst="curvedConnector3">
            <a:avLst>
              <a:gd name="adj1" fmla="val -327541"/>
            </a:avLst>
          </a:prstGeom>
          <a:ln>
            <a:tailEnd type="arrow"/>
          </a:ln>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4419600" y="4495800"/>
            <a:ext cx="304800" cy="369332"/>
          </a:xfrm>
          <a:prstGeom prst="rect">
            <a:avLst/>
          </a:prstGeom>
          <a:noFill/>
        </p:spPr>
        <p:txBody>
          <a:bodyPr wrap="square" rtlCol="0">
            <a:spAutoFit/>
          </a:bodyPr>
          <a:lstStyle/>
          <a:p>
            <a:r>
              <a:rPr lang="en-US" dirty="0" smtClean="0"/>
              <a:t>1</a:t>
            </a:r>
            <a:endParaRPr lang="en-US" dirty="0"/>
          </a:p>
        </p:txBody>
      </p:sp>
      <p:cxnSp>
        <p:nvCxnSpPr>
          <p:cNvPr id="18" name="Straight Arrow Connector 20"/>
          <p:cNvCxnSpPr>
            <a:stCxn id="5" idx="5"/>
            <a:endCxn id="9" idx="3"/>
          </p:cNvCxnSpPr>
          <p:nvPr/>
        </p:nvCxnSpPr>
        <p:spPr>
          <a:xfrm rot="16200000" flipH="1">
            <a:off x="4562723" y="4130001"/>
            <a:ext cx="94755" cy="3414340"/>
          </a:xfrm>
          <a:prstGeom prst="curvedConnector3">
            <a:avLst>
              <a:gd name="adj1" fmla="val 480222"/>
            </a:avLst>
          </a:prstGeom>
          <a:ln>
            <a:tailEnd type="arrow"/>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4419600" y="6248400"/>
            <a:ext cx="304800" cy="369332"/>
          </a:xfrm>
          <a:prstGeom prst="rect">
            <a:avLst/>
          </a:prstGeom>
          <a:noFill/>
        </p:spPr>
        <p:txBody>
          <a:bodyPr wrap="square" rtlCol="0">
            <a:spAutoFit/>
          </a:bodyPr>
          <a:lstStyle/>
          <a:p>
            <a:r>
              <a:rPr lang="en-US" dirty="0" smtClean="0"/>
              <a:t>1</a:t>
            </a:r>
            <a:endParaRPr lang="en-US" dirty="0"/>
          </a:p>
        </p:txBody>
      </p:sp>
      <p:sp>
        <p:nvSpPr>
          <p:cNvPr id="27" name="Cloud Callout 26"/>
          <p:cNvSpPr/>
          <p:nvPr/>
        </p:nvSpPr>
        <p:spPr>
          <a:xfrm flipH="1">
            <a:off x="5943600" y="4495800"/>
            <a:ext cx="609600" cy="457200"/>
          </a:xfrm>
          <a:prstGeom prst="cloudCallout">
            <a:avLst>
              <a:gd name="adj1" fmla="val -32372"/>
              <a:gd name="adj2" fmla="val 8711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2"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lower bound on num. of bits</a:t>
            </a:r>
          </a:p>
        </p:txBody>
      </p:sp>
      <p:cxnSp>
        <p:nvCxnSpPr>
          <p:cNvPr id="33" name="Straight Arrow Connector 18"/>
          <p:cNvCxnSpPr>
            <a:stCxn id="10" idx="1"/>
            <a:endCxn id="9" idx="7"/>
          </p:cNvCxnSpPr>
          <p:nvPr/>
        </p:nvCxnSpPr>
        <p:spPr>
          <a:xfrm rot="16200000" flipV="1">
            <a:off x="7353300" y="4913177"/>
            <a:ext cx="1588" cy="671140"/>
          </a:xfrm>
          <a:prstGeom prst="curvedConnector3">
            <a:avLst>
              <a:gd name="adj1" fmla="val 22687594"/>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20"/>
          <p:cNvCxnSpPr>
            <a:stCxn id="9" idx="5"/>
            <a:endCxn id="10" idx="3"/>
          </p:cNvCxnSpPr>
          <p:nvPr/>
        </p:nvCxnSpPr>
        <p:spPr>
          <a:xfrm rot="16200000" flipH="1">
            <a:off x="7353300" y="5548979"/>
            <a:ext cx="1588" cy="671140"/>
          </a:xfrm>
          <a:prstGeom prst="curvedConnector3">
            <a:avLst>
              <a:gd name="adj1" fmla="val 22687594"/>
            </a:avLst>
          </a:prstGeom>
          <a:ln>
            <a:tailEnd type="arrow"/>
          </a:ln>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7162800" y="6248400"/>
            <a:ext cx="304800" cy="369332"/>
          </a:xfrm>
          <a:prstGeom prst="rect">
            <a:avLst/>
          </a:prstGeom>
          <a:noFill/>
        </p:spPr>
        <p:txBody>
          <a:bodyPr wrap="square" rtlCol="0">
            <a:spAutoFit/>
          </a:bodyPr>
          <a:lstStyle/>
          <a:p>
            <a:r>
              <a:rPr lang="en-US" dirty="0" smtClean="0"/>
              <a:t>1</a:t>
            </a:r>
            <a:endParaRPr lang="en-US" dirty="0"/>
          </a:p>
        </p:txBody>
      </p:sp>
      <p:sp>
        <p:nvSpPr>
          <p:cNvPr id="40" name="TextBox 39"/>
          <p:cNvSpPr txBox="1"/>
          <p:nvPr/>
        </p:nvSpPr>
        <p:spPr>
          <a:xfrm>
            <a:off x="7162800" y="4495800"/>
            <a:ext cx="304800" cy="369332"/>
          </a:xfrm>
          <a:prstGeom prst="rect">
            <a:avLst/>
          </a:prstGeom>
          <a:noFill/>
        </p:spPr>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par>
                                <p:cTn id="14" presetID="3" presetClass="entr" presetSubtype="1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500"/>
                                        <p:tgtEl>
                                          <p:spTgt spid="1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linds(horizontal)">
                                      <p:cBhvr>
                                        <p:cTn id="19" dur="500"/>
                                        <p:tgtEl>
                                          <p:spTgt spid="2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blinds(horizontal)">
                                      <p:cBhvr>
                                        <p:cTn id="27" dur="5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30"/>
                                        </p:tgtEl>
                                      </p:cBhvr>
                                    </p:animEffect>
                                    <p:set>
                                      <p:cBhvr>
                                        <p:cTn id="32" dur="1" fill="hold">
                                          <p:stCondLst>
                                            <p:cond delay="499"/>
                                          </p:stCondLst>
                                        </p:cTn>
                                        <p:tgtEl>
                                          <p:spTgt spid="30"/>
                                        </p:tgtEl>
                                        <p:attrNameLst>
                                          <p:attrName>style.visibility</p:attrName>
                                        </p:attrNameLst>
                                      </p:cBhvr>
                                      <p:to>
                                        <p:strVal val="hidden"/>
                                      </p:to>
                                    </p:set>
                                  </p:childTnLst>
                                </p:cTn>
                              </p:par>
                              <p:par>
                                <p:cTn id="33" presetID="3" presetClass="exit" presetSubtype="10" fill="hold" grpId="0" nodeType="withEffect">
                                  <p:stCondLst>
                                    <p:cond delay="0"/>
                                  </p:stCondLst>
                                  <p:childTnLst>
                                    <p:animEffect transition="out" filter="blinds(horizontal)">
                                      <p:cBhvr>
                                        <p:cTn id="34" dur="500"/>
                                        <p:tgtEl>
                                          <p:spTgt spid="6"/>
                                        </p:tgtEl>
                                      </p:cBhvr>
                                    </p:animEffect>
                                    <p:set>
                                      <p:cBhvr>
                                        <p:cTn id="35" dur="1" fill="hold">
                                          <p:stCondLst>
                                            <p:cond delay="499"/>
                                          </p:stCondLst>
                                        </p:cTn>
                                        <p:tgtEl>
                                          <p:spTgt spid="6"/>
                                        </p:tgtEl>
                                        <p:attrNameLst>
                                          <p:attrName>style.visibility</p:attrName>
                                        </p:attrNameLst>
                                      </p:cBhvr>
                                      <p:to>
                                        <p:strVal val="hidden"/>
                                      </p:to>
                                    </p:set>
                                  </p:childTnLst>
                                </p:cTn>
                              </p:par>
                              <p:par>
                                <p:cTn id="36" presetID="3" presetClass="exit" presetSubtype="10" fill="hold" grpId="0" nodeType="withEffect">
                                  <p:stCondLst>
                                    <p:cond delay="0"/>
                                  </p:stCondLst>
                                  <p:childTnLst>
                                    <p:animEffect transition="out" filter="blinds(horizontal)">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par>
                                <p:cTn id="39" presetID="3" presetClass="exit" presetSubtype="10" fill="hold" grpId="0" nodeType="withEffect">
                                  <p:stCondLst>
                                    <p:cond delay="0"/>
                                  </p:stCondLst>
                                  <p:childTnLst>
                                    <p:animEffect transition="out" filter="blinds(horizontal)">
                                      <p:cBhvr>
                                        <p:cTn id="40" dur="500"/>
                                        <p:tgtEl>
                                          <p:spTgt spid="4"/>
                                        </p:tgtEl>
                                      </p:cBhvr>
                                    </p:animEffect>
                                    <p:set>
                                      <p:cBhvr>
                                        <p:cTn id="41" dur="1" fill="hold">
                                          <p:stCondLst>
                                            <p:cond delay="499"/>
                                          </p:stCondLst>
                                        </p:cTn>
                                        <p:tgtEl>
                                          <p:spTgt spid="4"/>
                                        </p:tgtEl>
                                        <p:attrNameLst>
                                          <p:attrName>style.visibility</p:attrName>
                                        </p:attrNameLst>
                                      </p:cBhvr>
                                      <p:to>
                                        <p:strVal val="hidden"/>
                                      </p:to>
                                    </p:set>
                                  </p:childTnLst>
                                </p:cTn>
                              </p:par>
                              <p:par>
                                <p:cTn id="42" presetID="3" presetClass="entr" presetSubtype="10" fill="hold"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blinds(horizontal)">
                                      <p:cBhvr>
                                        <p:cTn id="44" dur="500"/>
                                        <p:tgtEl>
                                          <p:spTgt spid="36"/>
                                        </p:tgtEl>
                                      </p:cBhvr>
                                    </p:animEffect>
                                  </p:childTnLst>
                                </p:cTn>
                              </p:par>
                              <p:par>
                                <p:cTn id="45" presetID="3" presetClass="entr" presetSubtype="10" fill="hold" nodeType="with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blinds(horizontal)">
                                      <p:cBhvr>
                                        <p:cTn id="47" dur="500"/>
                                        <p:tgtEl>
                                          <p:spTgt spid="33"/>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39"/>
                                        </p:tgtEl>
                                        <p:attrNameLst>
                                          <p:attrName>style.visibility</p:attrName>
                                        </p:attrNameLst>
                                      </p:cBhvr>
                                      <p:to>
                                        <p:strVal val="visible"/>
                                      </p:to>
                                    </p:set>
                                    <p:animEffect transition="in" filter="blinds(horizontal)">
                                      <p:cBhvr>
                                        <p:cTn id="50" dur="500"/>
                                        <p:tgtEl>
                                          <p:spTgt spid="39"/>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blinds(horizontal)">
                                      <p:cBhvr>
                                        <p:cTn id="53" dur="5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blinds(horizontal)">
                                      <p:cBhvr>
                                        <p:cTn id="58" dur="500"/>
                                        <p:tgtEl>
                                          <p:spTgt spid="7">
                                            <p:txEl>
                                              <p:pRg st="2" end="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7">
                                            <p:txEl>
                                              <p:pRg st="3" end="3"/>
                                            </p:txEl>
                                          </p:spTgt>
                                        </p:tgtEl>
                                        <p:attrNameLst>
                                          <p:attrName>style.visibility</p:attrName>
                                        </p:attrNameLst>
                                      </p:cBhvr>
                                      <p:to>
                                        <p:strVal val="visible"/>
                                      </p:to>
                                    </p:set>
                                    <p:animEffect transition="in" filter="blinds(horizontal)">
                                      <p:cBhvr>
                                        <p:cTn id="63" dur="500"/>
                                        <p:tgtEl>
                                          <p:spTgt spid="7">
                                            <p:txEl>
                                              <p:pRg st="3" end="3"/>
                                            </p:txEl>
                                          </p:spTgt>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blinds(horizontal)">
                                      <p:cBhvr>
                                        <p:cTn id="66" dur="500"/>
                                        <p:tgtEl>
                                          <p:spTgt spid="27"/>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nodeType="clickEffect">
                                  <p:stCondLst>
                                    <p:cond delay="0"/>
                                  </p:stCondLst>
                                  <p:childTnLst>
                                    <p:set>
                                      <p:cBhvr>
                                        <p:cTn id="70" dur="1" fill="hold">
                                          <p:stCondLst>
                                            <p:cond delay="0"/>
                                          </p:stCondLst>
                                        </p:cTn>
                                        <p:tgtEl>
                                          <p:spTgt spid="7">
                                            <p:txEl>
                                              <p:pRg st="4" end="4"/>
                                            </p:txEl>
                                          </p:spTgt>
                                        </p:tgtEl>
                                        <p:attrNameLst>
                                          <p:attrName>style.visibility</p:attrName>
                                        </p:attrNameLst>
                                      </p:cBhvr>
                                      <p:to>
                                        <p:strVal val="visible"/>
                                      </p:to>
                                    </p:set>
                                    <p:animEffect transition="in" filter="blinds(horizontal)">
                                      <p:cBhvr>
                                        <p:cTn id="7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4" grpId="0" animBg="1"/>
      <p:bldP spid="6" grpId="0" animBg="1"/>
      <p:bldP spid="8" grpId="0" animBg="1"/>
      <p:bldP spid="17" grpId="0"/>
      <p:bldP spid="25" grpId="0"/>
      <p:bldP spid="27" grpId="0" animBg="1"/>
      <p:bldP spid="39" grpId="0"/>
      <p:bldP spid="4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0960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1</a:t>
            </a:r>
            <a:endParaRPr lang="en-US" dirty="0"/>
          </a:p>
        </p:txBody>
      </p:sp>
      <p:sp>
        <p:nvSpPr>
          <p:cNvPr id="34" name="Rectangle 33"/>
          <p:cNvSpPr/>
          <p:nvPr/>
        </p:nvSpPr>
        <p:spPr>
          <a:xfrm>
            <a:off x="3352800" y="4800600"/>
            <a:ext cx="2514600" cy="1524000"/>
          </a:xfrm>
          <a:prstGeom prst="rect">
            <a:avLst/>
          </a:prstGeom>
          <a:solidFill>
            <a:schemeClr val="bg1">
              <a:lumMod val="8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algn="r"/>
            <a:endParaRPr lang="en-US" dirty="0" smtClean="0"/>
          </a:p>
          <a:p>
            <a:pPr algn="r"/>
            <a:endParaRPr lang="en-US" dirty="0" smtClean="0"/>
          </a:p>
          <a:p>
            <a:pPr algn="r"/>
            <a:endParaRPr lang="en-US" dirty="0" smtClean="0"/>
          </a:p>
          <a:p>
            <a:pPr algn="r"/>
            <a:endParaRPr lang="en-US" dirty="0" smtClean="0"/>
          </a:p>
          <a:p>
            <a:pPr algn="r"/>
            <a:r>
              <a:rPr lang="en-US" dirty="0" smtClean="0"/>
              <a:t>Z</a:t>
            </a:r>
            <a:r>
              <a:rPr lang="en-US" baseline="-25000" dirty="0" smtClean="0"/>
              <a:t>0</a:t>
            </a:r>
            <a:endParaRPr lang="en-US" dirty="0"/>
          </a:p>
        </p:txBody>
      </p:sp>
      <p:sp>
        <p:nvSpPr>
          <p:cNvPr id="7" name="TextBox 6"/>
          <p:cNvSpPr txBox="1"/>
          <p:nvPr/>
        </p:nvSpPr>
        <p:spPr>
          <a:xfrm>
            <a:off x="685800" y="1371600"/>
            <a:ext cx="7848600" cy="1754326"/>
          </a:xfrm>
          <a:prstGeom prst="rect">
            <a:avLst/>
          </a:prstGeom>
          <a:noFill/>
        </p:spPr>
        <p:txBody>
          <a:bodyPr wrap="square" rtlCol="0">
            <a:spAutoFit/>
          </a:bodyPr>
          <a:lstStyle/>
          <a:p>
            <a:r>
              <a:rPr lang="en-US" u="sng" dirty="0" smtClean="0"/>
              <a:t>Case 3</a:t>
            </a:r>
            <a:r>
              <a:rPr lang="en-US" dirty="0" smtClean="0"/>
              <a:t>: every passive id replies by the opposite bit to the first bit received. </a:t>
            </a:r>
          </a:p>
          <a:p>
            <a:r>
              <a:rPr lang="en-US" dirty="0" smtClean="0"/>
              <a:t>If an id from Z</a:t>
            </a:r>
            <a:r>
              <a:rPr lang="en-US" baseline="-25000" dirty="0" smtClean="0"/>
              <a:t>0 </a:t>
            </a:r>
            <a:r>
              <a:rPr lang="en-US" dirty="0" smtClean="0"/>
              <a:t>receives 1, it cannot decide, since this 1 may come from a passive id already decided leader or that already decided non-leader. </a:t>
            </a:r>
          </a:p>
          <a:p>
            <a:r>
              <a:rPr lang="en-US" dirty="0" smtClean="0"/>
              <a:t>The same concerns any id from Z</a:t>
            </a:r>
            <a:r>
              <a:rPr lang="en-US" baseline="-25000" dirty="0" smtClean="0"/>
              <a:t>1</a:t>
            </a:r>
            <a:r>
              <a:rPr lang="en-US" dirty="0" smtClean="0"/>
              <a:t>. </a:t>
            </a:r>
          </a:p>
          <a:p>
            <a:r>
              <a:rPr lang="en-US" dirty="0" smtClean="0"/>
              <a:t>Hence, if we pair an id from Z</a:t>
            </a:r>
            <a:r>
              <a:rPr lang="en-US" baseline="-25000" dirty="0" smtClean="0"/>
              <a:t>0</a:t>
            </a:r>
            <a:r>
              <a:rPr lang="en-US" dirty="0" smtClean="0"/>
              <a:t> and an id from Z</a:t>
            </a:r>
            <a:r>
              <a:rPr lang="en-US" baseline="-25000" dirty="0" smtClean="0"/>
              <a:t>1</a:t>
            </a:r>
            <a:r>
              <a:rPr lang="en-US" dirty="0" smtClean="0"/>
              <a:t>, both of them have to receive two bits.</a:t>
            </a:r>
          </a:p>
        </p:txBody>
      </p:sp>
      <p:sp>
        <p:nvSpPr>
          <p:cNvPr id="4" name="Oval 3"/>
          <p:cNvSpPr/>
          <p:nvPr/>
        </p:nvSpPr>
        <p:spPr>
          <a:xfrm>
            <a:off x="6858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Oval 4"/>
          <p:cNvSpPr/>
          <p:nvPr/>
        </p:nvSpPr>
        <p:spPr>
          <a:xfrm>
            <a:off x="2057400" y="5269468"/>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Oval 5"/>
          <p:cNvSpPr/>
          <p:nvPr/>
        </p:nvSpPr>
        <p:spPr>
          <a:xfrm>
            <a:off x="34290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 </a:t>
            </a:r>
            <a:endParaRPr lang="en-US" dirty="0"/>
          </a:p>
        </p:txBody>
      </p:sp>
      <p:sp>
        <p:nvSpPr>
          <p:cNvPr id="8" name="Oval 7"/>
          <p:cNvSpPr/>
          <p:nvPr/>
        </p:nvSpPr>
        <p:spPr>
          <a:xfrm>
            <a:off x="48006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r>
              <a:rPr lang="en-US" dirty="0" smtClean="0"/>
              <a:t> </a:t>
            </a:r>
            <a:endParaRPr lang="en-US" dirty="0"/>
          </a:p>
        </p:txBody>
      </p:sp>
      <p:sp>
        <p:nvSpPr>
          <p:cNvPr id="9" name="Oval 8"/>
          <p:cNvSpPr/>
          <p:nvPr/>
        </p:nvSpPr>
        <p:spPr>
          <a:xfrm>
            <a:off x="61722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 name="Oval 9"/>
          <p:cNvSpPr/>
          <p:nvPr/>
        </p:nvSpPr>
        <p:spPr>
          <a:xfrm>
            <a:off x="7543800" y="5117068"/>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21" name="Straight Arrow Connector 20"/>
          <p:cNvCxnSpPr>
            <a:stCxn id="5" idx="5"/>
            <a:endCxn id="6" idx="3"/>
          </p:cNvCxnSpPr>
          <p:nvPr/>
        </p:nvCxnSpPr>
        <p:spPr>
          <a:xfrm rot="16200000" flipH="1">
            <a:off x="3191123" y="5501601"/>
            <a:ext cx="94755" cy="671140"/>
          </a:xfrm>
          <a:prstGeom prst="curvedConnector3">
            <a:avLst>
              <a:gd name="adj1" fmla="val 480222"/>
            </a:avLst>
          </a:prstGeom>
          <a:ln>
            <a:tailEnd type="arrow"/>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3048000" y="6183868"/>
            <a:ext cx="304800" cy="369332"/>
          </a:xfrm>
          <a:prstGeom prst="rect">
            <a:avLst/>
          </a:prstGeom>
          <a:noFill/>
        </p:spPr>
        <p:txBody>
          <a:bodyPr wrap="square" rtlCol="0">
            <a:spAutoFit/>
          </a:bodyPr>
          <a:lstStyle/>
          <a:p>
            <a:r>
              <a:rPr lang="en-US" dirty="0" smtClean="0"/>
              <a:t>1</a:t>
            </a:r>
            <a:endParaRPr lang="en-US" dirty="0"/>
          </a:p>
        </p:txBody>
      </p:sp>
      <p:cxnSp>
        <p:nvCxnSpPr>
          <p:cNvPr id="17" name="Straight Arrow Connector 20"/>
          <p:cNvCxnSpPr>
            <a:stCxn id="4" idx="5"/>
            <a:endCxn id="6" idx="3"/>
          </p:cNvCxnSpPr>
          <p:nvPr/>
        </p:nvCxnSpPr>
        <p:spPr>
          <a:xfrm rot="16200000" flipH="1">
            <a:off x="2505323" y="4815801"/>
            <a:ext cx="94755" cy="2042740"/>
          </a:xfrm>
          <a:prstGeom prst="curvedConnector3">
            <a:avLst>
              <a:gd name="adj1" fmla="val 480222"/>
            </a:avLst>
          </a:prstGeom>
          <a:ln>
            <a:tailEnd type="arrow"/>
          </a:ln>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2286000" y="6172200"/>
            <a:ext cx="304800" cy="369332"/>
          </a:xfrm>
          <a:prstGeom prst="rect">
            <a:avLst/>
          </a:prstGeom>
          <a:noFill/>
        </p:spPr>
        <p:txBody>
          <a:bodyPr wrap="square" rtlCol="0">
            <a:spAutoFit/>
          </a:bodyPr>
          <a:lstStyle/>
          <a:p>
            <a:r>
              <a:rPr lang="en-US" dirty="0" smtClean="0"/>
              <a:t>1</a:t>
            </a:r>
            <a:endParaRPr lang="en-US" dirty="0"/>
          </a:p>
        </p:txBody>
      </p:sp>
      <p:cxnSp>
        <p:nvCxnSpPr>
          <p:cNvPr id="35" name="Straight Arrow Connector 20"/>
          <p:cNvCxnSpPr>
            <a:stCxn id="6" idx="1"/>
            <a:endCxn id="5" idx="7"/>
          </p:cNvCxnSpPr>
          <p:nvPr/>
        </p:nvCxnSpPr>
        <p:spPr>
          <a:xfrm rot="16200000" flipH="1" flipV="1">
            <a:off x="3183502" y="4968174"/>
            <a:ext cx="109995" cy="671140"/>
          </a:xfrm>
          <a:prstGeom prst="curvedConnector3">
            <a:avLst>
              <a:gd name="adj1" fmla="val -327541"/>
            </a:avLst>
          </a:prstGeom>
          <a:ln>
            <a:tailEnd type="arrow"/>
          </a:ln>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3124200" y="4495800"/>
            <a:ext cx="304800" cy="369332"/>
          </a:xfrm>
          <a:prstGeom prst="rect">
            <a:avLst/>
          </a:prstGeom>
          <a:noFill/>
        </p:spPr>
        <p:txBody>
          <a:bodyPr wrap="square" rtlCol="0">
            <a:spAutoFit/>
          </a:bodyPr>
          <a:lstStyle/>
          <a:p>
            <a:r>
              <a:rPr lang="en-US" dirty="0" smtClean="0"/>
              <a:t>0</a:t>
            </a:r>
            <a:endParaRPr lang="en-US" dirty="0"/>
          </a:p>
        </p:txBody>
      </p:sp>
      <p:cxnSp>
        <p:nvCxnSpPr>
          <p:cNvPr id="44" name="Straight Arrow Connector 20"/>
          <p:cNvCxnSpPr>
            <a:stCxn id="6" idx="1"/>
            <a:endCxn id="4" idx="7"/>
          </p:cNvCxnSpPr>
          <p:nvPr/>
        </p:nvCxnSpPr>
        <p:spPr>
          <a:xfrm rot="16200000" flipH="1" flipV="1">
            <a:off x="2497702" y="4282374"/>
            <a:ext cx="109995" cy="2042740"/>
          </a:xfrm>
          <a:prstGeom prst="curvedConnector3">
            <a:avLst>
              <a:gd name="adj1" fmla="val -327541"/>
            </a:avLst>
          </a:prstGeom>
          <a:ln>
            <a:tailEnd type="arrow"/>
          </a:ln>
        </p:spPr>
        <p:style>
          <a:lnRef idx="2">
            <a:schemeClr val="dk1"/>
          </a:lnRef>
          <a:fillRef idx="0">
            <a:schemeClr val="dk1"/>
          </a:fillRef>
          <a:effectRef idx="1">
            <a:schemeClr val="dk1"/>
          </a:effectRef>
          <a:fontRef idx="minor">
            <a:schemeClr val="tx1"/>
          </a:fontRef>
        </p:style>
      </p:cxnSp>
      <p:sp>
        <p:nvSpPr>
          <p:cNvPr id="48" name="TextBox 47"/>
          <p:cNvSpPr txBox="1"/>
          <p:nvPr/>
        </p:nvSpPr>
        <p:spPr>
          <a:xfrm>
            <a:off x="2362200" y="4495800"/>
            <a:ext cx="304800" cy="369332"/>
          </a:xfrm>
          <a:prstGeom prst="rect">
            <a:avLst/>
          </a:prstGeom>
          <a:noFill/>
        </p:spPr>
        <p:txBody>
          <a:bodyPr wrap="square" rtlCol="0">
            <a:spAutoFit/>
          </a:bodyPr>
          <a:lstStyle/>
          <a:p>
            <a:r>
              <a:rPr lang="en-US" dirty="0" smtClean="0"/>
              <a:t>0</a:t>
            </a:r>
            <a:endParaRPr lang="en-US" dirty="0"/>
          </a:p>
        </p:txBody>
      </p:sp>
      <p:sp>
        <p:nvSpPr>
          <p:cNvPr id="31"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lower bound on num. of bits</a:t>
            </a:r>
          </a:p>
        </p:txBody>
      </p:sp>
      <p:sp>
        <p:nvSpPr>
          <p:cNvPr id="43" name="Cloud Callout 42"/>
          <p:cNvSpPr/>
          <p:nvPr/>
        </p:nvSpPr>
        <p:spPr>
          <a:xfrm flipH="1">
            <a:off x="4191000" y="4419600"/>
            <a:ext cx="609600" cy="457200"/>
          </a:xfrm>
          <a:prstGeom prst="cloudCallout">
            <a:avLst>
              <a:gd name="adj1" fmla="val 32243"/>
              <a:gd name="adj2" fmla="val 9327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45" name="Cloud Callout 44"/>
          <p:cNvSpPr/>
          <p:nvPr/>
        </p:nvSpPr>
        <p:spPr>
          <a:xfrm flipH="1">
            <a:off x="5334000" y="4419600"/>
            <a:ext cx="609600" cy="457200"/>
          </a:xfrm>
          <a:prstGeom prst="cloudCallout">
            <a:avLst>
              <a:gd name="adj1" fmla="val 32243"/>
              <a:gd name="adj2" fmla="val 9327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46" name="Cloud Callout 45"/>
          <p:cNvSpPr/>
          <p:nvPr/>
        </p:nvSpPr>
        <p:spPr>
          <a:xfrm flipH="1">
            <a:off x="6629400" y="4419600"/>
            <a:ext cx="609600" cy="457200"/>
          </a:xfrm>
          <a:prstGeom prst="cloudCallout">
            <a:avLst>
              <a:gd name="adj1" fmla="val 32243"/>
              <a:gd name="adj2" fmla="val 9327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49" name="Cloud Callout 48"/>
          <p:cNvSpPr/>
          <p:nvPr/>
        </p:nvSpPr>
        <p:spPr>
          <a:xfrm flipH="1">
            <a:off x="7848600" y="4419600"/>
            <a:ext cx="609600" cy="457200"/>
          </a:xfrm>
          <a:prstGeom prst="cloudCallout">
            <a:avLst>
              <a:gd name="adj1" fmla="val 32243"/>
              <a:gd name="adj2" fmla="val 9327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50" name="12-Point Star 49"/>
          <p:cNvSpPr/>
          <p:nvPr/>
        </p:nvSpPr>
        <p:spPr>
          <a:xfrm>
            <a:off x="1371600" y="5410200"/>
            <a:ext cx="304800" cy="304800"/>
          </a:xfrm>
          <a:prstGeom prst="star12">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1" name="12-Point Star 50"/>
          <p:cNvSpPr/>
          <p:nvPr/>
        </p:nvSpPr>
        <p:spPr>
          <a:xfrm>
            <a:off x="2743200" y="5410200"/>
            <a:ext cx="304800" cy="304800"/>
          </a:xfrm>
          <a:prstGeom prst="star1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6" name="Straight Arrow Connector 20"/>
          <p:cNvCxnSpPr>
            <a:stCxn id="8" idx="5"/>
            <a:endCxn id="9" idx="3"/>
          </p:cNvCxnSpPr>
          <p:nvPr/>
        </p:nvCxnSpPr>
        <p:spPr>
          <a:xfrm rot="16200000" flipH="1">
            <a:off x="5981700" y="5548979"/>
            <a:ext cx="1588" cy="671140"/>
          </a:xfrm>
          <a:prstGeom prst="curvedConnector3">
            <a:avLst>
              <a:gd name="adj1" fmla="val 22687594"/>
            </a:avLst>
          </a:prstGeom>
          <a:ln>
            <a:tailEnd type="arrow"/>
          </a:ln>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5943600" y="4495800"/>
            <a:ext cx="304800" cy="369332"/>
          </a:xfrm>
          <a:prstGeom prst="rect">
            <a:avLst/>
          </a:prstGeom>
          <a:noFill/>
        </p:spPr>
        <p:txBody>
          <a:bodyPr wrap="square" rtlCol="0">
            <a:spAutoFit/>
          </a:bodyPr>
          <a:lstStyle/>
          <a:p>
            <a:r>
              <a:rPr lang="en-US" dirty="0" smtClean="0"/>
              <a:t>1</a:t>
            </a:r>
            <a:endParaRPr lang="en-US" dirty="0"/>
          </a:p>
        </p:txBody>
      </p:sp>
      <p:cxnSp>
        <p:nvCxnSpPr>
          <p:cNvPr id="28" name="Straight Arrow Connector 20"/>
          <p:cNvCxnSpPr>
            <a:stCxn id="9" idx="1"/>
            <a:endCxn id="8" idx="7"/>
          </p:cNvCxnSpPr>
          <p:nvPr/>
        </p:nvCxnSpPr>
        <p:spPr>
          <a:xfrm rot="16200000" flipV="1">
            <a:off x="5981700" y="4913177"/>
            <a:ext cx="1588" cy="671140"/>
          </a:xfrm>
          <a:prstGeom prst="curvedConnector3">
            <a:avLst>
              <a:gd name="adj1" fmla="val 22687594"/>
            </a:avLst>
          </a:prstGeom>
          <a:ln>
            <a:tailEnd type="arrow"/>
          </a:ln>
        </p:spPr>
        <p:style>
          <a:lnRef idx="2">
            <a:schemeClr val="dk1"/>
          </a:lnRef>
          <a:fillRef idx="0">
            <a:schemeClr val="dk1"/>
          </a:fillRef>
          <a:effectRef idx="1">
            <a:schemeClr val="dk1"/>
          </a:effectRef>
          <a:fontRef idx="minor">
            <a:schemeClr val="tx1"/>
          </a:fontRef>
        </p:style>
      </p:cxnSp>
      <p:sp>
        <p:nvSpPr>
          <p:cNvPr id="29" name="TextBox 28"/>
          <p:cNvSpPr txBox="1"/>
          <p:nvPr/>
        </p:nvSpPr>
        <p:spPr>
          <a:xfrm>
            <a:off x="5867400" y="6172200"/>
            <a:ext cx="304800" cy="369332"/>
          </a:xfrm>
          <a:prstGeom prst="rect">
            <a:avLst/>
          </a:prstGeom>
          <a:noFill/>
        </p:spPr>
        <p:txBody>
          <a:bodyPr wrap="square" rtlCol="0">
            <a:spAutoFit/>
          </a:bodyPr>
          <a:lstStyle/>
          <a:p>
            <a:r>
              <a:rPr lang="en-US" dirty="0" smtClean="0"/>
              <a:t>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blinds(horizontal)">
                                      <p:cBhvr>
                                        <p:cTn id="15" dur="500"/>
                                        <p:tgtEl>
                                          <p:spTgt spid="43"/>
                                        </p:tgtEl>
                                      </p:cBhvr>
                                    </p:animEffect>
                                  </p:childTnLst>
                                </p:cTn>
                              </p:par>
                              <p:par>
                                <p:cTn id="16" presetID="3" presetClass="entr" presetSubtype="1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linds(horizontal)">
                                      <p:cBhvr>
                                        <p:cTn id="21" dur="500"/>
                                        <p:tgtEl>
                                          <p:spTgt spid="23"/>
                                        </p:tgtEl>
                                      </p:cBhvr>
                                    </p:animEffect>
                                  </p:childTnLst>
                                </p:cTn>
                              </p:par>
                              <p:par>
                                <p:cTn id="22" presetID="3" presetClass="entr" presetSubtype="1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linds(horizontal)">
                                      <p:cBhvr>
                                        <p:cTn id="27" dur="500"/>
                                        <p:tgtEl>
                                          <p:spTgt spid="24"/>
                                        </p:tgtEl>
                                      </p:cBhvr>
                                    </p:animEffect>
                                  </p:childTnLst>
                                </p:cTn>
                              </p:par>
                              <p:par>
                                <p:cTn id="28" presetID="3" presetClass="entr" presetSubtype="10" fill="hold"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blinds(horizontal)">
                                      <p:cBhvr>
                                        <p:cTn id="30" dur="500"/>
                                        <p:tgtEl>
                                          <p:spTgt spid="35"/>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blinds(horizontal)">
                                      <p:cBhvr>
                                        <p:cTn id="33" dur="500"/>
                                        <p:tgtEl>
                                          <p:spTgt spid="40"/>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blinds(horizontal)">
                                      <p:cBhvr>
                                        <p:cTn id="36" dur="500"/>
                                        <p:tgtEl>
                                          <p:spTgt spid="48"/>
                                        </p:tgtEl>
                                      </p:cBhvr>
                                    </p:animEffect>
                                  </p:childTnLst>
                                </p:cTn>
                              </p:par>
                              <p:par>
                                <p:cTn id="37" presetID="3" presetClass="entr" presetSubtype="10" fill="hold" nodeType="withEffect">
                                  <p:stCondLst>
                                    <p:cond delay="0"/>
                                  </p:stCondLst>
                                  <p:childTnLst>
                                    <p:set>
                                      <p:cBhvr>
                                        <p:cTn id="38" dur="1" fill="hold">
                                          <p:stCondLst>
                                            <p:cond delay="0"/>
                                          </p:stCondLst>
                                        </p:cTn>
                                        <p:tgtEl>
                                          <p:spTgt spid="44"/>
                                        </p:tgtEl>
                                        <p:attrNameLst>
                                          <p:attrName>style.visibility</p:attrName>
                                        </p:attrNameLst>
                                      </p:cBhvr>
                                      <p:to>
                                        <p:strVal val="visible"/>
                                      </p:to>
                                    </p:set>
                                    <p:animEffect transition="in" filter="blinds(horizontal)">
                                      <p:cBhvr>
                                        <p:cTn id="39" dur="500"/>
                                        <p:tgtEl>
                                          <p:spTgt spid="44"/>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blinds(horizontal)">
                                      <p:cBhvr>
                                        <p:cTn id="42" dur="500"/>
                                        <p:tgtEl>
                                          <p:spTgt spid="50"/>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blinds(horizontal)">
                                      <p:cBhvr>
                                        <p:cTn id="45" dur="500"/>
                                        <p:tgtEl>
                                          <p:spTgt spid="51"/>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7">
                                            <p:txEl>
                                              <p:pRg st="2" end="2"/>
                                            </p:txEl>
                                          </p:spTgt>
                                        </p:tgtEl>
                                        <p:attrNameLst>
                                          <p:attrName>style.visibility</p:attrName>
                                        </p:attrNameLst>
                                      </p:cBhvr>
                                      <p:to>
                                        <p:strVal val="visible"/>
                                      </p:to>
                                    </p:set>
                                    <p:animEffect transition="in" filter="blinds(horizontal)">
                                      <p:cBhvr>
                                        <p:cTn id="50" dur="500"/>
                                        <p:tgtEl>
                                          <p:spTgt spid="7">
                                            <p:txEl>
                                              <p:pRg st="2" end="2"/>
                                            </p:txEl>
                                          </p:spTgt>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blinds(horizontal)">
                                      <p:cBhvr>
                                        <p:cTn id="53" dur="500"/>
                                        <p:tgtEl>
                                          <p:spTgt spid="45"/>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blinds(horizontal)">
                                      <p:cBhvr>
                                        <p:cTn id="56" dur="500"/>
                                        <p:tgtEl>
                                          <p:spTgt spid="46"/>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blinds(horizontal)">
                                      <p:cBhvr>
                                        <p:cTn id="59" dur="500"/>
                                        <p:tgtEl>
                                          <p:spTgt spid="49"/>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7">
                                            <p:txEl>
                                              <p:pRg st="3" end="3"/>
                                            </p:txEl>
                                          </p:spTgt>
                                        </p:tgtEl>
                                        <p:attrNameLst>
                                          <p:attrName>style.visibility</p:attrName>
                                        </p:attrNameLst>
                                      </p:cBhvr>
                                      <p:to>
                                        <p:strVal val="visible"/>
                                      </p:to>
                                    </p:set>
                                    <p:animEffect transition="in" filter="blinds(horizontal)">
                                      <p:cBhvr>
                                        <p:cTn id="64" dur="500"/>
                                        <p:tgtEl>
                                          <p:spTgt spid="7">
                                            <p:txEl>
                                              <p:pRg st="3" end="3"/>
                                            </p:txEl>
                                          </p:spTgt>
                                        </p:tgtEl>
                                      </p:cBhvr>
                                    </p:animEffect>
                                  </p:childTnLst>
                                </p:cTn>
                              </p:par>
                              <p:par>
                                <p:cTn id="65" presetID="3" presetClass="entr" presetSubtype="10" fill="hold"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linds(horizontal)">
                                      <p:cBhvr>
                                        <p:cTn id="67" dur="500"/>
                                        <p:tgtEl>
                                          <p:spTgt spid="26"/>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blinds(horizontal)">
                                      <p:cBhvr>
                                        <p:cTn id="70" dur="500"/>
                                        <p:tgtEl>
                                          <p:spTgt spid="27"/>
                                        </p:tgtEl>
                                      </p:cBhvr>
                                    </p:animEffect>
                                  </p:childTnLst>
                                </p:cTn>
                              </p:par>
                              <p:par>
                                <p:cTn id="71" presetID="3" presetClass="entr" presetSubtype="10" fill="hold" nodeType="with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blinds(horizontal)">
                                      <p:cBhvr>
                                        <p:cTn id="73" dur="500"/>
                                        <p:tgtEl>
                                          <p:spTgt spid="28"/>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blinds(horizontal)">
                                      <p:cBhvr>
                                        <p:cTn id="7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40" grpId="0"/>
      <p:bldP spid="48" grpId="0"/>
      <p:bldP spid="43" grpId="0" animBg="1"/>
      <p:bldP spid="45" grpId="0" animBg="1"/>
      <p:bldP spid="46" grpId="0" animBg="1"/>
      <p:bldP spid="49" grpId="0" animBg="1"/>
      <p:bldP spid="50" grpId="0" animBg="1"/>
      <p:bldP spid="51" grpId="0" animBg="1"/>
      <p:bldP spid="27"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676400"/>
            <a:ext cx="8229600" cy="3416320"/>
          </a:xfrm>
          <a:prstGeom prst="rect">
            <a:avLst/>
          </a:prstGeom>
        </p:spPr>
        <p:txBody>
          <a:bodyPr wrap="square">
            <a:spAutoFit/>
          </a:bodyPr>
          <a:lstStyle/>
          <a:p>
            <a:r>
              <a:rPr lang="en-US" dirty="0" smtClean="0">
                <a:solidFill>
                  <a:srgbClr val="FF0000"/>
                </a:solidFill>
              </a:rPr>
              <a:t>Summary </a:t>
            </a:r>
          </a:p>
          <a:p>
            <a:endParaRPr lang="en-US" dirty="0" smtClean="0"/>
          </a:p>
          <a:p>
            <a:r>
              <a:rPr lang="en-US" dirty="0" smtClean="0"/>
              <a:t>Consider an arbitrary algorithm A solving Leader in the two processor network, when ids are chosen from an arbitrary integer set Z. For any r ≥ 1, if |Z| ≥ m</a:t>
            </a:r>
            <a:r>
              <a:rPr lang="en-US" baseline="30000" dirty="0" smtClean="0"/>
              <a:t>nt</a:t>
            </a:r>
            <a:r>
              <a:rPr lang="en-US" baseline="-25000" dirty="0" smtClean="0"/>
              <a:t>2(r-1) </a:t>
            </a:r>
            <a:r>
              <a:rPr lang="en-US" dirty="0" smtClean="0"/>
              <a:t>+ 1, then there exists an input pair, such that in the execution of A under the symmetric scheduler at least 2r bits are sent.</a:t>
            </a:r>
          </a:p>
          <a:p>
            <a:r>
              <a:rPr lang="en-US" dirty="0" smtClean="0"/>
              <a:t>If A is terminating, the same holds even if |Z| ≥ m</a:t>
            </a:r>
            <a:r>
              <a:rPr lang="en-US" baseline="30000" dirty="0" smtClean="0"/>
              <a:t>t</a:t>
            </a:r>
            <a:r>
              <a:rPr lang="en-US" baseline="-25000" dirty="0" smtClean="0"/>
              <a:t>2(r-1) </a:t>
            </a:r>
            <a:r>
              <a:rPr lang="en-US" dirty="0" smtClean="0"/>
              <a:t>+ 1</a:t>
            </a:r>
          </a:p>
          <a:p>
            <a:r>
              <a:rPr lang="en-US" dirty="0" smtClean="0"/>
              <a:t>m</a:t>
            </a:r>
            <a:r>
              <a:rPr lang="en-US" baseline="30000" dirty="0" smtClean="0"/>
              <a:t>nt</a:t>
            </a:r>
            <a:r>
              <a:rPr lang="en-US" baseline="-25000" dirty="0" smtClean="0"/>
              <a:t>2r</a:t>
            </a:r>
            <a:r>
              <a:rPr lang="en-US" dirty="0" smtClean="0"/>
              <a:t> = 3.5 × 2</a:t>
            </a:r>
            <a:r>
              <a:rPr lang="en-US" baseline="30000" dirty="0" smtClean="0"/>
              <a:t>r</a:t>
            </a:r>
            <a:r>
              <a:rPr lang="en-US" dirty="0" smtClean="0"/>
              <a:t> - 2 , m</a:t>
            </a:r>
            <a:r>
              <a:rPr lang="en-US" baseline="30000" dirty="0" smtClean="0"/>
              <a:t>t</a:t>
            </a:r>
            <a:r>
              <a:rPr lang="en-US" baseline="-25000" dirty="0" smtClean="0"/>
              <a:t>2r</a:t>
            </a:r>
            <a:r>
              <a:rPr lang="en-US" dirty="0" smtClean="0"/>
              <a:t> = 3 × 2</a:t>
            </a:r>
            <a:r>
              <a:rPr lang="en-US" baseline="30000" dirty="0" smtClean="0"/>
              <a:t>r</a:t>
            </a:r>
            <a:r>
              <a:rPr lang="en-US" dirty="0" smtClean="0"/>
              <a:t> - 1 .</a:t>
            </a:r>
          </a:p>
          <a:p>
            <a:endParaRPr lang="en-US" dirty="0" smtClean="0"/>
          </a:p>
          <a:p>
            <a:endParaRPr lang="en-US" dirty="0" smtClean="0"/>
          </a:p>
          <a:p>
            <a:r>
              <a:rPr lang="en-US" dirty="0" smtClean="0"/>
              <a:t>For the two processor network,</a:t>
            </a:r>
            <a:r>
              <a:rPr lang="en-US" i="1" dirty="0" smtClean="0"/>
              <a:t> Bit C(Leader) = Bit C(</a:t>
            </a:r>
            <a:r>
              <a:rPr lang="en-US" i="1" dirty="0" err="1" smtClean="0"/>
              <a:t>MaxF</a:t>
            </a:r>
            <a:r>
              <a:rPr lang="en-US" i="1" dirty="0" smtClean="0"/>
              <a:t>) = 2[log</a:t>
            </a:r>
            <a:r>
              <a:rPr lang="en-US" i="1" baseline="-25000" dirty="0" smtClean="0"/>
              <a:t>2</a:t>
            </a:r>
            <a:r>
              <a:rPr lang="en-US" i="1" dirty="0" smtClean="0"/>
              <a:t>((M + 2)/3.5)] </a:t>
            </a:r>
            <a:r>
              <a:rPr lang="en-US" dirty="0" smtClean="0"/>
              <a:t>and </a:t>
            </a:r>
            <a:r>
              <a:rPr lang="en-US" i="1" dirty="0" smtClean="0"/>
              <a:t>Bit C</a:t>
            </a:r>
            <a:r>
              <a:rPr lang="en-US" i="1" baseline="30000" dirty="0" smtClean="0"/>
              <a:t>t</a:t>
            </a:r>
            <a:r>
              <a:rPr lang="en-US" i="1" dirty="0" smtClean="0"/>
              <a:t> (Leader) = Bit C</a:t>
            </a:r>
            <a:r>
              <a:rPr lang="en-US" i="1" baseline="30000" dirty="0" smtClean="0"/>
              <a:t>t</a:t>
            </a:r>
            <a:r>
              <a:rPr lang="en-US" i="1" dirty="0" smtClean="0"/>
              <a:t> (</a:t>
            </a:r>
            <a:r>
              <a:rPr lang="en-US" i="1" dirty="0" err="1" smtClean="0"/>
              <a:t>MaxF</a:t>
            </a:r>
            <a:r>
              <a:rPr lang="en-US" i="1" dirty="0" smtClean="0"/>
              <a:t>) = 2[log</a:t>
            </a:r>
            <a:r>
              <a:rPr lang="en-US" i="1" baseline="-25000" dirty="0" smtClean="0"/>
              <a:t>2 </a:t>
            </a:r>
            <a:r>
              <a:rPr lang="en-US" i="1" dirty="0" smtClean="0"/>
              <a:t>((M + 1)/3)].</a:t>
            </a:r>
            <a:endParaRPr lang="en-US" dirty="0" smtClean="0"/>
          </a:p>
        </p:txBody>
      </p:sp>
      <p:sp>
        <p:nvSpPr>
          <p:cNvPr id="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lower bound on num. of bits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0"/>
            <a:ext cx="8229600" cy="5078313"/>
          </a:xfrm>
          <a:prstGeom prst="rect">
            <a:avLst/>
          </a:prstGeom>
        </p:spPr>
        <p:txBody>
          <a:bodyPr wrap="square">
            <a:spAutoFit/>
          </a:bodyPr>
          <a:lstStyle/>
          <a:p>
            <a:r>
              <a:rPr lang="en-US" dirty="0" smtClean="0"/>
              <a:t>The proof of the Proposition implies that the structure of any optimal algorithm must be such as that of the algorithms described. </a:t>
            </a:r>
          </a:p>
          <a:p>
            <a:endParaRPr lang="en-US" dirty="0" smtClean="0"/>
          </a:p>
          <a:p>
            <a:r>
              <a:rPr lang="en-US" u="sng" dirty="0" smtClean="0"/>
              <a:t>variations for an optimal algorithm solving </a:t>
            </a:r>
            <a:r>
              <a:rPr lang="en-US" u="sng" dirty="0" err="1" smtClean="0"/>
              <a:t>MaxF</a:t>
            </a:r>
            <a:r>
              <a:rPr lang="en-US" u="sng" dirty="0" smtClean="0"/>
              <a:t>. </a:t>
            </a:r>
          </a:p>
          <a:p>
            <a:r>
              <a:rPr lang="en-US" dirty="0" smtClean="0"/>
              <a:t>They are minimal in the case of a border value of M, i.e. that equal to m</a:t>
            </a:r>
            <a:r>
              <a:rPr lang="en-US" baseline="30000" dirty="0" smtClean="0"/>
              <a:t>t</a:t>
            </a:r>
            <a:r>
              <a:rPr lang="en-US" baseline="-25000" dirty="0" smtClean="0"/>
              <a:t>2r </a:t>
            </a:r>
            <a:r>
              <a:rPr lang="en-US" dirty="0" smtClean="0"/>
              <a:t>or m</a:t>
            </a:r>
            <a:r>
              <a:rPr lang="en-US" baseline="-25000" dirty="0" smtClean="0"/>
              <a:t>2r</a:t>
            </a:r>
            <a:r>
              <a:rPr lang="en-US" dirty="0" smtClean="0"/>
              <a:t> : then, only roles of bit values 0 and 1 may be exchanged, at each round. </a:t>
            </a:r>
          </a:p>
          <a:p>
            <a:r>
              <a:rPr lang="en-US" dirty="0" smtClean="0"/>
              <a:t>Note that the value of the reply of the middle, minimal, or maximal id should be opposite to the value of the bit received by it, by the reasons as in item 2 in the proof of the Proposition.</a:t>
            </a:r>
          </a:p>
          <a:p>
            <a:r>
              <a:rPr lang="en-US" dirty="0" smtClean="0"/>
              <a:t>If M is less at least by one than m</a:t>
            </a:r>
            <a:r>
              <a:rPr lang="en-US" baseline="30000" dirty="0" smtClean="0"/>
              <a:t>t</a:t>
            </a:r>
            <a:r>
              <a:rPr lang="en-US" baseline="-25000" dirty="0" smtClean="0"/>
              <a:t>2r </a:t>
            </a:r>
            <a:r>
              <a:rPr lang="en-US" dirty="0" smtClean="0"/>
              <a:t>, for a terminating algorithm, then the id [M/2] may join the set of lesser ids.</a:t>
            </a:r>
          </a:p>
          <a:p>
            <a:r>
              <a:rPr lang="en-US" dirty="0" smtClean="0"/>
              <a:t>Besides, if the summary number of lesser and greater ids is strictly less than m</a:t>
            </a:r>
            <a:r>
              <a:rPr lang="en-US" baseline="30000" dirty="0" smtClean="0"/>
              <a:t>t</a:t>
            </a:r>
            <a:r>
              <a:rPr lang="en-US" baseline="-25000" dirty="0" smtClean="0"/>
              <a:t>2(r-1)</a:t>
            </a:r>
            <a:endParaRPr lang="en-US" dirty="0" smtClean="0"/>
          </a:p>
          <a:p>
            <a:r>
              <a:rPr lang="en-US" dirty="0" smtClean="0"/>
              <a:t>or m</a:t>
            </a:r>
            <a:r>
              <a:rPr lang="en-US" baseline="-25000" dirty="0" smtClean="0"/>
              <a:t>2(r-1)</a:t>
            </a:r>
            <a:r>
              <a:rPr lang="en-US" dirty="0" smtClean="0"/>
              <a:t>, then the lengths of sub-ranges may vary arbitrarily, restricted from above by m</a:t>
            </a:r>
            <a:r>
              <a:rPr lang="en-US" baseline="30000" dirty="0" smtClean="0"/>
              <a:t>t</a:t>
            </a:r>
            <a:r>
              <a:rPr lang="en-US" baseline="-25000" dirty="0" smtClean="0"/>
              <a:t>2(r-1) </a:t>
            </a:r>
            <a:r>
              <a:rPr lang="en-US" dirty="0" smtClean="0"/>
              <a:t>or m</a:t>
            </a:r>
            <a:r>
              <a:rPr lang="en-US" baseline="-25000" dirty="0" smtClean="0"/>
              <a:t>2(r-1)</a:t>
            </a:r>
            <a:r>
              <a:rPr lang="en-US" dirty="0" smtClean="0"/>
              <a:t>, each one. </a:t>
            </a:r>
          </a:p>
          <a:p>
            <a:r>
              <a:rPr lang="en-US" dirty="0" smtClean="0"/>
              <a:t>Similar variations may be done at each round, provided the current sub-range length is strictly less than the corresponding border value.</a:t>
            </a:r>
          </a:p>
          <a:p>
            <a:r>
              <a:rPr lang="en-US" dirty="0" smtClean="0"/>
              <a:t>We see that there is the same generic structure of the sub-range tree, while the lengths of sub-ranges may vary, restricted by values of </a:t>
            </a:r>
            <a:r>
              <a:rPr lang="en-US" dirty="0" err="1" smtClean="0"/>
              <a:t>m</a:t>
            </a:r>
            <a:r>
              <a:rPr lang="en-US" baseline="30000" dirty="0" err="1" smtClean="0"/>
              <a:t>t</a:t>
            </a:r>
            <a:r>
              <a:rPr lang="en-US" baseline="30000" dirty="0" smtClean="0"/>
              <a:t> </a:t>
            </a:r>
            <a:r>
              <a:rPr lang="en-US" dirty="0" smtClean="0"/>
              <a:t>or m. </a:t>
            </a:r>
          </a:p>
        </p:txBody>
      </p:sp>
      <p:sp>
        <p:nvSpPr>
          <p:cNvPr id="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Exact bounds on num. of 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blinds(horizontal)">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blinds(horizontal)">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blinds(horizontal)">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blinds(horizontal)">
                                      <p:cBhvr>
                                        <p:cTn id="4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0"/>
            <a:ext cx="8229600" cy="2308324"/>
          </a:xfrm>
          <a:prstGeom prst="rect">
            <a:avLst/>
          </a:prstGeom>
        </p:spPr>
        <p:txBody>
          <a:bodyPr wrap="square">
            <a:spAutoFit/>
          </a:bodyPr>
          <a:lstStyle/>
          <a:p>
            <a:r>
              <a:rPr lang="en-US" u="sng" dirty="0" smtClean="0"/>
              <a:t>variations for optimal Leader algorithms </a:t>
            </a:r>
            <a:r>
              <a:rPr lang="en-US" dirty="0" smtClean="0"/>
              <a:t>(of course, the variations as for </a:t>
            </a:r>
            <a:r>
              <a:rPr lang="en-US" dirty="0" err="1" smtClean="0"/>
              <a:t>MaxF</a:t>
            </a:r>
            <a:r>
              <a:rPr lang="en-US" dirty="0" smtClean="0"/>
              <a:t> may be applied). </a:t>
            </a:r>
          </a:p>
          <a:p>
            <a:r>
              <a:rPr lang="en-US" dirty="0" smtClean="0"/>
              <a:t>Now, there is no need for lesser ids to have values lesser than those for greater ids, and similarly for middle, minimal and maximal ids. </a:t>
            </a:r>
          </a:p>
          <a:p>
            <a:r>
              <a:rPr lang="en-US" dirty="0" smtClean="0"/>
              <a:t>Also, the sets of lesser and maximal ids must not be continuous integer intervals. Hence, values of middle, minimal, and greater ids may be chosen arbitrarily, and not only the lengths, but also the composition of the sets of lesser ids may be arbitrary, at each algorithm round.</a:t>
            </a:r>
          </a:p>
        </p:txBody>
      </p:sp>
      <p:sp>
        <p:nvSpPr>
          <p:cNvPr id="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Exact bounds on num. of 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25689"/>
            <a:ext cx="7772400" cy="5632311"/>
          </a:xfrm>
          <a:prstGeom prst="rect">
            <a:avLst/>
          </a:prstGeom>
        </p:spPr>
        <p:txBody>
          <a:bodyPr wrap="square">
            <a:spAutoFit/>
          </a:bodyPr>
          <a:lstStyle/>
          <a:p>
            <a:r>
              <a:rPr lang="en-US" u="sng" dirty="0" smtClean="0"/>
              <a:t>Theorem</a:t>
            </a:r>
          </a:p>
          <a:p>
            <a:r>
              <a:rPr lang="en-US" dirty="0" smtClean="0"/>
              <a:t>For the two processor network,</a:t>
            </a:r>
            <a:r>
              <a:rPr lang="en-US" i="1" dirty="0" smtClean="0"/>
              <a:t> Bit C(Leader) = Bit C(</a:t>
            </a:r>
            <a:r>
              <a:rPr lang="en-US" i="1" dirty="0" err="1" smtClean="0"/>
              <a:t>MaxF</a:t>
            </a:r>
            <a:r>
              <a:rPr lang="en-US" i="1" dirty="0" smtClean="0"/>
              <a:t>) = 2[log</a:t>
            </a:r>
            <a:r>
              <a:rPr lang="en-US" i="1" baseline="-25000" dirty="0" smtClean="0"/>
              <a:t>2</a:t>
            </a:r>
            <a:r>
              <a:rPr lang="en-US" i="1" dirty="0" smtClean="0"/>
              <a:t>((M + 2)/3.5)] </a:t>
            </a:r>
            <a:r>
              <a:rPr lang="en-US" dirty="0" smtClean="0"/>
              <a:t>and </a:t>
            </a:r>
            <a:r>
              <a:rPr lang="en-US" i="1" dirty="0" smtClean="0"/>
              <a:t>Bit C</a:t>
            </a:r>
            <a:r>
              <a:rPr lang="en-US" i="1" baseline="30000" dirty="0" smtClean="0"/>
              <a:t>t</a:t>
            </a:r>
            <a:r>
              <a:rPr lang="en-US" i="1" dirty="0" smtClean="0"/>
              <a:t> (Leader) = Bit C</a:t>
            </a:r>
            <a:r>
              <a:rPr lang="en-US" i="1" baseline="30000" dirty="0" smtClean="0"/>
              <a:t>t</a:t>
            </a:r>
            <a:r>
              <a:rPr lang="en-US" i="1" dirty="0" smtClean="0"/>
              <a:t> (</a:t>
            </a:r>
            <a:r>
              <a:rPr lang="en-US" i="1" dirty="0" err="1" smtClean="0"/>
              <a:t>MaxF</a:t>
            </a:r>
            <a:r>
              <a:rPr lang="en-US" i="1" dirty="0" smtClean="0"/>
              <a:t>) = 2[log</a:t>
            </a:r>
            <a:r>
              <a:rPr lang="en-US" i="1" baseline="-25000" dirty="0" smtClean="0"/>
              <a:t>2</a:t>
            </a:r>
            <a:r>
              <a:rPr lang="en-US" i="1" dirty="0" smtClean="0"/>
              <a:t>((M + 1)/3)].</a:t>
            </a:r>
          </a:p>
          <a:p>
            <a:endParaRPr lang="en-US" dirty="0" smtClean="0"/>
          </a:p>
          <a:p>
            <a:r>
              <a:rPr lang="en-US" dirty="0" smtClean="0"/>
              <a:t>Since </a:t>
            </a:r>
            <a:r>
              <a:rPr lang="en-US" dirty="0" err="1" smtClean="0"/>
              <a:t>MaxF</a:t>
            </a:r>
            <a:r>
              <a:rPr lang="en-US" dirty="0" smtClean="0"/>
              <a:t> is a special variant of Leader, we present our upper bounds for </a:t>
            </a:r>
            <a:r>
              <a:rPr lang="en-US" dirty="0" err="1" smtClean="0"/>
              <a:t>MaxF</a:t>
            </a:r>
            <a:r>
              <a:rPr lang="en-US" dirty="0" smtClean="0"/>
              <a:t> only and lower bounds for Leader only.</a:t>
            </a:r>
          </a:p>
          <a:p>
            <a:r>
              <a:rPr lang="en-US" dirty="0" smtClean="0"/>
              <a:t>We prove the lower bounds under the symmetric scheduler, defined as follows:</a:t>
            </a:r>
          </a:p>
          <a:p>
            <a:r>
              <a:rPr lang="en-US" dirty="0" smtClean="0"/>
              <a:t>• At step 0, both processors are awaken. </a:t>
            </a:r>
          </a:p>
          <a:p>
            <a:r>
              <a:rPr lang="en-US" dirty="0" smtClean="0"/>
              <a:t>• At each following step, the first bit in every queue, if any, is delivered.</a:t>
            </a:r>
          </a:p>
          <a:p>
            <a:endParaRPr lang="en-US" dirty="0" smtClean="0"/>
          </a:p>
          <a:p>
            <a:r>
              <a:rPr lang="en-US" u="sng" dirty="0" smtClean="0"/>
              <a:t>Propositions</a:t>
            </a:r>
          </a:p>
          <a:p>
            <a:pPr marL="342900" indent="-342900">
              <a:buFont typeface="+mj-lt"/>
              <a:buAutoNum type="arabicPeriod"/>
            </a:pPr>
            <a:r>
              <a:rPr lang="en-US" dirty="0" smtClean="0"/>
              <a:t> For the two processor network, there exists a terminating algorithm solving </a:t>
            </a:r>
            <a:r>
              <a:rPr lang="en-US" dirty="0" err="1" smtClean="0"/>
              <a:t>MaxF</a:t>
            </a:r>
            <a:r>
              <a:rPr lang="en-US" dirty="0" smtClean="0"/>
              <a:t> with 2[log</a:t>
            </a:r>
            <a:r>
              <a:rPr lang="en-US" i="1" baseline="-25000" dirty="0" smtClean="0"/>
              <a:t>2</a:t>
            </a:r>
            <a:r>
              <a:rPr lang="en-US" dirty="0" smtClean="0"/>
              <a:t>((M + 1)/3)] bits sent.</a:t>
            </a:r>
          </a:p>
          <a:p>
            <a:pPr marL="342900" indent="-342900">
              <a:buFont typeface="+mj-lt"/>
              <a:buAutoNum type="arabicPeriod"/>
            </a:pPr>
            <a:r>
              <a:rPr lang="en-US" dirty="0" smtClean="0"/>
              <a:t>For the two processor network, there exists an algorithm solving </a:t>
            </a:r>
            <a:r>
              <a:rPr lang="en-US" dirty="0" err="1" smtClean="0"/>
              <a:t>MaxF</a:t>
            </a:r>
            <a:r>
              <a:rPr lang="en-US" dirty="0" smtClean="0"/>
              <a:t> in 2[log</a:t>
            </a:r>
            <a:r>
              <a:rPr lang="en-US" i="1" baseline="-25000" dirty="0" smtClean="0"/>
              <a:t>2</a:t>
            </a:r>
            <a:r>
              <a:rPr lang="en-US" dirty="0" smtClean="0"/>
              <a:t>((M +2)/3.5)] bits sent.</a:t>
            </a:r>
          </a:p>
          <a:p>
            <a:pPr marL="342900" indent="-342900">
              <a:buFont typeface="+mj-lt"/>
              <a:buAutoNum type="arabicPeriod"/>
            </a:pPr>
            <a:r>
              <a:rPr lang="en-US" dirty="0" smtClean="0"/>
              <a:t>Consider an arbitrary algorithm A solving Leader in the two processor network, when ids are chosen from an arbitrary integer set Z. For any r ≥ 1, if M ≥ m</a:t>
            </a:r>
            <a:r>
              <a:rPr lang="en-US" baseline="30000" dirty="0" smtClean="0"/>
              <a:t>nt</a:t>
            </a:r>
            <a:r>
              <a:rPr lang="en-US" baseline="-25000" dirty="0" smtClean="0"/>
              <a:t>2(r-1) </a:t>
            </a:r>
            <a:r>
              <a:rPr lang="en-US" dirty="0" smtClean="0"/>
              <a:t>+ 1, then there exists an input pair, such that in the execution of A under the symmetric scheduler at least 2r bits are sent.</a:t>
            </a:r>
          </a:p>
          <a:p>
            <a:pPr marL="342900" indent="-342900"/>
            <a:r>
              <a:rPr lang="en-US" dirty="0" smtClean="0"/>
              <a:t>	If A is terminating, the same holds even if M ≥ m</a:t>
            </a:r>
            <a:r>
              <a:rPr lang="en-US" baseline="30000" dirty="0" smtClean="0"/>
              <a:t>t</a:t>
            </a:r>
            <a:r>
              <a:rPr lang="en-US" baseline="-25000" dirty="0" smtClean="0"/>
              <a:t>2(r-1) </a:t>
            </a:r>
            <a:r>
              <a:rPr lang="en-US" dirty="0" smtClean="0"/>
              <a:t>+ 1.</a:t>
            </a:r>
          </a:p>
        </p:txBody>
      </p:sp>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latin typeface="+mj-lt"/>
              </a:rPr>
              <a:t>Leader and </a:t>
            </a:r>
            <a:r>
              <a:rPr lang="en-US" sz="2400" u="sng" dirty="0" err="1" smtClean="0">
                <a:solidFill>
                  <a:srgbClr val="FF0000"/>
                </a:solidFill>
                <a:latin typeface="+mj-lt"/>
              </a:rPr>
              <a:t>MaxF</a:t>
            </a:r>
            <a:r>
              <a:rPr lang="en-US" sz="2400" u="sng" dirty="0" smtClean="0">
                <a:solidFill>
                  <a:srgbClr val="FF0000"/>
                </a:solidFill>
                <a:latin typeface="+mj-lt"/>
              </a:rPr>
              <a:t> for two processors</a:t>
            </a:r>
          </a:p>
          <a:p>
            <a:endParaRPr kumimoji="0" lang="en-US" sz="2400" b="0" i="0" u="sng" strike="noStrike" kern="1200" cap="none" spc="0" normalizeH="0" noProof="0" dirty="0" smtClean="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
                                            <p:txEl>
                                              <p:pRg st="4" end="4"/>
                                            </p:txEl>
                                          </p:spTgt>
                                        </p:tgtEl>
                                        <p:attrNameLst>
                                          <p:attrName>style.visibility</p:attrName>
                                        </p:attrNameLst>
                                      </p:cBhvr>
                                      <p:to>
                                        <p:strVal val="visible"/>
                                      </p:to>
                                    </p:set>
                                    <p:animEffect transition="in" filter="blinds(horizontal)">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blinds(horizontal)">
                                      <p:cBhvr>
                                        <p:cTn id="25" dur="5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blinds(horizontal)">
                                      <p:cBhvr>
                                        <p:cTn id="30" dur="500"/>
                                        <p:tgtEl>
                                          <p:spTgt spid="4">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blinds(horizontal)">
                                      <p:cBhvr>
                                        <p:cTn id="35" dur="500"/>
                                        <p:tgtEl>
                                          <p:spTgt spid="4">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blinds(horizontal)">
                                      <p:cBhvr>
                                        <p:cTn id="38" dur="500"/>
                                        <p:tgtEl>
                                          <p:spTgt spid="4">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
                                            <p:txEl>
                                              <p:pRg st="10" end="10"/>
                                            </p:txEl>
                                          </p:spTgt>
                                        </p:tgtEl>
                                        <p:attrNameLst>
                                          <p:attrName>style.visibility</p:attrName>
                                        </p:attrNameLst>
                                      </p:cBhvr>
                                      <p:to>
                                        <p:strVal val="visible"/>
                                      </p:to>
                                    </p:set>
                                    <p:animEffect transition="in" filter="blinds(horizontal)">
                                      <p:cBhvr>
                                        <p:cTn id="43" dur="500"/>
                                        <p:tgtEl>
                                          <p:spTgt spid="4">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
                                            <p:txEl>
                                              <p:pRg st="11" end="11"/>
                                            </p:txEl>
                                          </p:spTgt>
                                        </p:tgtEl>
                                        <p:attrNameLst>
                                          <p:attrName>style.visibility</p:attrName>
                                        </p:attrNameLst>
                                      </p:cBhvr>
                                      <p:to>
                                        <p:strVal val="visible"/>
                                      </p:to>
                                    </p:set>
                                    <p:animEffect transition="in" filter="blinds(horizontal)">
                                      <p:cBhvr>
                                        <p:cTn id="48" dur="500"/>
                                        <p:tgtEl>
                                          <p:spTgt spid="4">
                                            <p:txEl>
                                              <p:pRg st="11" end="11"/>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4">
                                            <p:txEl>
                                              <p:pRg st="12" end="12"/>
                                            </p:txEl>
                                          </p:spTgt>
                                        </p:tgtEl>
                                        <p:attrNameLst>
                                          <p:attrName>style.visibility</p:attrName>
                                        </p:attrNameLst>
                                      </p:cBhvr>
                                      <p:to>
                                        <p:strVal val="visible"/>
                                      </p:to>
                                    </p:set>
                                    <p:animEffect transition="in" filter="blinds(horizontal)">
                                      <p:cBhvr>
                                        <p:cTn id="51"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295401"/>
            <a:ext cx="8001000" cy="5355312"/>
          </a:xfrm>
          <a:prstGeom prst="rect">
            <a:avLst/>
          </a:prstGeom>
        </p:spPr>
        <p:txBody>
          <a:bodyPr wrap="square">
            <a:spAutoFit/>
          </a:bodyPr>
          <a:lstStyle/>
          <a:p>
            <a:r>
              <a:rPr lang="en-US" u="sng" dirty="0" smtClean="0"/>
              <a:t>Case of minimal waking assumption</a:t>
            </a:r>
          </a:p>
          <a:p>
            <a:r>
              <a:rPr lang="en-US" dirty="0" smtClean="0"/>
              <a:t>Let us consider now the model variation, where just a single processor, out of the two, may be awaken by the scheduler (the minimal waking assumption). </a:t>
            </a:r>
          </a:p>
          <a:p>
            <a:r>
              <a:rPr lang="en-US" dirty="0" smtClean="0"/>
              <a:t>Let us use notion of Bit C</a:t>
            </a:r>
            <a:r>
              <a:rPr lang="en-US" baseline="30000" dirty="0" smtClean="0"/>
              <a:t>m</a:t>
            </a:r>
            <a:r>
              <a:rPr lang="en-US" dirty="0" smtClean="0"/>
              <a:t>(T ) and Bit </a:t>
            </a:r>
            <a:r>
              <a:rPr lang="en-US" dirty="0" err="1" smtClean="0"/>
              <a:t>C</a:t>
            </a:r>
            <a:r>
              <a:rPr lang="en-US" baseline="30000" dirty="0" err="1" smtClean="0"/>
              <a:t>mt</a:t>
            </a:r>
            <a:r>
              <a:rPr lang="en-US" dirty="0" smtClean="0"/>
              <a:t> (T ), for this model variation. </a:t>
            </a:r>
          </a:p>
          <a:p>
            <a:r>
              <a:rPr lang="en-US" dirty="0" smtClean="0"/>
              <a:t>We assume that there are at least three possible ids.</a:t>
            </a:r>
          </a:p>
          <a:p>
            <a:r>
              <a:rPr lang="en-US" dirty="0" smtClean="0"/>
              <a:t>The main observation is that there is no passive id, at the beginning of any algorithm, working under this assumption.</a:t>
            </a:r>
          </a:p>
          <a:p>
            <a:r>
              <a:rPr lang="en-US" dirty="0" smtClean="0"/>
              <a:t>Indeed, assume to the contrary that there exists a passive id. If it is paired with any other id, and awaken alone, by the scheduler, then the execution finishes immediately. </a:t>
            </a:r>
          </a:p>
          <a:p>
            <a:r>
              <a:rPr lang="en-US" dirty="0" smtClean="0"/>
              <a:t>Hence, all ids are meant to have a built-in decision. </a:t>
            </a:r>
          </a:p>
          <a:p>
            <a:r>
              <a:rPr lang="en-US" dirty="0" smtClean="0"/>
              <a:t>However, pairing two of them with the same decision leads to a non-legal decision pair. </a:t>
            </a:r>
          </a:p>
          <a:p>
            <a:endParaRPr lang="en-US" dirty="0" smtClean="0"/>
          </a:p>
          <a:p>
            <a:r>
              <a:rPr lang="en-US" u="sng" dirty="0" smtClean="0"/>
              <a:t>Theorem:</a:t>
            </a:r>
          </a:p>
          <a:p>
            <a:r>
              <a:rPr lang="en-US" dirty="0" smtClean="0"/>
              <a:t> For the two processors network, under the minimal waking assumption, </a:t>
            </a:r>
          </a:p>
          <a:p>
            <a:r>
              <a:rPr lang="en-US" dirty="0" smtClean="0"/>
              <a:t>Bit C</a:t>
            </a:r>
            <a:r>
              <a:rPr lang="en-US" baseline="30000" dirty="0" smtClean="0"/>
              <a:t>m</a:t>
            </a:r>
            <a:r>
              <a:rPr lang="en-US" dirty="0" smtClean="0"/>
              <a:t>(Leader) = Bit C</a:t>
            </a:r>
            <a:r>
              <a:rPr lang="en-US" baseline="30000" dirty="0" smtClean="0"/>
              <a:t>m</a:t>
            </a:r>
            <a:r>
              <a:rPr lang="en-US" dirty="0" smtClean="0"/>
              <a:t>(</a:t>
            </a:r>
            <a:r>
              <a:rPr lang="en-US" dirty="0" err="1" smtClean="0"/>
              <a:t>MaxF</a:t>
            </a:r>
            <a:r>
              <a:rPr lang="en-US" dirty="0" smtClean="0"/>
              <a:t>) = 2[log</a:t>
            </a:r>
            <a:r>
              <a:rPr lang="en-US" i="1" baseline="-25000" dirty="0" smtClean="0"/>
              <a:t>2</a:t>
            </a:r>
            <a:r>
              <a:rPr lang="en-US" dirty="0" smtClean="0"/>
              <a:t>(([M/2]+2)/3.5)]+2</a:t>
            </a:r>
          </a:p>
          <a:p>
            <a:r>
              <a:rPr lang="en-US" dirty="0" smtClean="0"/>
              <a:t>Bit </a:t>
            </a:r>
            <a:r>
              <a:rPr lang="en-US" dirty="0" err="1" smtClean="0"/>
              <a:t>C</a:t>
            </a:r>
            <a:r>
              <a:rPr lang="en-US" baseline="30000" dirty="0" err="1" smtClean="0"/>
              <a:t>mt</a:t>
            </a:r>
            <a:r>
              <a:rPr lang="en-US" dirty="0" smtClean="0"/>
              <a:t> (Leader) = Bit </a:t>
            </a:r>
            <a:r>
              <a:rPr lang="en-US" dirty="0" err="1" smtClean="0"/>
              <a:t>C</a:t>
            </a:r>
            <a:r>
              <a:rPr lang="en-US" baseline="30000" dirty="0" err="1" smtClean="0"/>
              <a:t>mt</a:t>
            </a:r>
            <a:r>
              <a:rPr lang="en-US" dirty="0" smtClean="0"/>
              <a:t> (</a:t>
            </a:r>
            <a:r>
              <a:rPr lang="en-US" dirty="0" err="1" smtClean="0"/>
              <a:t>MaxF</a:t>
            </a:r>
            <a:r>
              <a:rPr lang="en-US" dirty="0" smtClean="0"/>
              <a:t>) = 2[log</a:t>
            </a:r>
            <a:r>
              <a:rPr lang="en-US" i="1" baseline="-25000" dirty="0" smtClean="0"/>
              <a:t>2</a:t>
            </a:r>
            <a:r>
              <a:rPr lang="en-US" dirty="0" smtClean="0"/>
              <a:t>(([M/2]+1)/3)]+2</a:t>
            </a:r>
          </a:p>
          <a:p>
            <a:endParaRPr lang="en-US" dirty="0" smtClean="0"/>
          </a:p>
        </p:txBody>
      </p:sp>
      <p:sp>
        <p:nvSpPr>
          <p:cNvPr id="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Exact bounds on num. of 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blinds(horizontal)">
                                      <p:cBhvr>
                                        <p:cTn id="47" dur="500"/>
                                        <p:tgtEl>
                                          <p:spTgt spid="4">
                                            <p:txEl>
                                              <p:pRg st="9" end="9"/>
                                            </p:txEl>
                                          </p:spTgt>
                                        </p:tgtEl>
                                      </p:cBhvr>
                                    </p:animEffect>
                                  </p:childTnLst>
                                </p:cTn>
                              </p:par>
                              <p:par>
                                <p:cTn id="48" presetID="3" presetClass="entr" presetSubtype="10" fill="hold" nodeType="withEffect">
                                  <p:stCondLst>
                                    <p:cond delay="0"/>
                                  </p:stCondLst>
                                  <p:childTnLst>
                                    <p:set>
                                      <p:cBhvr>
                                        <p:cTn id="49" dur="1" fill="hold">
                                          <p:stCondLst>
                                            <p:cond delay="0"/>
                                          </p:stCondLst>
                                        </p:cTn>
                                        <p:tgtEl>
                                          <p:spTgt spid="4">
                                            <p:txEl>
                                              <p:pRg st="10" end="10"/>
                                            </p:txEl>
                                          </p:spTgt>
                                        </p:tgtEl>
                                        <p:attrNameLst>
                                          <p:attrName>style.visibility</p:attrName>
                                        </p:attrNameLst>
                                      </p:cBhvr>
                                      <p:to>
                                        <p:strVal val="visible"/>
                                      </p:to>
                                    </p:set>
                                    <p:animEffect transition="in" filter="blinds(horizontal)">
                                      <p:cBhvr>
                                        <p:cTn id="50" dur="500"/>
                                        <p:tgtEl>
                                          <p:spTgt spid="4">
                                            <p:txEl>
                                              <p:pRg st="10" end="10"/>
                                            </p:txEl>
                                          </p:spTgt>
                                        </p:tgtEl>
                                      </p:cBhvr>
                                    </p:animEffect>
                                  </p:childTnLst>
                                </p:cTn>
                              </p:par>
                              <p:par>
                                <p:cTn id="51" presetID="3" presetClass="entr" presetSubtype="10" fill="hold" nodeType="withEffect">
                                  <p:stCondLst>
                                    <p:cond delay="0"/>
                                  </p:stCondLst>
                                  <p:childTnLst>
                                    <p:set>
                                      <p:cBhvr>
                                        <p:cTn id="52" dur="1" fill="hold">
                                          <p:stCondLst>
                                            <p:cond delay="0"/>
                                          </p:stCondLst>
                                        </p:cTn>
                                        <p:tgtEl>
                                          <p:spTgt spid="4">
                                            <p:txEl>
                                              <p:pRg st="11" end="11"/>
                                            </p:txEl>
                                          </p:spTgt>
                                        </p:tgtEl>
                                        <p:attrNameLst>
                                          <p:attrName>style.visibility</p:attrName>
                                        </p:attrNameLst>
                                      </p:cBhvr>
                                      <p:to>
                                        <p:strVal val="visible"/>
                                      </p:to>
                                    </p:set>
                                    <p:animEffect transition="in" filter="blinds(horizontal)">
                                      <p:cBhvr>
                                        <p:cTn id="53" dur="500"/>
                                        <p:tgtEl>
                                          <p:spTgt spid="4">
                                            <p:txEl>
                                              <p:pRg st="11" end="11"/>
                                            </p:txEl>
                                          </p:spTgt>
                                        </p:tgtEl>
                                      </p:cBhvr>
                                    </p:animEffect>
                                  </p:childTnLst>
                                </p:cTn>
                              </p:par>
                              <p:par>
                                <p:cTn id="54" presetID="3" presetClass="entr" presetSubtype="10" fill="hold" nodeType="withEffect">
                                  <p:stCondLst>
                                    <p:cond delay="0"/>
                                  </p:stCondLst>
                                  <p:childTnLst>
                                    <p:set>
                                      <p:cBhvr>
                                        <p:cTn id="55" dur="1" fill="hold">
                                          <p:stCondLst>
                                            <p:cond delay="0"/>
                                          </p:stCondLst>
                                        </p:cTn>
                                        <p:tgtEl>
                                          <p:spTgt spid="4">
                                            <p:txEl>
                                              <p:pRg st="12" end="12"/>
                                            </p:txEl>
                                          </p:spTgt>
                                        </p:tgtEl>
                                        <p:attrNameLst>
                                          <p:attrName>style.visibility</p:attrName>
                                        </p:attrNameLst>
                                      </p:cBhvr>
                                      <p:to>
                                        <p:strVal val="visible"/>
                                      </p:to>
                                    </p:set>
                                    <p:animEffect transition="in" filter="blinds(horizontal)">
                                      <p:cBhvr>
                                        <p:cTn id="56"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718"/>
            <a:ext cx="5791200" cy="1188050"/>
          </a:xfrm>
        </p:spPr>
        <p:txBody>
          <a:bodyPr/>
          <a:lstStyle/>
          <a:p>
            <a:r>
              <a:rPr lang="en-US" u="sng" dirty="0"/>
              <a:t>Outline</a:t>
            </a:r>
          </a:p>
        </p:txBody>
      </p:sp>
      <p:sp>
        <p:nvSpPr>
          <p:cNvPr id="3075" name="Rectangle 3"/>
          <p:cNvSpPr>
            <a:spLocks noGrp="1" noChangeArrowheads="1"/>
          </p:cNvSpPr>
          <p:nvPr>
            <p:ph idx="1"/>
          </p:nvPr>
        </p:nvSpPr>
        <p:spPr/>
        <p:txBody>
          <a:bodyPr/>
          <a:lstStyle/>
          <a:p>
            <a:pPr marL="342900" indent="-342900" algn="l" rtl="0">
              <a:buFont typeface="Arial" pitchFamily="34" charset="0"/>
              <a:buChar char="•"/>
            </a:pPr>
            <a:r>
              <a:rPr lang="en-US" dirty="0" smtClean="0">
                <a:effectLst>
                  <a:outerShdw blurRad="38100" dist="38100" dir="2700000" algn="tl">
                    <a:srgbClr val="000000">
                      <a:alpha val="43137"/>
                    </a:srgbClr>
                  </a:outerShdw>
                </a:effectLst>
              </a:rPr>
              <a:t>Introduction</a:t>
            </a:r>
            <a:endParaRPr lang="en-US" dirty="0" smtClean="0"/>
          </a:p>
          <a:p>
            <a:pPr marL="274320" lvl="1" indent="0" algn="l" rtl="0">
              <a:buNone/>
            </a:pPr>
            <a:endParaRPr lang="en-US" dirty="0"/>
          </a:p>
          <a:p>
            <a:pPr marL="342900" indent="-342900" algn="l" rtl="0">
              <a:buFont typeface="Arial" pitchFamily="34" charset="0"/>
              <a:buChar char="•"/>
            </a:pPr>
            <a:r>
              <a:rPr lang="en-US" dirty="0">
                <a:effectLst>
                  <a:outerShdw blurRad="38100" dist="38100" dir="2700000" algn="tl">
                    <a:srgbClr val="000000">
                      <a:alpha val="43137"/>
                    </a:srgbClr>
                  </a:outerShdw>
                </a:effectLst>
              </a:rPr>
              <a:t>2-processor solutions &amp; bounds</a:t>
            </a:r>
          </a:p>
          <a:p>
            <a:pPr lvl="1" algn="l" rtl="0"/>
            <a:endParaRPr lang="en-US" dirty="0"/>
          </a:p>
          <a:p>
            <a:pPr marL="342900" indent="-342900" algn="l" rtl="0">
              <a:buFont typeface="Arial" pitchFamily="34" charset="0"/>
              <a:buChar char="•"/>
            </a:pPr>
            <a:r>
              <a:rPr lang="en-US" dirty="0">
                <a:solidFill>
                  <a:srgbClr val="7030A0"/>
                </a:solidFill>
                <a:effectLst>
                  <a:outerShdw blurRad="38100" dist="38100" dir="2700000" algn="tl">
                    <a:srgbClr val="000000">
                      <a:alpha val="43137"/>
                    </a:srgbClr>
                  </a:outerShdw>
                </a:effectLst>
              </a:rPr>
              <a:t>Chain solutions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2</a:t>
            </a:r>
          </a:p>
          <a:p>
            <a:endParaRPr lang="en-US" dirty="0" smtClean="0"/>
          </a:p>
        </p:txBody>
      </p:sp>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2</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
        <p:nvSpPr>
          <p:cNvPr id="5" name="Oval 4"/>
          <p:cNvSpPr/>
          <p:nvPr/>
        </p:nvSpPr>
        <p:spPr>
          <a:xfrm>
            <a:off x="5334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2</a:t>
            </a:r>
          </a:p>
          <a:p>
            <a:endParaRPr lang="en-US" dirty="0" smtClean="0"/>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52600" y="3581400"/>
            <a:ext cx="5410200" cy="369332"/>
          </a:xfrm>
          <a:prstGeom prst="rect">
            <a:avLst/>
          </a:prstGeom>
          <a:noFill/>
        </p:spPr>
        <p:txBody>
          <a:bodyPr wrap="square" rtlCol="0">
            <a:spAutoFit/>
          </a:bodyPr>
          <a:lstStyle/>
          <a:p>
            <a:r>
              <a:rPr lang="en-US" dirty="0" smtClean="0"/>
              <a:t>Terminals: decide </a:t>
            </a:r>
            <a:r>
              <a:rPr lang="en-US" dirty="0"/>
              <a:t>“</a:t>
            </a:r>
            <a:r>
              <a:rPr lang="en-US" dirty="0" smtClean="0"/>
              <a:t>non-leader”.</a:t>
            </a:r>
          </a:p>
        </p:txBody>
      </p:sp>
      <p:sp>
        <p:nvSpPr>
          <p:cNvPr id="11"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2</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2</a:t>
            </a:r>
          </a:p>
          <a:p>
            <a:endParaRPr lang="en-US" dirty="0" smtClean="0"/>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52600" y="3581400"/>
            <a:ext cx="5410200" cy="646331"/>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a:t>
            </a:r>
            <a:r>
              <a:rPr lang="en-US" dirty="0" smtClean="0">
                <a:solidFill>
                  <a:schemeClr val="bg1">
                    <a:lumMod val="50000"/>
                  </a:schemeClr>
                </a:solidFill>
              </a:rPr>
              <a:t>”.</a:t>
            </a:r>
            <a:endParaRPr lang="en-US" dirty="0" smtClean="0"/>
          </a:p>
          <a:p>
            <a:r>
              <a:rPr lang="en-US" dirty="0" smtClean="0"/>
              <a:t>non-terminal: decide “leader”.</a:t>
            </a:r>
            <a:endParaRPr lang="en-US" dirty="0"/>
          </a:p>
        </p:txBody>
      </p:sp>
      <p:sp>
        <p:nvSpPr>
          <p:cNvPr id="11"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2</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2</a:t>
            </a:r>
          </a:p>
          <a:p>
            <a:r>
              <a:rPr lang="en-US" b="1" dirty="0" smtClean="0"/>
              <a:t>0 bits sent.</a:t>
            </a:r>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752600" y="3581400"/>
            <a:ext cx="5410200" cy="646331"/>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a:t>
            </a:r>
            <a:r>
              <a:rPr lang="en-US" dirty="0" smtClean="0">
                <a:solidFill>
                  <a:schemeClr val="bg1">
                    <a:lumMod val="50000"/>
                  </a:schemeClr>
                </a:solidFill>
              </a:rPr>
              <a:t>”.</a:t>
            </a:r>
            <a:endParaRPr lang="en-US" dirty="0" smtClean="0"/>
          </a:p>
          <a:p>
            <a:r>
              <a:rPr lang="en-US" dirty="0" smtClean="0">
                <a:solidFill>
                  <a:schemeClr val="bg1">
                    <a:lumMod val="50000"/>
                  </a:schemeClr>
                </a:solidFill>
              </a:rPr>
              <a:t>non-terminal: decide “leader”.</a:t>
            </a:r>
            <a:endParaRPr lang="en-US" dirty="0">
              <a:solidFill>
                <a:schemeClr val="bg1">
                  <a:lumMod val="50000"/>
                </a:schemeClr>
              </a:solidFill>
            </a:endParaRPr>
          </a:p>
        </p:txBody>
      </p:sp>
      <p:sp>
        <p:nvSpPr>
          <p:cNvPr id="11"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2</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4</a:t>
            </a:r>
          </a:p>
          <a:p>
            <a:endParaRPr lang="en-US" dirty="0" smtClean="0"/>
          </a:p>
        </p:txBody>
      </p:sp>
      <p:sp>
        <p:nvSpPr>
          <p:cNvPr id="5" name="Oval 4"/>
          <p:cNvSpPr/>
          <p:nvPr/>
        </p:nvSpPr>
        <p:spPr>
          <a:xfrm>
            <a:off x="5334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4</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4</a:t>
            </a:r>
          </a:p>
          <a:p>
            <a:endParaRPr lang="en-US" dirty="0" smtClean="0"/>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52600" y="3581400"/>
            <a:ext cx="5410200" cy="369332"/>
          </a:xfrm>
          <a:prstGeom prst="rect">
            <a:avLst/>
          </a:prstGeom>
          <a:noFill/>
        </p:spPr>
        <p:txBody>
          <a:bodyPr wrap="square" rtlCol="0">
            <a:spAutoFit/>
          </a:bodyPr>
          <a:lstStyle/>
          <a:p>
            <a:r>
              <a:rPr lang="en-US" dirty="0" smtClean="0"/>
              <a:t>Terminals: decide “non-leader” and send 1.</a:t>
            </a:r>
          </a:p>
        </p:txBody>
      </p:sp>
      <p:cxnSp>
        <p:nvCxnSpPr>
          <p:cNvPr id="16"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18" name="Straight Arrow Connector 23"/>
          <p:cNvCxnSpPr>
            <a:stCxn id="11" idx="1"/>
            <a:endCxn id="10"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sp>
        <p:nvSpPr>
          <p:cNvPr id="20"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4</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4</a:t>
            </a:r>
          </a:p>
          <a:p>
            <a:endParaRPr lang="en-US" dirty="0" smtClean="0"/>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52600" y="3581400"/>
            <a:ext cx="5410200" cy="646331"/>
          </a:xfrm>
          <a:prstGeom prst="rect">
            <a:avLst/>
          </a:prstGeom>
          <a:noFill/>
        </p:spPr>
        <p:txBody>
          <a:bodyPr wrap="square" rtlCol="0">
            <a:spAutoFit/>
          </a:bodyPr>
          <a:lstStyle/>
          <a:p>
            <a:r>
              <a:rPr lang="en-US" dirty="0" smtClean="0">
                <a:solidFill>
                  <a:schemeClr val="bg1">
                    <a:lumMod val="50000"/>
                  </a:schemeClr>
                </a:solidFill>
              </a:rPr>
              <a:t>Terminals: decide “non-leader” and send 1.</a:t>
            </a:r>
          </a:p>
          <a:p>
            <a:r>
              <a:rPr lang="en-US" dirty="0" smtClean="0"/>
              <a:t>1-processor: decide “non-leader” and send 0 forward.</a:t>
            </a:r>
          </a:p>
        </p:txBody>
      </p:sp>
      <p:cxnSp>
        <p:nvCxnSpPr>
          <p:cNvPr id="16" name="Straight Arrow Connector 23"/>
          <p:cNvCxnSpPr>
            <a:stCxn id="7" idx="7"/>
            <a:endCxn id="6" idx="1"/>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18" name="Straight Arrow Connector 23"/>
          <p:cNvCxnSpPr>
            <a:stCxn id="10" idx="1"/>
            <a:endCxn id="6" idx="7"/>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2971800" y="1219200"/>
            <a:ext cx="304800" cy="369332"/>
          </a:xfrm>
          <a:prstGeom prst="rect">
            <a:avLst/>
          </a:prstGeom>
          <a:noFill/>
        </p:spPr>
        <p:txBody>
          <a:bodyPr wrap="square" rtlCol="0">
            <a:spAutoFit/>
          </a:bodyPr>
          <a:lstStyle/>
          <a:p>
            <a:r>
              <a:rPr lang="en-US" dirty="0" smtClean="0"/>
              <a:t>0</a:t>
            </a:r>
            <a:endParaRPr lang="en-US" dirty="0"/>
          </a:p>
        </p:txBody>
      </p:sp>
      <p:cxnSp>
        <p:nvCxnSpPr>
          <p:cNvPr id="20"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22" name="Straight Arrow Connector 23"/>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sp>
        <p:nvSpPr>
          <p:cNvPr id="2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4</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4</a:t>
            </a:r>
          </a:p>
          <a:p>
            <a:endParaRPr lang="en-US" dirty="0" smtClean="0"/>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52600" y="3581400"/>
            <a:ext cx="5410200" cy="923330"/>
          </a:xfrm>
          <a:prstGeom prst="rect">
            <a:avLst/>
          </a:prstGeom>
          <a:noFill/>
        </p:spPr>
        <p:txBody>
          <a:bodyPr wrap="square" rtlCol="0">
            <a:spAutoFit/>
          </a:bodyPr>
          <a:lstStyle/>
          <a:p>
            <a:r>
              <a:rPr lang="en-US" dirty="0" smtClean="0">
                <a:solidFill>
                  <a:schemeClr val="bg1">
                    <a:lumMod val="50000"/>
                  </a:schemeClr>
                </a:solidFill>
              </a:rPr>
              <a:t>Terminals: decide “non-leader” and send 1.</a:t>
            </a:r>
          </a:p>
          <a:p>
            <a:r>
              <a:rPr lang="en-US" dirty="0" smtClean="0">
                <a:solidFill>
                  <a:schemeClr val="bg1">
                    <a:lumMod val="50000"/>
                  </a:schemeClr>
                </a:solidFill>
              </a:rPr>
              <a:t>1-processor: decide “non-leader” and send 0 forward.</a:t>
            </a:r>
          </a:p>
          <a:p>
            <a:r>
              <a:rPr lang="en-US" dirty="0" smtClean="0"/>
              <a:t>0-processor: decide “leader”.</a:t>
            </a:r>
          </a:p>
        </p:txBody>
      </p:sp>
      <p:cxnSp>
        <p:nvCxnSpPr>
          <p:cNvPr id="15"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17" name="Straight Arrow Connector 23"/>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cxnSp>
        <p:nvCxnSpPr>
          <p:cNvPr id="19" name="Straight Arrow Connector 23"/>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21" name="Straight Arrow Connector 23"/>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2971800" y="1219200"/>
            <a:ext cx="304800" cy="369332"/>
          </a:xfrm>
          <a:prstGeom prst="rect">
            <a:avLst/>
          </a:prstGeom>
          <a:noFill/>
        </p:spPr>
        <p:txBody>
          <a:bodyPr wrap="square" rtlCol="0">
            <a:spAutoFit/>
          </a:bodyPr>
          <a:lstStyle/>
          <a:p>
            <a:r>
              <a:rPr lang="en-US" dirty="0" smtClean="0"/>
              <a:t>0</a:t>
            </a:r>
            <a:endParaRPr lang="en-US" dirty="0"/>
          </a:p>
        </p:txBody>
      </p:sp>
      <p:sp>
        <p:nvSpPr>
          <p:cNvPr id="2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4</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429000"/>
            <a:ext cx="8153400" cy="369332"/>
          </a:xfrm>
          <a:prstGeom prst="rect">
            <a:avLst/>
          </a:prstGeom>
        </p:spPr>
        <p:txBody>
          <a:bodyPr wrap="square">
            <a:spAutoFit/>
          </a:bodyPr>
          <a:lstStyle/>
          <a:p>
            <a:r>
              <a:rPr lang="en-US" dirty="0" smtClean="0"/>
              <a:t>Let us call an id </a:t>
            </a:r>
            <a:r>
              <a:rPr lang="en-US" b="1" dirty="0" smtClean="0"/>
              <a:t>passive</a:t>
            </a:r>
            <a:r>
              <a:rPr lang="en-US" dirty="0" smtClean="0"/>
              <a:t>, if it sends no bit upon its spontaneous wake-up.</a:t>
            </a:r>
            <a:endParaRPr lang="en-US" dirty="0"/>
          </a:p>
        </p:txBody>
      </p:sp>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endParaRPr lang="en-US" sz="2400" u="sng" dirty="0" smtClean="0">
              <a:solidFill>
                <a:srgbClr val="FF0000"/>
              </a:solidFill>
            </a:endParaRPr>
          </a:p>
        </p:txBody>
      </p:sp>
      <p:sp>
        <p:nvSpPr>
          <p:cNvPr id="5" name="Oval 4"/>
          <p:cNvSpPr/>
          <p:nvPr/>
        </p:nvSpPr>
        <p:spPr>
          <a:xfrm>
            <a:off x="990600" y="3962400"/>
            <a:ext cx="457200" cy="228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a:t>
            </a:r>
            <a:endParaRPr lang="en-US" dirty="0"/>
          </a:p>
        </p:txBody>
      </p:sp>
      <p:sp>
        <p:nvSpPr>
          <p:cNvPr id="6" name="Oval 5"/>
          <p:cNvSpPr/>
          <p:nvPr/>
        </p:nvSpPr>
        <p:spPr>
          <a:xfrm>
            <a:off x="1828800" y="3886200"/>
            <a:ext cx="457200" cy="45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a:t>
            </a:r>
            <a:endParaRPr lang="en-US" dirty="0"/>
          </a:p>
        </p:txBody>
      </p:sp>
      <p:sp>
        <p:nvSpPr>
          <p:cNvPr id="7" name="TextBox 6"/>
          <p:cNvSpPr txBox="1"/>
          <p:nvPr/>
        </p:nvSpPr>
        <p:spPr>
          <a:xfrm>
            <a:off x="609600" y="4724400"/>
            <a:ext cx="7924800" cy="1754326"/>
          </a:xfrm>
          <a:prstGeom prst="rect">
            <a:avLst/>
          </a:prstGeom>
          <a:noFill/>
        </p:spPr>
        <p:txBody>
          <a:bodyPr wrap="square" rtlCol="0">
            <a:spAutoFit/>
          </a:bodyPr>
          <a:lstStyle/>
          <a:p>
            <a:r>
              <a:rPr lang="en-US" u="sng" dirty="0" smtClean="0"/>
              <a:t>Lemma:</a:t>
            </a:r>
          </a:p>
          <a:p>
            <a:r>
              <a:rPr lang="en-US" dirty="0" smtClean="0"/>
              <a:t>1. There </a:t>
            </a:r>
            <a:r>
              <a:rPr lang="en-US" dirty="0"/>
              <a:t>exist at most two passive ids</a:t>
            </a:r>
            <a:r>
              <a:rPr lang="en-US" dirty="0" smtClean="0"/>
              <a:t>.</a:t>
            </a:r>
            <a:endParaRPr lang="en-US" dirty="0"/>
          </a:p>
          <a:p>
            <a:r>
              <a:rPr lang="en-US" dirty="0"/>
              <a:t>2. If there exist two passive ids, then each one of them decides immediately upon its wake-up, while the </a:t>
            </a:r>
            <a:r>
              <a:rPr lang="en-US" dirty="0" smtClean="0"/>
              <a:t>decision depends </a:t>
            </a:r>
            <a:r>
              <a:rPr lang="en-US" dirty="0"/>
              <a:t>on the id only and the decisions for those two passive ids are different</a:t>
            </a:r>
            <a:r>
              <a:rPr lang="en-US" dirty="0" smtClean="0"/>
              <a:t>.</a:t>
            </a:r>
            <a:endParaRPr lang="en-US" dirty="0"/>
          </a:p>
          <a:p>
            <a:r>
              <a:rPr lang="en-US" dirty="0"/>
              <a:t>3. If A is terminating and M </a:t>
            </a:r>
            <a:r>
              <a:rPr lang="en-US" dirty="0" smtClean="0"/>
              <a:t>&gt; 2</a:t>
            </a:r>
            <a:r>
              <a:rPr lang="en-US" dirty="0"/>
              <a:t>, then there exists at most one passive id.</a:t>
            </a:r>
          </a:p>
        </p:txBody>
      </p:sp>
      <p:sp>
        <p:nvSpPr>
          <p:cNvPr id="9" name="Rectangle 8"/>
          <p:cNvSpPr/>
          <p:nvPr/>
        </p:nvSpPr>
        <p:spPr>
          <a:xfrm>
            <a:off x="304800" y="1371600"/>
            <a:ext cx="8534400" cy="2031325"/>
          </a:xfrm>
          <a:prstGeom prst="rect">
            <a:avLst/>
          </a:prstGeom>
        </p:spPr>
        <p:txBody>
          <a:bodyPr wrap="square">
            <a:spAutoFit/>
          </a:bodyPr>
          <a:lstStyle/>
          <a:p>
            <a:pPr marL="342900" indent="-342900"/>
            <a:r>
              <a:rPr lang="en-US" dirty="0" smtClean="0"/>
              <a:t>	</a:t>
            </a:r>
            <a:r>
              <a:rPr lang="en-US" b="1" dirty="0" smtClean="0"/>
              <a:t>Consider an arbitrary algorithm A solving Leader in the two processor network, when ids are chosen from an arbitrary integer set Z. For any r ≥ 1, if M ≥ m</a:t>
            </a:r>
            <a:r>
              <a:rPr lang="en-US" b="1" baseline="30000" dirty="0" smtClean="0"/>
              <a:t>nt</a:t>
            </a:r>
            <a:r>
              <a:rPr lang="en-US" b="1" baseline="-25000" dirty="0" smtClean="0"/>
              <a:t>2(r-1) </a:t>
            </a:r>
            <a:r>
              <a:rPr lang="en-US" b="1" dirty="0" smtClean="0"/>
              <a:t>+ 1, then there exists an input pair, such that in the execution of A under the symmetric scheduler at least 2r bits are sent.</a:t>
            </a:r>
          </a:p>
          <a:p>
            <a:pPr marL="342900" indent="-342900"/>
            <a:r>
              <a:rPr lang="en-US" b="1" dirty="0" smtClean="0"/>
              <a:t>	If A is terminating, the same holds even if M ≥ m</a:t>
            </a:r>
            <a:r>
              <a:rPr lang="en-US" b="1" baseline="30000" dirty="0" smtClean="0"/>
              <a:t>t</a:t>
            </a:r>
            <a:r>
              <a:rPr lang="en-US" b="1" baseline="-25000" dirty="0" smtClean="0"/>
              <a:t>2(r-1) </a:t>
            </a:r>
            <a:r>
              <a:rPr lang="en-US" b="1" dirty="0" smtClean="0"/>
              <a:t>+ 1.</a:t>
            </a:r>
          </a:p>
          <a:p>
            <a:pPr marL="342900" indent="-342900"/>
            <a:r>
              <a:rPr lang="en-US" dirty="0" smtClean="0"/>
              <a:t>	</a:t>
            </a:r>
          </a:p>
          <a:p>
            <a:pPr marL="342900" indent="-342900"/>
            <a:r>
              <a:rPr lang="en-US" dirty="0" smtClean="0"/>
              <a:t>	m</a:t>
            </a:r>
            <a:r>
              <a:rPr lang="en-US" baseline="30000" dirty="0" smtClean="0"/>
              <a:t>nt</a:t>
            </a:r>
            <a:r>
              <a:rPr lang="en-US" baseline="-25000" dirty="0" smtClean="0"/>
              <a:t>2r</a:t>
            </a:r>
            <a:r>
              <a:rPr lang="en-US" dirty="0" smtClean="0"/>
              <a:t> = 3.5 × 2</a:t>
            </a:r>
            <a:r>
              <a:rPr lang="en-US" baseline="30000" dirty="0" smtClean="0"/>
              <a:t>r</a:t>
            </a:r>
            <a:r>
              <a:rPr lang="en-US" dirty="0" smtClean="0"/>
              <a:t> - 2 , m</a:t>
            </a:r>
            <a:r>
              <a:rPr lang="en-US" baseline="30000" dirty="0" smtClean="0"/>
              <a:t>t</a:t>
            </a:r>
            <a:r>
              <a:rPr lang="en-US" baseline="-25000" dirty="0" smtClean="0"/>
              <a:t>2r</a:t>
            </a:r>
            <a:r>
              <a:rPr lang="en-US" dirty="0" smtClean="0"/>
              <a:t> = 3 × 2</a:t>
            </a:r>
            <a:r>
              <a:rPr lang="en-US" baseline="30000" dirty="0" smtClean="0"/>
              <a:t>r</a:t>
            </a:r>
            <a:r>
              <a:rPr lang="en-US" dirty="0" smtClean="0"/>
              <a:t> - 1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linds(horizontal)">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blinds(horizontal)">
                                      <p:cBhvr>
                                        <p:cTn id="15" dur="500"/>
                                        <p:tgtEl>
                                          <p:spTgt spid="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linds(horizont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linds(horizontal)">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4</a:t>
            </a:r>
          </a:p>
          <a:p>
            <a:r>
              <a:rPr lang="en-US" b="1" dirty="0" smtClean="0"/>
              <a:t>4 bits sent.</a:t>
            </a:r>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52600" y="3581400"/>
            <a:ext cx="5410200" cy="923330"/>
          </a:xfrm>
          <a:prstGeom prst="rect">
            <a:avLst/>
          </a:prstGeom>
          <a:noFill/>
        </p:spPr>
        <p:txBody>
          <a:bodyPr wrap="square" rtlCol="0">
            <a:spAutoFit/>
          </a:bodyPr>
          <a:lstStyle/>
          <a:p>
            <a:r>
              <a:rPr lang="en-US" dirty="0" smtClean="0">
                <a:solidFill>
                  <a:schemeClr val="bg1">
                    <a:lumMod val="50000"/>
                  </a:schemeClr>
                </a:solidFill>
              </a:rPr>
              <a:t>Terminals: decide “non-leader” and send 1.</a:t>
            </a:r>
          </a:p>
          <a:p>
            <a:r>
              <a:rPr lang="en-US" dirty="0" smtClean="0">
                <a:solidFill>
                  <a:schemeClr val="bg1">
                    <a:lumMod val="50000"/>
                  </a:schemeClr>
                </a:solidFill>
              </a:rPr>
              <a:t>1-processor: decide “non-leader” and send 0 forward.</a:t>
            </a:r>
          </a:p>
          <a:p>
            <a:r>
              <a:rPr lang="en-US" dirty="0" smtClean="0">
                <a:solidFill>
                  <a:schemeClr val="bg1">
                    <a:lumMod val="50000"/>
                  </a:schemeClr>
                </a:solidFill>
              </a:rPr>
              <a:t>0-processor: decide “leader”.</a:t>
            </a:r>
          </a:p>
        </p:txBody>
      </p:sp>
      <p:cxnSp>
        <p:nvCxnSpPr>
          <p:cNvPr id="16" name="Straight Arrow Connector 23"/>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18" name="Straight Arrow Connector 23"/>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2971800" y="1219200"/>
            <a:ext cx="304800" cy="369332"/>
          </a:xfrm>
          <a:prstGeom prst="rect">
            <a:avLst/>
          </a:prstGeom>
          <a:noFill/>
        </p:spPr>
        <p:txBody>
          <a:bodyPr wrap="square" rtlCol="0">
            <a:spAutoFit/>
          </a:bodyPr>
          <a:lstStyle/>
          <a:p>
            <a:r>
              <a:rPr lang="en-US" dirty="0" smtClean="0"/>
              <a:t>0</a:t>
            </a:r>
            <a:endParaRPr lang="en-US" dirty="0"/>
          </a:p>
        </p:txBody>
      </p:sp>
      <p:cxnSp>
        <p:nvCxnSpPr>
          <p:cNvPr id="20"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22" name="Straight Arrow Connector 23"/>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sp>
        <p:nvSpPr>
          <p:cNvPr id="2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4</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6</a:t>
            </a:r>
          </a:p>
          <a:p>
            <a:endParaRPr lang="en-US" dirty="0" smtClean="0"/>
          </a:p>
        </p:txBody>
      </p:sp>
      <p:sp>
        <p:nvSpPr>
          <p:cNvPr id="5" name="Oval 4"/>
          <p:cNvSpPr/>
          <p:nvPr/>
        </p:nvSpPr>
        <p:spPr>
          <a:xfrm>
            <a:off x="5334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1912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endCxn id="14"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4" idx="6"/>
            <a:endCxn id="15"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6</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6</a:t>
            </a:r>
          </a:p>
          <a:p>
            <a:endParaRPr lang="en-US" dirty="0" smtClean="0"/>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endCxn id="14"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4" idx="6"/>
            <a:endCxn id="15"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52600" y="3581400"/>
            <a:ext cx="5410200" cy="369332"/>
          </a:xfrm>
          <a:prstGeom prst="rect">
            <a:avLst/>
          </a:prstGeom>
          <a:noFill/>
        </p:spPr>
        <p:txBody>
          <a:bodyPr wrap="square" rtlCol="0">
            <a:spAutoFit/>
          </a:bodyPr>
          <a:lstStyle/>
          <a:p>
            <a:r>
              <a:rPr lang="en-US" dirty="0" smtClean="0"/>
              <a:t>Terminals: decide “non-leader” and send 1.</a:t>
            </a:r>
            <a:endParaRPr lang="en-US" dirty="0" smtClean="0">
              <a:solidFill>
                <a:schemeClr val="bg1">
                  <a:lumMod val="50000"/>
                </a:schemeClr>
              </a:solidFill>
            </a:endParaRPr>
          </a:p>
        </p:txBody>
      </p:sp>
      <p:cxnSp>
        <p:nvCxnSpPr>
          <p:cNvPr id="19"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21" name="Straight Arrow Connector 23"/>
          <p:cNvCxnSpPr>
            <a:stCxn id="15" idx="1"/>
            <a:endCxn id="14" idx="7"/>
          </p:cNvCxnSpPr>
          <p:nvPr/>
        </p:nvCxnSpPr>
        <p:spPr>
          <a:xfrm rot="16200000" flipV="1">
            <a:off x="59864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5867400" y="1219200"/>
            <a:ext cx="304800" cy="369332"/>
          </a:xfrm>
          <a:prstGeom prst="rect">
            <a:avLst/>
          </a:prstGeom>
          <a:noFill/>
        </p:spPr>
        <p:txBody>
          <a:bodyPr wrap="square" rtlCol="0">
            <a:spAutoFit/>
          </a:bodyPr>
          <a:lstStyle/>
          <a:p>
            <a:r>
              <a:rPr lang="en-US" dirty="0" smtClean="0"/>
              <a:t>1</a:t>
            </a:r>
            <a:endParaRPr lang="en-US" dirty="0"/>
          </a:p>
        </p:txBody>
      </p:sp>
      <p:sp>
        <p:nvSpPr>
          <p:cNvPr id="2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6</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6</a:t>
            </a:r>
          </a:p>
          <a:p>
            <a:endParaRPr lang="en-US" dirty="0" smtClean="0"/>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Oval 14"/>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endCxn id="14"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4" idx="6"/>
            <a:endCxn id="15"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52600" y="3581400"/>
            <a:ext cx="5410200" cy="646331"/>
          </a:xfrm>
          <a:prstGeom prst="rect">
            <a:avLst/>
          </a:prstGeom>
          <a:noFill/>
        </p:spPr>
        <p:txBody>
          <a:bodyPr wrap="square" rtlCol="0">
            <a:spAutoFit/>
          </a:bodyPr>
          <a:lstStyle/>
          <a:p>
            <a:r>
              <a:rPr lang="en-US" dirty="0" smtClean="0">
                <a:solidFill>
                  <a:schemeClr val="bg1">
                    <a:lumMod val="50000"/>
                  </a:schemeClr>
                </a:solidFill>
              </a:rPr>
              <a:t>Terminals: decide “non-leader” and send 1.</a:t>
            </a:r>
          </a:p>
          <a:p>
            <a:r>
              <a:rPr lang="en-US" dirty="0" smtClean="0"/>
              <a:t>1-processor: decide “non-leader”, and send 00 forward.</a:t>
            </a:r>
            <a:endParaRPr lang="en-US" dirty="0" smtClean="0">
              <a:solidFill>
                <a:schemeClr val="bg1">
                  <a:lumMod val="50000"/>
                </a:schemeClr>
              </a:solidFill>
            </a:endParaRPr>
          </a:p>
        </p:txBody>
      </p:sp>
      <p:cxnSp>
        <p:nvCxnSpPr>
          <p:cNvPr id="19" name="Straight Arrow Connector 23"/>
          <p:cNvCxnSpPr>
            <a:stCxn id="7" idx="7"/>
            <a:endCxn id="6" idx="1"/>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2057400" y="1219200"/>
            <a:ext cx="457200" cy="369332"/>
          </a:xfrm>
          <a:prstGeom prst="rect">
            <a:avLst/>
          </a:prstGeom>
          <a:noFill/>
        </p:spPr>
        <p:txBody>
          <a:bodyPr wrap="square" rtlCol="0">
            <a:spAutoFit/>
          </a:bodyPr>
          <a:lstStyle/>
          <a:p>
            <a:r>
              <a:rPr lang="en-US" dirty="0" smtClean="0"/>
              <a:t>00</a:t>
            </a:r>
            <a:endParaRPr lang="en-US" dirty="0"/>
          </a:p>
        </p:txBody>
      </p:sp>
      <p:cxnSp>
        <p:nvCxnSpPr>
          <p:cNvPr id="21" name="Straight Arrow Connector 23"/>
          <p:cNvCxnSpPr>
            <a:stCxn id="14" idx="1"/>
            <a:endCxn id="11"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4876800" y="1219200"/>
            <a:ext cx="457200" cy="369332"/>
          </a:xfrm>
          <a:prstGeom prst="rect">
            <a:avLst/>
          </a:prstGeom>
          <a:noFill/>
        </p:spPr>
        <p:txBody>
          <a:bodyPr wrap="square" rtlCol="0">
            <a:spAutoFit/>
          </a:bodyPr>
          <a:lstStyle/>
          <a:p>
            <a:r>
              <a:rPr lang="en-US" dirty="0" smtClean="0"/>
              <a:t>00</a:t>
            </a:r>
            <a:endParaRPr lang="en-US" dirty="0"/>
          </a:p>
        </p:txBody>
      </p:sp>
      <p:cxnSp>
        <p:nvCxnSpPr>
          <p:cNvPr id="23"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25" name="Straight Arrow Connector 23"/>
          <p:cNvCxnSpPr/>
          <p:nvPr/>
        </p:nvCxnSpPr>
        <p:spPr>
          <a:xfrm rot="16200000" flipV="1">
            <a:off x="59864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5867400" y="1219200"/>
            <a:ext cx="304800" cy="369332"/>
          </a:xfrm>
          <a:prstGeom prst="rect">
            <a:avLst/>
          </a:prstGeom>
          <a:noFill/>
        </p:spPr>
        <p:txBody>
          <a:bodyPr wrap="square" rtlCol="0">
            <a:spAutoFit/>
          </a:bodyPr>
          <a:lstStyle/>
          <a:p>
            <a:r>
              <a:rPr lang="en-US" dirty="0" smtClean="0"/>
              <a:t>1</a:t>
            </a:r>
            <a:endParaRPr lang="en-US" dirty="0"/>
          </a:p>
        </p:txBody>
      </p:sp>
      <p:sp>
        <p:nvSpPr>
          <p:cNvPr id="27"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Algorithm 6</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par>
                                <p:cTn id="8" presetID="3" presetClass="entr" presetSubtype="1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par>
                                <p:cTn id="16" presetID="3" presetClass="entr" presetSubtype="1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6</a:t>
            </a:r>
          </a:p>
          <a:p>
            <a:endParaRPr lang="en-US" dirty="0" smtClean="0"/>
          </a:p>
        </p:txBody>
      </p:sp>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4400" u="sng" dirty="0" smtClean="0">
                <a:solidFill>
                  <a:srgbClr val="FF0000"/>
                </a:solidFill>
                <a:latin typeface="+mj-lt"/>
              </a:rPr>
              <a:t>Leader in a chain of even length</a:t>
            </a:r>
            <a:endParaRPr kumimoji="0" lang="en-US" sz="4400" b="0" i="0" u="sng" strike="noStrike" kern="1200" cap="none" spc="0" normalizeH="0" baseline="0" noProof="0" dirty="0">
              <a:ln>
                <a:noFill/>
              </a:ln>
              <a:solidFill>
                <a:srgbClr val="FF0000"/>
              </a:solidFill>
              <a:effectLst/>
              <a:uLnTx/>
              <a:uFillTx/>
              <a:latin typeface="+mj-lt"/>
              <a:ea typeface="+mj-ea"/>
              <a:cs typeface="+mj-cs"/>
            </a:endParaRPr>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Oval 14"/>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endCxn id="14"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4" idx="6"/>
            <a:endCxn id="15"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52600" y="3581400"/>
            <a:ext cx="5410200" cy="1477328"/>
          </a:xfrm>
          <a:prstGeom prst="rect">
            <a:avLst/>
          </a:prstGeom>
          <a:noFill/>
        </p:spPr>
        <p:txBody>
          <a:bodyPr wrap="square" rtlCol="0">
            <a:spAutoFit/>
          </a:bodyPr>
          <a:lstStyle/>
          <a:p>
            <a:r>
              <a:rPr lang="en-US" dirty="0" smtClean="0">
                <a:solidFill>
                  <a:schemeClr val="bg1">
                    <a:lumMod val="50000"/>
                  </a:schemeClr>
                </a:solidFill>
              </a:rPr>
              <a:t>Terminals: decide “non-leader” and send 1.</a:t>
            </a:r>
          </a:p>
          <a:p>
            <a:r>
              <a:rPr lang="en-US" dirty="0" smtClean="0">
                <a:solidFill>
                  <a:schemeClr val="bg1">
                    <a:lumMod val="50000"/>
                  </a:schemeClr>
                </a:solidFill>
              </a:rPr>
              <a:t>1-processor: decide “non-leader”, and send 00 forward.</a:t>
            </a:r>
          </a:p>
          <a:p>
            <a:r>
              <a:rPr lang="en-US" dirty="0" smtClean="0"/>
              <a:t>0-processor: upon wake-up, wait for an additional bit.</a:t>
            </a:r>
          </a:p>
          <a:p>
            <a:r>
              <a:rPr lang="en-US" dirty="0" smtClean="0"/>
              <a:t>If second bit received from the same neighbor, decide “non-leader” and send 0 forward.</a:t>
            </a:r>
            <a:endParaRPr lang="en-US" dirty="0" smtClean="0">
              <a:solidFill>
                <a:schemeClr val="bg1">
                  <a:lumMod val="50000"/>
                </a:schemeClr>
              </a:solidFill>
            </a:endParaRPr>
          </a:p>
        </p:txBody>
      </p:sp>
      <p:cxnSp>
        <p:nvCxnSpPr>
          <p:cNvPr id="19" name="Straight Arrow Connector 23"/>
          <p:cNvCxnSpPr>
            <a:stCxn id="6" idx="7"/>
            <a:endCxn id="10" idx="1"/>
          </p:cNvCxnSpPr>
          <p:nvPr/>
        </p:nvCxnSpPr>
        <p:spPr>
          <a:xfrm rot="5400000" flipH="1" flipV="1">
            <a:off x="315753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2971800" y="1219200"/>
            <a:ext cx="304800" cy="369332"/>
          </a:xfrm>
          <a:prstGeom prst="rect">
            <a:avLst/>
          </a:prstGeom>
          <a:noFill/>
        </p:spPr>
        <p:txBody>
          <a:bodyPr wrap="square" rtlCol="0">
            <a:spAutoFit/>
          </a:bodyPr>
          <a:lstStyle/>
          <a:p>
            <a:r>
              <a:rPr lang="en-US" dirty="0" smtClean="0"/>
              <a:t>0</a:t>
            </a:r>
            <a:endParaRPr lang="en-US" dirty="0"/>
          </a:p>
        </p:txBody>
      </p:sp>
      <p:cxnSp>
        <p:nvCxnSpPr>
          <p:cNvPr id="23"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25" name="Straight Arrow Connector 23"/>
          <p:cNvCxnSpPr/>
          <p:nvPr/>
        </p:nvCxnSpPr>
        <p:spPr>
          <a:xfrm rot="16200000" flipV="1">
            <a:off x="59864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5867400" y="1219200"/>
            <a:ext cx="304800" cy="369332"/>
          </a:xfrm>
          <a:prstGeom prst="rect">
            <a:avLst/>
          </a:prstGeom>
          <a:noFill/>
        </p:spPr>
        <p:txBody>
          <a:bodyPr wrap="square" rtlCol="0">
            <a:spAutoFit/>
          </a:bodyPr>
          <a:lstStyle/>
          <a:p>
            <a:r>
              <a:rPr lang="en-US" dirty="0" smtClean="0"/>
              <a:t>1</a:t>
            </a:r>
            <a:endParaRPr lang="en-US" dirty="0"/>
          </a:p>
        </p:txBody>
      </p:sp>
      <p:cxnSp>
        <p:nvCxnSpPr>
          <p:cNvPr id="27" name="Straight Arrow Connector 23"/>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2057400" y="1219200"/>
            <a:ext cx="457200" cy="369332"/>
          </a:xfrm>
          <a:prstGeom prst="rect">
            <a:avLst/>
          </a:prstGeom>
          <a:noFill/>
        </p:spPr>
        <p:txBody>
          <a:bodyPr wrap="square" rtlCol="0">
            <a:spAutoFit/>
          </a:bodyPr>
          <a:lstStyle/>
          <a:p>
            <a:r>
              <a:rPr lang="en-US" dirty="0" smtClean="0"/>
              <a:t>00</a:t>
            </a:r>
            <a:endParaRPr lang="en-US" dirty="0"/>
          </a:p>
        </p:txBody>
      </p:sp>
      <p:cxnSp>
        <p:nvCxnSpPr>
          <p:cNvPr id="29" name="Straight Arrow Connector 23"/>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4876800" y="1219200"/>
            <a:ext cx="457200" cy="369332"/>
          </a:xfrm>
          <a:prstGeom prst="rect">
            <a:avLst/>
          </a:prstGeom>
          <a:noFill/>
        </p:spPr>
        <p:txBody>
          <a:bodyPr wrap="square" rtlCol="0">
            <a:spAutoFit/>
          </a:bodyPr>
          <a:lstStyle/>
          <a:p>
            <a:r>
              <a:rPr lang="en-US" dirty="0" smtClean="0"/>
              <a:t>00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linds(horizontal)">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6</a:t>
            </a:r>
          </a:p>
          <a:p>
            <a:endParaRPr lang="en-US" dirty="0" smtClean="0"/>
          </a:p>
        </p:txBody>
      </p:sp>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4400" u="sng" dirty="0" smtClean="0">
                <a:solidFill>
                  <a:srgbClr val="FF0000"/>
                </a:solidFill>
                <a:latin typeface="+mj-lt"/>
              </a:rPr>
              <a:t>Leader in a chain of even length</a:t>
            </a:r>
            <a:endParaRPr kumimoji="0" lang="en-US" sz="4400" b="0" i="0" u="sng" strike="noStrike" kern="1200" cap="none" spc="0" normalizeH="0" baseline="0" noProof="0" dirty="0">
              <a:ln>
                <a:noFill/>
              </a:ln>
              <a:solidFill>
                <a:srgbClr val="FF0000"/>
              </a:solidFill>
              <a:effectLst/>
              <a:uLnTx/>
              <a:uFillTx/>
              <a:latin typeface="+mj-lt"/>
              <a:ea typeface="+mj-ea"/>
              <a:cs typeface="+mj-cs"/>
            </a:endParaRPr>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Oval 14"/>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endCxn id="14"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4" idx="6"/>
            <a:endCxn id="15"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52600" y="3581400"/>
            <a:ext cx="5410200" cy="2031325"/>
          </a:xfrm>
          <a:prstGeom prst="rect">
            <a:avLst/>
          </a:prstGeom>
          <a:noFill/>
        </p:spPr>
        <p:txBody>
          <a:bodyPr wrap="square" rtlCol="0">
            <a:spAutoFit/>
          </a:bodyPr>
          <a:lstStyle/>
          <a:p>
            <a:r>
              <a:rPr lang="en-US" dirty="0" smtClean="0">
                <a:solidFill>
                  <a:schemeClr val="bg1">
                    <a:lumMod val="50000"/>
                  </a:schemeClr>
                </a:solidFill>
              </a:rPr>
              <a:t>Terminals: decide “non-leader” and send 1.</a:t>
            </a:r>
          </a:p>
          <a:p>
            <a:r>
              <a:rPr lang="en-US" dirty="0" smtClean="0">
                <a:solidFill>
                  <a:schemeClr val="bg1">
                    <a:lumMod val="50000"/>
                  </a:schemeClr>
                </a:solidFill>
              </a:rPr>
              <a:t>1-processor: decide “non-leader”, and send 00 forward.</a:t>
            </a:r>
          </a:p>
          <a:p>
            <a:r>
              <a:rPr lang="en-US" dirty="0" smtClean="0"/>
              <a:t>0-processor: upon wake-up, wait for an additional bit.</a:t>
            </a:r>
          </a:p>
          <a:p>
            <a:r>
              <a:rPr lang="en-US" dirty="0" smtClean="0">
                <a:solidFill>
                  <a:schemeClr val="bg1">
                    <a:lumMod val="50000"/>
                  </a:schemeClr>
                </a:solidFill>
              </a:rPr>
              <a:t>If second bit received from the same neighbor, decide “non-leader” and send 0 forward.</a:t>
            </a:r>
          </a:p>
          <a:p>
            <a:r>
              <a:rPr lang="en-US" dirty="0" smtClean="0"/>
              <a:t>If second bit received from the other neighbor, decide “leader”, and send nothing.</a:t>
            </a:r>
          </a:p>
        </p:txBody>
      </p:sp>
      <p:cxnSp>
        <p:nvCxnSpPr>
          <p:cNvPr id="19" name="Straight Arrow Connector 23"/>
          <p:cNvCxnSpPr>
            <a:stCxn id="6" idx="7"/>
            <a:endCxn id="10" idx="1"/>
          </p:cNvCxnSpPr>
          <p:nvPr/>
        </p:nvCxnSpPr>
        <p:spPr>
          <a:xfrm rot="5400000" flipH="1" flipV="1">
            <a:off x="315753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2971800" y="1219200"/>
            <a:ext cx="304800" cy="369332"/>
          </a:xfrm>
          <a:prstGeom prst="rect">
            <a:avLst/>
          </a:prstGeom>
          <a:noFill/>
        </p:spPr>
        <p:txBody>
          <a:bodyPr wrap="square" rtlCol="0">
            <a:spAutoFit/>
          </a:bodyPr>
          <a:lstStyle/>
          <a:p>
            <a:r>
              <a:rPr lang="en-US" dirty="0" smtClean="0"/>
              <a:t>0</a:t>
            </a:r>
            <a:endParaRPr lang="en-US" dirty="0"/>
          </a:p>
        </p:txBody>
      </p:sp>
      <p:cxnSp>
        <p:nvCxnSpPr>
          <p:cNvPr id="21" name="Straight Arrow Connector 23"/>
          <p:cNvCxnSpPr>
            <a:stCxn id="11" idx="1"/>
            <a:endCxn id="10"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cxnSp>
        <p:nvCxnSpPr>
          <p:cNvPr id="23"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25" name="Straight Arrow Connector 23"/>
          <p:cNvCxnSpPr/>
          <p:nvPr/>
        </p:nvCxnSpPr>
        <p:spPr>
          <a:xfrm rot="16200000" flipV="1">
            <a:off x="59864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5867400" y="1219200"/>
            <a:ext cx="304800" cy="369332"/>
          </a:xfrm>
          <a:prstGeom prst="rect">
            <a:avLst/>
          </a:prstGeom>
          <a:noFill/>
        </p:spPr>
        <p:txBody>
          <a:bodyPr wrap="square" rtlCol="0">
            <a:spAutoFit/>
          </a:bodyPr>
          <a:lstStyle/>
          <a:p>
            <a:r>
              <a:rPr lang="en-US" dirty="0" smtClean="0"/>
              <a:t>1</a:t>
            </a:r>
            <a:endParaRPr lang="en-US" dirty="0"/>
          </a:p>
        </p:txBody>
      </p:sp>
      <p:cxnSp>
        <p:nvCxnSpPr>
          <p:cNvPr id="27" name="Straight Arrow Connector 23"/>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2057400" y="1219200"/>
            <a:ext cx="457200" cy="369332"/>
          </a:xfrm>
          <a:prstGeom prst="rect">
            <a:avLst/>
          </a:prstGeom>
          <a:noFill/>
        </p:spPr>
        <p:txBody>
          <a:bodyPr wrap="square" rtlCol="0">
            <a:spAutoFit/>
          </a:bodyPr>
          <a:lstStyle/>
          <a:p>
            <a:r>
              <a:rPr lang="en-US" dirty="0" smtClean="0"/>
              <a:t>00</a:t>
            </a:r>
            <a:endParaRPr lang="en-US" dirty="0"/>
          </a:p>
        </p:txBody>
      </p:sp>
      <p:cxnSp>
        <p:nvCxnSpPr>
          <p:cNvPr id="29" name="Straight Arrow Connector 23"/>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4876800" y="1219200"/>
            <a:ext cx="457200" cy="369332"/>
          </a:xfrm>
          <a:prstGeom prst="rect">
            <a:avLst/>
          </a:prstGeom>
          <a:noFill/>
        </p:spPr>
        <p:txBody>
          <a:bodyPr wrap="square" rtlCol="0">
            <a:spAutoFit/>
          </a:bodyPr>
          <a:lstStyle/>
          <a:p>
            <a:r>
              <a:rPr lang="en-US" dirty="0" smtClean="0"/>
              <a:t>00</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819400"/>
            <a:ext cx="8229600" cy="646331"/>
          </a:xfrm>
          <a:prstGeom prst="rect">
            <a:avLst/>
          </a:prstGeom>
        </p:spPr>
        <p:txBody>
          <a:bodyPr wrap="square">
            <a:spAutoFit/>
          </a:bodyPr>
          <a:lstStyle/>
          <a:p>
            <a:r>
              <a:rPr lang="en-US" b="1" dirty="0" smtClean="0"/>
              <a:t>n = 6</a:t>
            </a:r>
          </a:p>
          <a:p>
            <a:r>
              <a:rPr lang="en-US" b="1" dirty="0" smtClean="0"/>
              <a:t>8 bits sent.</a:t>
            </a:r>
          </a:p>
        </p:txBody>
      </p:sp>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4400" u="sng" dirty="0" smtClean="0">
                <a:solidFill>
                  <a:srgbClr val="FF0000"/>
                </a:solidFill>
                <a:latin typeface="+mj-lt"/>
              </a:rPr>
              <a:t>Leader in a chain of even length</a:t>
            </a:r>
            <a:endParaRPr kumimoji="0" lang="en-US" sz="4400" b="0" i="0" u="sng" strike="noStrike" kern="1200" cap="none" spc="0" normalizeH="0" baseline="0" noProof="0" dirty="0">
              <a:ln>
                <a:noFill/>
              </a:ln>
              <a:solidFill>
                <a:srgbClr val="FF0000"/>
              </a:solidFill>
              <a:effectLst/>
              <a:uLnTx/>
              <a:uFillTx/>
              <a:latin typeface="+mj-lt"/>
              <a:ea typeface="+mj-ea"/>
              <a:cs typeface="+mj-cs"/>
            </a:endParaRPr>
          </a:p>
        </p:txBody>
      </p:sp>
      <p:sp>
        <p:nvSpPr>
          <p:cNvPr id="5" name="Oval 4"/>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 name="Straight Connector 7"/>
          <p:cNvCxnSpPr>
            <a:stCxn id="5" idx="6"/>
            <a:endCxn id="7"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6"/>
            <a:endCxn id="6"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362325"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Oval 10"/>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2" name="Straight Connector 11"/>
          <p:cNvCxnSpPr>
            <a:endCxn id="10"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0" idx="6"/>
            <a:endCxn id="11"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Oval 14"/>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endCxn id="14"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4" idx="6"/>
            <a:endCxn id="15"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752600" y="3581400"/>
            <a:ext cx="5410200" cy="2031325"/>
          </a:xfrm>
          <a:prstGeom prst="rect">
            <a:avLst/>
          </a:prstGeom>
          <a:noFill/>
        </p:spPr>
        <p:txBody>
          <a:bodyPr wrap="square" rtlCol="0">
            <a:spAutoFit/>
          </a:bodyPr>
          <a:lstStyle/>
          <a:p>
            <a:r>
              <a:rPr lang="en-US" dirty="0" smtClean="0">
                <a:solidFill>
                  <a:schemeClr val="bg1">
                    <a:lumMod val="50000"/>
                  </a:schemeClr>
                </a:solidFill>
              </a:rPr>
              <a:t>Terminals: decide “non-leader” and send 1.</a:t>
            </a:r>
          </a:p>
          <a:p>
            <a:r>
              <a:rPr lang="en-US" dirty="0" smtClean="0">
                <a:solidFill>
                  <a:schemeClr val="bg1">
                    <a:lumMod val="50000"/>
                  </a:schemeClr>
                </a:solidFill>
              </a:rPr>
              <a:t>1-processor: decide “non-leader”, and send 00 forward.</a:t>
            </a:r>
          </a:p>
          <a:p>
            <a:r>
              <a:rPr lang="en-US" dirty="0" smtClean="0">
                <a:solidFill>
                  <a:schemeClr val="bg1">
                    <a:lumMod val="50000"/>
                  </a:schemeClr>
                </a:solidFill>
              </a:rPr>
              <a:t>0-processor: upon wake-up, wait for an additional bit.</a:t>
            </a:r>
          </a:p>
          <a:p>
            <a:r>
              <a:rPr lang="en-US" dirty="0" smtClean="0">
                <a:solidFill>
                  <a:schemeClr val="bg1">
                    <a:lumMod val="50000"/>
                  </a:schemeClr>
                </a:solidFill>
              </a:rPr>
              <a:t>If second bit received from the same neighbor, decide “non-leader” and send 0 forward.</a:t>
            </a:r>
          </a:p>
          <a:p>
            <a:r>
              <a:rPr lang="en-US" dirty="0" smtClean="0">
                <a:solidFill>
                  <a:schemeClr val="bg1">
                    <a:lumMod val="50000"/>
                  </a:schemeClr>
                </a:solidFill>
              </a:rPr>
              <a:t>If second bit received from the other neighbor, decide “leader”, and send nothing.</a:t>
            </a:r>
          </a:p>
        </p:txBody>
      </p:sp>
      <p:cxnSp>
        <p:nvCxnSpPr>
          <p:cNvPr id="19" name="Straight Arrow Connector 23"/>
          <p:cNvCxnSpPr>
            <a:stCxn id="6" idx="7"/>
            <a:endCxn id="10" idx="1"/>
          </p:cNvCxnSpPr>
          <p:nvPr/>
        </p:nvCxnSpPr>
        <p:spPr>
          <a:xfrm rot="5400000" flipH="1" flipV="1">
            <a:off x="315753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2971800" y="1219200"/>
            <a:ext cx="304800" cy="369332"/>
          </a:xfrm>
          <a:prstGeom prst="rect">
            <a:avLst/>
          </a:prstGeom>
          <a:noFill/>
        </p:spPr>
        <p:txBody>
          <a:bodyPr wrap="square" rtlCol="0">
            <a:spAutoFit/>
          </a:bodyPr>
          <a:lstStyle/>
          <a:p>
            <a:r>
              <a:rPr lang="en-US" dirty="0" smtClean="0"/>
              <a:t>0</a:t>
            </a:r>
            <a:endParaRPr lang="en-US" dirty="0"/>
          </a:p>
        </p:txBody>
      </p:sp>
      <p:cxnSp>
        <p:nvCxnSpPr>
          <p:cNvPr id="21" name="Straight Arrow Connector 23"/>
          <p:cNvCxnSpPr>
            <a:stCxn id="11" idx="1"/>
            <a:endCxn id="10"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cxnSp>
        <p:nvCxnSpPr>
          <p:cNvPr id="24" name="Straight Arrow Connector 23"/>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2057400" y="1219200"/>
            <a:ext cx="457200" cy="369332"/>
          </a:xfrm>
          <a:prstGeom prst="rect">
            <a:avLst/>
          </a:prstGeom>
          <a:noFill/>
        </p:spPr>
        <p:txBody>
          <a:bodyPr wrap="square" rtlCol="0">
            <a:spAutoFit/>
          </a:bodyPr>
          <a:lstStyle/>
          <a:p>
            <a:r>
              <a:rPr lang="en-US" dirty="0" smtClean="0"/>
              <a:t>00</a:t>
            </a:r>
            <a:endParaRPr lang="en-US" dirty="0"/>
          </a:p>
        </p:txBody>
      </p:sp>
      <p:cxnSp>
        <p:nvCxnSpPr>
          <p:cNvPr id="26" name="Straight Arrow Connector 23"/>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4876800" y="1219200"/>
            <a:ext cx="457200" cy="369332"/>
          </a:xfrm>
          <a:prstGeom prst="rect">
            <a:avLst/>
          </a:prstGeom>
          <a:noFill/>
        </p:spPr>
        <p:txBody>
          <a:bodyPr wrap="square" rtlCol="0">
            <a:spAutoFit/>
          </a:bodyPr>
          <a:lstStyle/>
          <a:p>
            <a:r>
              <a:rPr lang="en-US" dirty="0" smtClean="0"/>
              <a:t>00</a:t>
            </a:r>
            <a:endParaRPr lang="en-US" dirty="0"/>
          </a:p>
        </p:txBody>
      </p:sp>
      <p:cxnSp>
        <p:nvCxnSpPr>
          <p:cNvPr id="28"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30" name="Straight Arrow Connector 23"/>
          <p:cNvCxnSpPr/>
          <p:nvPr/>
        </p:nvCxnSpPr>
        <p:spPr>
          <a:xfrm rot="16200000" flipV="1">
            <a:off x="59864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867400" y="1219200"/>
            <a:ext cx="304800" cy="369332"/>
          </a:xfrm>
          <a:prstGeom prst="rect">
            <a:avLst/>
          </a:prstGeom>
          <a:noFill/>
        </p:spPr>
        <p:txBody>
          <a:bodyPr wrap="square" rtlCol="0">
            <a:spAutoFit/>
          </a:bodyPr>
          <a:lstStyle/>
          <a:p>
            <a:r>
              <a:rPr lang="en-US" dirty="0" smtClean="0"/>
              <a:t>1</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369332"/>
          </a:xfrm>
          <a:prstGeom prst="rect">
            <a:avLst/>
          </a:prstGeom>
          <a:noFill/>
        </p:spPr>
        <p:txBody>
          <a:bodyPr wrap="square" rtlCol="0">
            <a:spAutoFit/>
          </a:bodyPr>
          <a:lstStyle/>
          <a:p>
            <a:r>
              <a:rPr lang="en-US" dirty="0" smtClean="0"/>
              <a:t>Terminals: decide </a:t>
            </a:r>
            <a:r>
              <a:rPr lang="en-US" dirty="0"/>
              <a:t>“non-leader” and </a:t>
            </a:r>
            <a:r>
              <a:rPr lang="en-US" dirty="0" smtClean="0"/>
              <a:t>send </a:t>
            </a:r>
            <a:r>
              <a:rPr lang="en-US" dirty="0"/>
              <a:t>0.</a:t>
            </a:r>
          </a:p>
        </p:txBody>
      </p:sp>
      <p:cxnSp>
        <p:nvCxnSpPr>
          <p:cNvPr id="24" name="Straight Arrow Connector 23"/>
          <p:cNvCxnSpPr>
            <a:stCxn id="4" idx="7"/>
            <a:endCxn id="6" idx="1"/>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32" name="TextBox 31"/>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sp>
        <p:nvSpPr>
          <p:cNvPr id="2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4400" u="sng" dirty="0" smtClean="0">
                <a:solidFill>
                  <a:srgbClr val="FF0000"/>
                </a:solidFill>
                <a:latin typeface="+mj-lt"/>
              </a:rPr>
              <a:t>Leader in a chain of even length</a:t>
            </a:r>
            <a:endParaRPr kumimoji="0" lang="en-US" sz="4400" b="0" i="0" u="sng" strike="noStrike" kern="1200" cap="none" spc="0" normalizeH="0" baseline="0" noProof="0" dirty="0">
              <a:ln>
                <a:noFill/>
              </a:ln>
              <a:solidFill>
                <a:srgbClr val="FF0000"/>
              </a:solidFill>
              <a:effectLst/>
              <a:uLnTx/>
              <a:uFillTx/>
              <a:latin typeface="+mj-lt"/>
              <a:ea typeface="+mj-ea"/>
              <a:cs typeface="+mj-cs"/>
            </a:endParaRPr>
          </a:p>
        </p:txBody>
      </p:sp>
      <p:sp>
        <p:nvSpPr>
          <p:cNvPr id="28" name="Rectangle 27"/>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500"/>
                                        <p:tgtEl>
                                          <p:spTgt spid="3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blinds(horizontal)">
                                      <p:cBhvr>
                                        <p:cTn id="15" dur="500"/>
                                        <p:tgtEl>
                                          <p:spTgt spid="2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linds(horizontal)">
                                      <p:cBhvr>
                                        <p:cTn id="1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646331"/>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t>0-processor: sends </a:t>
            </a:r>
            <a:r>
              <a:rPr lang="en-US" dirty="0"/>
              <a:t>1 forward.</a:t>
            </a:r>
          </a:p>
        </p:txBody>
      </p:sp>
      <p:cxnSp>
        <p:nvCxnSpPr>
          <p:cNvPr id="37" name="Straight Arrow Connector 36"/>
          <p:cNvCxnSpPr>
            <a:stCxn id="11" idx="1"/>
            <a:endCxn id="10" idx="7"/>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39" name="TextBox 38"/>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40"/>
          <p:cNvCxnSpPr>
            <a:stCxn id="6" idx="7"/>
            <a:endCxn id="5" idx="1"/>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4400" u="sng" dirty="0" smtClean="0">
                <a:solidFill>
                  <a:srgbClr val="FF0000"/>
                </a:solidFill>
                <a:latin typeface="+mj-lt"/>
              </a:rPr>
              <a:t>Leader in a chain of even length</a:t>
            </a:r>
            <a:endParaRPr kumimoji="0" lang="en-US" sz="4400" b="0" i="0" u="sng" strike="noStrike" kern="1200" cap="none" spc="0" normalizeH="0" baseline="0" noProof="0" dirty="0">
              <a:ln>
                <a:noFill/>
              </a:ln>
              <a:solidFill>
                <a:srgbClr val="FF0000"/>
              </a:solidFill>
              <a:effectLst/>
              <a:uLnTx/>
              <a:uFillTx/>
              <a:latin typeface="+mj-lt"/>
              <a:ea typeface="+mj-ea"/>
              <a:cs typeface="+mj-cs"/>
            </a:endParaRPr>
          </a:p>
        </p:txBody>
      </p:sp>
      <p:sp>
        <p:nvSpPr>
          <p:cNvPr id="25" name="Rectangle 24"/>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cxnSp>
        <p:nvCxnSpPr>
          <p:cNvPr id="26"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32" name="TextBox 31"/>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blinds(horizontal)">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blinds(horizontal)">
                                      <p:cBhvr>
                                        <p:cTn id="15" dur="500"/>
                                        <p:tgtEl>
                                          <p:spTgt spid="39"/>
                                        </p:tgtEl>
                                      </p:cBhvr>
                                    </p:animEffect>
                                  </p:childTnLst>
                                </p:cTn>
                              </p:par>
                              <p:par>
                                <p:cTn id="16" presetID="3" presetClass="entr" presetSubtype="10"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blinds(horizontal)">
                                      <p:cBhvr>
                                        <p:cTn id="1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1371600"/>
            <a:ext cx="8077200" cy="2308324"/>
          </a:xfrm>
          <a:prstGeom prst="rect">
            <a:avLst/>
          </a:prstGeom>
          <a:noFill/>
        </p:spPr>
        <p:txBody>
          <a:bodyPr wrap="square" rtlCol="0">
            <a:spAutoFit/>
          </a:bodyPr>
          <a:lstStyle/>
          <a:p>
            <a:r>
              <a:rPr lang="en-US" b="1" dirty="0" smtClean="0"/>
              <a:t>2</a:t>
            </a:r>
            <a:r>
              <a:rPr lang="en-US" b="1" dirty="0"/>
              <a:t>. If there exist two passive ids, then each one of them decides immediately upon its wake-up, while the </a:t>
            </a:r>
            <a:r>
              <a:rPr lang="en-US" b="1" dirty="0" smtClean="0"/>
              <a:t>decision depends </a:t>
            </a:r>
            <a:r>
              <a:rPr lang="en-US" b="1" dirty="0"/>
              <a:t>on the id only and the decisions for those two passive ids are different</a:t>
            </a:r>
            <a:r>
              <a:rPr lang="en-US" b="1" dirty="0" smtClean="0"/>
              <a:t>.</a:t>
            </a:r>
          </a:p>
          <a:p>
            <a:r>
              <a:rPr lang="en-US" dirty="0" smtClean="0"/>
              <a:t>If there are at least two passive ids, let us give any two of them to the processors: </a:t>
            </a:r>
          </a:p>
          <a:p>
            <a:r>
              <a:rPr lang="en-US" dirty="0" smtClean="0"/>
              <a:t>a) if the algorithm does not finish immediately, there is a deadlock, under the symmetric scheduler. </a:t>
            </a:r>
          </a:p>
          <a:p>
            <a:r>
              <a:rPr lang="en-US" dirty="0" smtClean="0"/>
              <a:t>b) the decisions of any two passive ids must be different: leader and non-leader, for legality of pairing of those ids.</a:t>
            </a:r>
            <a:endParaRPr lang="en-US" dirty="0"/>
          </a:p>
        </p:txBody>
      </p:sp>
      <p:sp>
        <p:nvSpPr>
          <p:cNvPr id="8" name="Oval 7"/>
          <p:cNvSpPr/>
          <p:nvPr/>
        </p:nvSpPr>
        <p:spPr>
          <a:xfrm>
            <a:off x="18288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p:cNvSpPr/>
          <p:nvPr/>
        </p:nvSpPr>
        <p:spPr>
          <a:xfrm>
            <a:off x="34671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3" name="Straight Connector 12"/>
          <p:cNvCxnSpPr>
            <a:stCxn id="8" idx="7"/>
            <a:endCxn id="9" idx="1"/>
          </p:cNvCxnSpPr>
          <p:nvPr/>
        </p:nvCxnSpPr>
        <p:spPr>
          <a:xfrm rot="5400000" flipH="1" flipV="1">
            <a:off x="3143250" y="4558114"/>
            <a:ext cx="1588" cy="937840"/>
          </a:xfrm>
          <a:prstGeom prst="curvedConnector3">
            <a:avLst>
              <a:gd name="adj1" fmla="val 20017254"/>
            </a:avLst>
          </a:prstGeom>
        </p:spPr>
        <p:style>
          <a:lnRef idx="1">
            <a:schemeClr val="accent1"/>
          </a:lnRef>
          <a:fillRef idx="0">
            <a:schemeClr val="accent1"/>
          </a:fillRef>
          <a:effectRef idx="0">
            <a:schemeClr val="accent1"/>
          </a:effectRef>
          <a:fontRef idx="minor">
            <a:schemeClr val="tx1"/>
          </a:fontRef>
        </p:style>
      </p:cxnSp>
      <p:sp>
        <p:nvSpPr>
          <p:cNvPr id="21" name="Cloud Callout 20"/>
          <p:cNvSpPr/>
          <p:nvPr/>
        </p:nvSpPr>
        <p:spPr>
          <a:xfrm>
            <a:off x="3886200" y="4343400"/>
            <a:ext cx="609600" cy="457200"/>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2" name="Cloud Callout 21"/>
          <p:cNvSpPr/>
          <p:nvPr/>
        </p:nvSpPr>
        <p:spPr>
          <a:xfrm flipH="1">
            <a:off x="1676400" y="4343400"/>
            <a:ext cx="609600" cy="457200"/>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5" name="12-Point Star 24"/>
          <p:cNvSpPr/>
          <p:nvPr/>
        </p:nvSpPr>
        <p:spPr>
          <a:xfrm>
            <a:off x="2514600" y="5105400"/>
            <a:ext cx="304800" cy="304800"/>
          </a:xfrm>
          <a:prstGeom prst="star12">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12-Point Star 25"/>
          <p:cNvSpPr/>
          <p:nvPr/>
        </p:nvSpPr>
        <p:spPr>
          <a:xfrm>
            <a:off x="4114800" y="5105400"/>
            <a:ext cx="304800" cy="304800"/>
          </a:xfrm>
          <a:prstGeom prst="star1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TextBox 14"/>
          <p:cNvSpPr txBox="1"/>
          <p:nvPr/>
        </p:nvSpPr>
        <p:spPr>
          <a:xfrm>
            <a:off x="2514600" y="4191000"/>
            <a:ext cx="1219200" cy="369332"/>
          </a:xfrm>
          <a:prstGeom prst="rect">
            <a:avLst/>
          </a:prstGeom>
          <a:noFill/>
        </p:spPr>
        <p:txBody>
          <a:bodyPr wrap="square" rtlCol="0">
            <a:spAutoFit/>
          </a:bodyPr>
          <a:lstStyle/>
          <a:p>
            <a:r>
              <a:rPr lang="en-US" b="1" dirty="0" smtClean="0">
                <a:solidFill>
                  <a:srgbClr val="FF0000"/>
                </a:solidFill>
              </a:rPr>
              <a:t>Deadlock!</a:t>
            </a:r>
            <a:endParaRPr lang="en-US" b="1" dirty="0">
              <a:solidFill>
                <a:srgbClr val="FF0000"/>
              </a:solidFill>
            </a:endParaRPr>
          </a:p>
        </p:txBody>
      </p:sp>
      <p:sp>
        <p:nvSpPr>
          <p:cNvPr id="1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a:p>
            <a:r>
              <a:rPr lang="en-US" sz="2000" u="sng" dirty="0" smtClean="0">
                <a:solidFill>
                  <a:srgbClr val="FF0000"/>
                </a:solidFill>
              </a:rPr>
              <a:t>lemma proof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linds(horizontal)">
                                      <p:cBhvr>
                                        <p:cTn id="12" dur="500"/>
                                        <p:tgtEl>
                                          <p:spTgt spid="7">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par>
                                <p:cTn id="19" presetID="3" presetClass="entr" presetSubtype="1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blinds(horizontal)">
                                      <p:cBhvr>
                                        <p:cTn id="24" dur="500"/>
                                        <p:tgtEl>
                                          <p:spTgt spid="21"/>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linds(horizontal)">
                                      <p:cBhvr>
                                        <p:cTn id="27" dur="500"/>
                                        <p:tgtEl>
                                          <p:spTgt spid="2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linds(horizontal)">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blinds(horizontal)">
                                      <p:cBhvr>
                                        <p:cTn id="35" dur="500"/>
                                        <p:tgtEl>
                                          <p:spTgt spid="7">
                                            <p:txEl>
                                              <p:pRg st="3" end="3"/>
                                            </p:txEl>
                                          </p:spTgt>
                                        </p:tgtEl>
                                      </p:cBhvr>
                                    </p:animEffect>
                                  </p:childTnLst>
                                </p:cTn>
                              </p:par>
                              <p:par>
                                <p:cTn id="36" presetID="3" presetClass="exit" presetSubtype="10" fill="hold" grpId="1" nodeType="withEffect">
                                  <p:stCondLst>
                                    <p:cond delay="0"/>
                                  </p:stCondLst>
                                  <p:childTnLst>
                                    <p:animEffect transition="out" filter="blinds(horizontal)">
                                      <p:cBhvr>
                                        <p:cTn id="37" dur="500"/>
                                        <p:tgtEl>
                                          <p:spTgt spid="22"/>
                                        </p:tgtEl>
                                      </p:cBhvr>
                                    </p:animEffect>
                                    <p:set>
                                      <p:cBhvr>
                                        <p:cTn id="38" dur="1" fill="hold">
                                          <p:stCondLst>
                                            <p:cond delay="499"/>
                                          </p:stCondLst>
                                        </p:cTn>
                                        <p:tgtEl>
                                          <p:spTgt spid="22"/>
                                        </p:tgtEl>
                                        <p:attrNameLst>
                                          <p:attrName>style.visibility</p:attrName>
                                        </p:attrNameLst>
                                      </p:cBhvr>
                                      <p:to>
                                        <p:strVal val="hidden"/>
                                      </p:to>
                                    </p:set>
                                  </p:childTnLst>
                                </p:cTn>
                              </p:par>
                              <p:par>
                                <p:cTn id="39" presetID="3" presetClass="exit" presetSubtype="10" fill="hold" grpId="1" nodeType="withEffect">
                                  <p:stCondLst>
                                    <p:cond delay="0"/>
                                  </p:stCondLst>
                                  <p:childTnLst>
                                    <p:animEffect transition="out" filter="blinds(horizontal)">
                                      <p:cBhvr>
                                        <p:cTn id="40" dur="500"/>
                                        <p:tgtEl>
                                          <p:spTgt spid="21"/>
                                        </p:tgtEl>
                                      </p:cBhvr>
                                    </p:animEffect>
                                    <p:set>
                                      <p:cBhvr>
                                        <p:cTn id="41" dur="1" fill="hold">
                                          <p:stCondLst>
                                            <p:cond delay="499"/>
                                          </p:stCondLst>
                                        </p:cTn>
                                        <p:tgtEl>
                                          <p:spTgt spid="21"/>
                                        </p:tgtEl>
                                        <p:attrNameLst>
                                          <p:attrName>style.visibility</p:attrName>
                                        </p:attrNameLst>
                                      </p:cBhvr>
                                      <p:to>
                                        <p:strVal val="hidden"/>
                                      </p:to>
                                    </p:set>
                                  </p:childTnLst>
                                </p:cTn>
                              </p:par>
                              <p:par>
                                <p:cTn id="42" presetID="3" presetClass="entr" presetSubtype="1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blinds(horizontal)">
                                      <p:cBhvr>
                                        <p:cTn id="44" dur="500"/>
                                        <p:tgtEl>
                                          <p:spTgt spid="25"/>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blinds(horizontal)">
                                      <p:cBhvr>
                                        <p:cTn id="47" dur="500"/>
                                        <p:tgtEl>
                                          <p:spTgt spid="26"/>
                                        </p:tgtEl>
                                      </p:cBhvr>
                                    </p:animEffect>
                                  </p:childTnLst>
                                </p:cTn>
                              </p:par>
                              <p:par>
                                <p:cTn id="48" presetID="3" presetClass="exit" presetSubtype="10" fill="hold" grpId="1" nodeType="withEffect">
                                  <p:stCondLst>
                                    <p:cond delay="0"/>
                                  </p:stCondLst>
                                  <p:childTnLst>
                                    <p:animEffect transition="out" filter="blinds(horizontal)">
                                      <p:cBhvr>
                                        <p:cTn id="49" dur="500"/>
                                        <p:tgtEl>
                                          <p:spTgt spid="15"/>
                                        </p:tgtEl>
                                      </p:cBhvr>
                                    </p:animEffect>
                                    <p:set>
                                      <p:cBhvr>
                                        <p:cTn id="50"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1" grpId="0" animBg="1"/>
      <p:bldP spid="21" grpId="1" animBg="1"/>
      <p:bldP spid="22" grpId="0" animBg="1"/>
      <p:bldP spid="22" grpId="1" animBg="1"/>
      <p:bldP spid="25" grpId="0" animBg="1"/>
      <p:bldP spid="26" grpId="0" animBg="1"/>
      <p:bldP spid="15" grpId="0"/>
      <p:bldP spid="15" grpId="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1200329"/>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t>1-processor: </a:t>
            </a:r>
            <a:r>
              <a:rPr lang="en-US" dirty="0"/>
              <a:t>decides “non-leader”, sets that the leader is farther, and sends 0 forward and </a:t>
            </a:r>
            <a:r>
              <a:rPr lang="en-US" dirty="0" smtClean="0"/>
              <a:t>1 </a:t>
            </a:r>
            <a:r>
              <a:rPr lang="en-US" dirty="0"/>
              <a:t>backward.</a:t>
            </a:r>
          </a:p>
        </p:txBody>
      </p:sp>
      <p:cxnSp>
        <p:nvCxnSpPr>
          <p:cNvPr id="37"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39" name="TextBox 38"/>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41"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cxnSp>
        <p:nvCxnSpPr>
          <p:cNvPr id="36" name="Straight Arrow Connector 35"/>
          <p:cNvCxnSpPr>
            <a:stCxn id="10" idx="5"/>
            <a:endCxn id="11" idx="3"/>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42" name="TextBox 41"/>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28"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4400" u="sng" dirty="0" smtClean="0">
                <a:solidFill>
                  <a:srgbClr val="FF0000"/>
                </a:solidFill>
                <a:latin typeface="+mj-lt"/>
              </a:rPr>
              <a:t>Leader in a chain of even length</a:t>
            </a:r>
            <a:endParaRPr kumimoji="0" lang="en-US" sz="4400" b="0" i="0" u="sng" strike="noStrike" kern="1200" cap="none" spc="0" normalizeH="0" baseline="0" noProof="0" dirty="0">
              <a:ln>
                <a:noFill/>
              </a:ln>
              <a:solidFill>
                <a:srgbClr val="FF0000"/>
              </a:solidFill>
              <a:effectLst/>
              <a:uLnTx/>
              <a:uFillTx/>
              <a:latin typeface="+mj-lt"/>
              <a:ea typeface="+mj-ea"/>
              <a:cs typeface="+mj-cs"/>
            </a:endParaRPr>
          </a:p>
        </p:txBody>
      </p:sp>
      <p:sp>
        <p:nvSpPr>
          <p:cNvPr id="30" name="Rectangle 29"/>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cxnSp>
        <p:nvCxnSpPr>
          <p:cNvPr id="32"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35"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44" name="TextBox 43"/>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4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6" name="TextBox 4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47" name="TextBox 46"/>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48"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9" name="Right Arrow 48"/>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ight Arrow 49"/>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blinds(horizontal)">
                                      <p:cBhvr>
                                        <p:cTn id="7" dur="500"/>
                                        <p:tgtEl>
                                          <p:spTgt spid="4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0"/>
                                        </p:tgtEl>
                                        <p:attrNameLst>
                                          <p:attrName>style.visibility</p:attrName>
                                        </p:attrNameLst>
                                      </p:cBhvr>
                                      <p:to>
                                        <p:strVal val="visible"/>
                                      </p:to>
                                    </p:set>
                                    <p:animEffect transition="in" filter="blinds(horizontal)">
                                      <p:cBhvr>
                                        <p:cTn id="10" dur="500"/>
                                        <p:tgtEl>
                                          <p:spTgt spid="5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blinds(horizontal)">
                                      <p:cBhvr>
                                        <p:cTn id="15" dur="500"/>
                                        <p:tgtEl>
                                          <p:spTgt spid="3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blinds(horizontal)">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blinds(horizontal)">
                                      <p:cBhvr>
                                        <p:cTn id="23" dur="500"/>
                                        <p:tgtEl>
                                          <p:spTgt spid="41"/>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9"/>
                                        </p:tgtEl>
                                        <p:attrNameLst>
                                          <p:attrName>style.visibility</p:attrName>
                                        </p:attrNameLst>
                                      </p:cBhvr>
                                      <p:to>
                                        <p:strVal val="visible"/>
                                      </p:to>
                                    </p:set>
                                    <p:animEffect transition="in" filter="blinds(horizontal)">
                                      <p:cBhvr>
                                        <p:cTn id="26" dur="500"/>
                                        <p:tgtEl>
                                          <p:spTgt spid="39"/>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blinds(horizontal)">
                                      <p:cBhvr>
                                        <p:cTn id="31" dur="500"/>
                                        <p:tgtEl>
                                          <p:spTgt spid="3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blinds(horizontal)">
                                      <p:cBhvr>
                                        <p:cTn id="34" dur="500"/>
                                        <p:tgtEl>
                                          <p:spTgt spid="40"/>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blinds(horizontal)">
                                      <p:cBhvr>
                                        <p:cTn id="39" dur="500"/>
                                        <p:tgtEl>
                                          <p:spTgt spid="36"/>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blinds(horizontal)">
                                      <p:cBhvr>
                                        <p:cTn id="42"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2" grpId="0"/>
      <p:bldP spid="49" grpId="0" animBg="1"/>
      <p:bldP spid="5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2031325"/>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t>0-processor, upon receiving 1 from its following processor, decides “non-leader”, sets that the </a:t>
            </a:r>
            <a:r>
              <a:rPr lang="en-US" dirty="0" smtClean="0"/>
              <a:t>leader is </a:t>
            </a:r>
            <a:r>
              <a:rPr lang="en-US" dirty="0"/>
              <a:t>farther, and sends nothing.</a:t>
            </a:r>
          </a:p>
        </p:txBody>
      </p:sp>
      <p:cxnSp>
        <p:nvCxnSpPr>
          <p:cNvPr id="37"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39" name="TextBox 38"/>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41"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30"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4" name="Rectangle 33"/>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cxnSp>
        <p:nvCxnSpPr>
          <p:cNvPr id="36"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44" name="TextBox 43"/>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4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6" name="TextBox 4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47" name="TextBox 46"/>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48"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1" name="Right Arrow 50"/>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51"/>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Arrow 52"/>
          <p:cNvSpPr/>
          <p:nvPr/>
        </p:nvSpPr>
        <p:spPr>
          <a:xfrm>
            <a:off x="1600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Arrow 53"/>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linds(horizontal)">
                                      <p:cBhvr>
                                        <p:cTn id="7" dur="500"/>
                                        <p:tgtEl>
                                          <p:spTgt spid="5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blinds(horizontal)">
                                      <p:cBhvr>
                                        <p:cTn id="1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 name="Oval 7"/>
          <p:cNvSpPr/>
          <p:nvPr/>
        </p:nvSpPr>
        <p:spPr>
          <a:xfrm>
            <a:off x="5248275"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2031325"/>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t>0-processor: sends </a:t>
            </a:r>
            <a:r>
              <a:rPr lang="en-US" dirty="0"/>
              <a:t>1 forward</a:t>
            </a:r>
            <a:r>
              <a:rPr lang="en-US" dirty="0" smtClean="0"/>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p>
        </p:txBody>
      </p:sp>
      <p:cxnSp>
        <p:nvCxnSpPr>
          <p:cNvPr id="37" name="Straight Arrow Connector 36"/>
          <p:cNvCxnSpPr/>
          <p:nvPr/>
        </p:nvCxnSpPr>
        <p:spPr>
          <a:xfrm rot="16200000" flipV="1">
            <a:off x="50588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sp>
        <p:nvSpPr>
          <p:cNvPr id="43" name="TextBox 42"/>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cxnSp>
        <p:nvCxnSpPr>
          <p:cNvPr id="44" name="Straight Arrow Connector 40"/>
          <p:cNvCxnSpPr/>
          <p:nvPr/>
        </p:nvCxnSpPr>
        <p:spPr>
          <a:xfrm rot="5400000" flipH="1" flipV="1">
            <a:off x="40921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5" name="Rectangle 24"/>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cxnSp>
        <p:nvCxnSpPr>
          <p:cNvPr id="26"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8"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32" name="TextBox 31"/>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4"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5" name="TextBox 34"/>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36" name="TextBox 35"/>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39"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42" name="TextBox 41"/>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45"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49" name="TextBox 48"/>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50" name="Right Arrow 49"/>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Arrow 50"/>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51"/>
          <p:cNvSpPr/>
          <p:nvPr/>
        </p:nvSpPr>
        <p:spPr>
          <a:xfrm>
            <a:off x="1600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Arrow 52"/>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blinds(horizontal)">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blinds(horizontal)">
                                      <p:cBhvr>
                                        <p:cTn id="15" dur="500"/>
                                        <p:tgtEl>
                                          <p:spTgt spid="3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blinds(horizontal)">
                                      <p:cBhvr>
                                        <p:cTn id="1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 name="Oval 8"/>
          <p:cNvSpPr/>
          <p:nvPr/>
        </p:nvSpPr>
        <p:spPr>
          <a:xfrm>
            <a:off x="430530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2308324"/>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t>1-processor: </a:t>
            </a:r>
            <a:r>
              <a:rPr lang="en-US" dirty="0"/>
              <a:t>decides “non-leader”, sets that the leader is farther, and sends 0 forward and </a:t>
            </a:r>
            <a:r>
              <a:rPr lang="en-US" dirty="0" smtClean="0"/>
              <a:t>1 </a:t>
            </a:r>
            <a:r>
              <a:rPr lang="en-US" dirty="0"/>
              <a:t>backward</a:t>
            </a:r>
            <a:r>
              <a:rPr lang="en-US" dirty="0" smtClean="0"/>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endParaRPr lang="en-US" dirty="0">
              <a:solidFill>
                <a:schemeClr val="bg1">
                  <a:lumMod val="50000"/>
                </a:schemeClr>
              </a:solidFill>
            </a:endParaRPr>
          </a:p>
        </p:txBody>
      </p:sp>
      <p:sp>
        <p:nvSpPr>
          <p:cNvPr id="38" name="TextBox 37"/>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40"/>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Arrow Connector 33"/>
          <p:cNvCxnSpPr/>
          <p:nvPr/>
        </p:nvCxnSpPr>
        <p:spPr>
          <a:xfrm rot="16200000" flipV="1">
            <a:off x="4092109" y="2003892"/>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3962401" y="2590801"/>
            <a:ext cx="304800" cy="369332"/>
          </a:xfrm>
          <a:prstGeom prst="rect">
            <a:avLst/>
          </a:prstGeom>
          <a:noFill/>
        </p:spPr>
        <p:txBody>
          <a:bodyPr wrap="square" rtlCol="0">
            <a:spAutoFit/>
          </a:bodyPr>
          <a:lstStyle/>
          <a:p>
            <a:r>
              <a:rPr lang="en-US" dirty="0" smtClean="0"/>
              <a:t>1</a:t>
            </a:r>
            <a:endParaRPr lang="en-US" dirty="0"/>
          </a:p>
        </p:txBody>
      </p:sp>
      <p:sp>
        <p:nvSpPr>
          <p:cNvPr id="28" name="Rectangle 27"/>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cxnSp>
        <p:nvCxnSpPr>
          <p:cNvPr id="30"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35" name="TextBox 34"/>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6"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39" name="TextBox 38"/>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40"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44" name="TextBox 43"/>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45"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49" name="TextBox 48"/>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50" name="Right Arrow 49"/>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Arrow 50"/>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51"/>
          <p:cNvSpPr/>
          <p:nvPr/>
        </p:nvSpPr>
        <p:spPr>
          <a:xfrm>
            <a:off x="1600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Arrow 52"/>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ight Arrow 53"/>
          <p:cNvSpPr/>
          <p:nvPr/>
        </p:nvSpPr>
        <p:spPr>
          <a:xfrm rot="10800000"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6" name="TextBox 55"/>
          <p:cNvSpPr txBox="1"/>
          <p:nvPr/>
        </p:nvSpPr>
        <p:spPr>
          <a:xfrm>
            <a:off x="4876800" y="2590800"/>
            <a:ext cx="304800" cy="369332"/>
          </a:xfrm>
          <a:prstGeom prst="rect">
            <a:avLst/>
          </a:prstGeom>
          <a:noFill/>
        </p:spPr>
        <p:txBody>
          <a:bodyPr wrap="square" rtlCol="0">
            <a:spAutoFit/>
          </a:bodyPr>
          <a:lstStyle/>
          <a:p>
            <a:r>
              <a:rPr lang="en-US" dirty="0" smtClean="0"/>
              <a:t>0</a:t>
            </a:r>
            <a:endParaRPr lang="en-US" dirty="0"/>
          </a:p>
        </p:txBody>
      </p:sp>
      <p:sp>
        <p:nvSpPr>
          <p:cNvPr id="57" name="TextBox 56"/>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cxnSp>
        <p:nvCxnSpPr>
          <p:cNvPr id="58" name="Straight Arrow Connector 40"/>
          <p:cNvCxnSpPr/>
          <p:nvPr/>
        </p:nvCxnSpPr>
        <p:spPr>
          <a:xfrm rot="5400000" flipH="1" flipV="1">
            <a:off x="40921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66"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blinds(horizontal)">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blinds(horizontal)">
                                      <p:cBhvr>
                                        <p:cTn id="12" dur="500"/>
                                        <p:tgtEl>
                                          <p:spTgt spid="56"/>
                                        </p:tgtEl>
                                      </p:cBhvr>
                                    </p:animEffect>
                                  </p:childTnLst>
                                </p:cTn>
                              </p:par>
                              <p:par>
                                <p:cTn id="13" presetID="3" presetClass="entr" presetSubtype="10"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blinds(horizontal)">
                                      <p:cBhvr>
                                        <p:cTn id="15" dur="500"/>
                                        <p:tgtEl>
                                          <p:spTgt spid="41"/>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blinds(horizontal)">
                                      <p:cBhvr>
                                        <p:cTn id="20" dur="500"/>
                                        <p:tgtEl>
                                          <p:spTgt spid="24"/>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blinds(horizontal)">
                                      <p:cBhvr>
                                        <p:cTn id="2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54" grpId="0" animBg="1"/>
      <p:bldP spid="5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2308324"/>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t>0-processor, upon receiving 1 from its following processor, decides “non-leader”, sets that the </a:t>
            </a:r>
            <a:r>
              <a:rPr lang="en-US" dirty="0" smtClean="0"/>
              <a:t>leader is </a:t>
            </a:r>
            <a:r>
              <a:rPr lang="en-US" dirty="0"/>
              <a:t>farther, and sends nothing</a:t>
            </a:r>
            <a:r>
              <a:rPr lang="en-US" dirty="0" smtClean="0"/>
              <a:t>.</a:t>
            </a:r>
          </a:p>
          <a:p>
            <a:endParaRPr lang="en-US" dirty="0">
              <a:solidFill>
                <a:schemeClr val="bg1">
                  <a:lumMod val="50000"/>
                </a:schemeClr>
              </a:solidFill>
            </a:endParaRPr>
          </a:p>
        </p:txBody>
      </p:sp>
      <p:cxnSp>
        <p:nvCxnSpPr>
          <p:cNvPr id="24" name="Straight Arrow Connector 33"/>
          <p:cNvCxnSpPr/>
          <p:nvPr/>
        </p:nvCxnSpPr>
        <p:spPr>
          <a:xfrm rot="16200000" flipV="1">
            <a:off x="4092109" y="2003892"/>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3962401" y="2590801"/>
            <a:ext cx="304800" cy="369332"/>
          </a:xfrm>
          <a:prstGeom prst="rect">
            <a:avLst/>
          </a:prstGeom>
          <a:noFill/>
        </p:spPr>
        <p:txBody>
          <a:bodyPr wrap="square" rtlCol="0">
            <a:spAutoFit/>
          </a:bodyPr>
          <a:lstStyle/>
          <a:p>
            <a:r>
              <a:rPr lang="en-US" dirty="0" smtClean="0"/>
              <a:t>1</a:t>
            </a:r>
            <a:endParaRPr lang="en-US" dirty="0"/>
          </a:p>
        </p:txBody>
      </p:sp>
      <p:sp>
        <p:nvSpPr>
          <p:cNvPr id="28" name="Rectangle 27"/>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cxnSp>
        <p:nvCxnSpPr>
          <p:cNvPr id="30"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32"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35" name="TextBox 34"/>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6"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39" name="TextBox 38"/>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40"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3" name="TextBox 42"/>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44" name="TextBox 43"/>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45"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8" name="TextBox 47"/>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49" name="TextBox 48"/>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50" name="Right Arrow 49"/>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ight Arrow 50"/>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51"/>
          <p:cNvSpPr/>
          <p:nvPr/>
        </p:nvSpPr>
        <p:spPr>
          <a:xfrm>
            <a:off x="1600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ight Arrow 52"/>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cxnSp>
        <p:nvCxnSpPr>
          <p:cNvPr id="57" name="Straight Arrow Connector 40"/>
          <p:cNvCxnSpPr/>
          <p:nvPr/>
        </p:nvCxnSpPr>
        <p:spPr>
          <a:xfrm rot="5400000" flipH="1" flipV="1">
            <a:off x="40921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58" name="Straight Arrow Connector 36"/>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60" name="Straight Arrow Connector 40"/>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4876800" y="2590800"/>
            <a:ext cx="304800" cy="369332"/>
          </a:xfrm>
          <a:prstGeom prst="rect">
            <a:avLst/>
          </a:prstGeom>
          <a:noFill/>
        </p:spPr>
        <p:txBody>
          <a:bodyPr wrap="square" rtlCol="0">
            <a:spAutoFit/>
          </a:bodyPr>
          <a:lstStyle/>
          <a:p>
            <a:r>
              <a:rPr lang="en-US" dirty="0" smtClean="0"/>
              <a:t>0</a:t>
            </a:r>
            <a:endParaRPr lang="en-US" dirty="0"/>
          </a:p>
        </p:txBody>
      </p:sp>
      <p:sp>
        <p:nvSpPr>
          <p:cNvPr id="62" name="Right Arrow 61"/>
          <p:cNvSpPr/>
          <p:nvPr/>
        </p:nvSpPr>
        <p:spPr>
          <a:xfrm rot="10800000"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blinds(horizontal)">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 name="Oval 7"/>
          <p:cNvSpPr/>
          <p:nvPr/>
        </p:nvSpPr>
        <p:spPr>
          <a:xfrm>
            <a:off x="5248275" y="1828800"/>
            <a:ext cx="533400" cy="533400"/>
          </a:xfrm>
          <a:prstGeom prst="ellipse">
            <a:avLst/>
          </a:prstGeom>
          <a:ln w="76200">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t>0-processor, upon </a:t>
            </a:r>
            <a:r>
              <a:rPr lang="en-US" dirty="0"/>
              <a:t>receiving 0 from its following </a:t>
            </a:r>
            <a:r>
              <a:rPr lang="en-US" dirty="0" smtClean="0"/>
              <a:t>processor, decides </a:t>
            </a:r>
            <a:r>
              <a:rPr lang="en-US" dirty="0"/>
              <a:t>“leader”, and </a:t>
            </a:r>
            <a:r>
              <a:rPr lang="en-US" dirty="0" smtClean="0"/>
              <a:t>sends nothing.</a:t>
            </a:r>
            <a:endParaRPr lang="en-US" dirty="0">
              <a:solidFill>
                <a:schemeClr val="bg1">
                  <a:lumMod val="50000"/>
                </a:schemeClr>
              </a:solidFill>
            </a:endParaRPr>
          </a:p>
        </p:txBody>
      </p:sp>
      <p:sp>
        <p:nvSpPr>
          <p:cNvPr id="24" name="Rectangle 23"/>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cxnSp>
        <p:nvCxnSpPr>
          <p:cNvPr id="25"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30" name="TextBox 29"/>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2"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35" name="TextBox 34"/>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36"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9" name="TextBox 38"/>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40" name="TextBox 39"/>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42"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46" name="TextBox 4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47" name="Right Arrow 46"/>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ight Arrow 48"/>
          <p:cNvSpPr/>
          <p:nvPr/>
        </p:nvSpPr>
        <p:spPr>
          <a:xfrm>
            <a:off x="1600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ight Arrow 49"/>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2" name="TextBox 51"/>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sp>
        <p:nvSpPr>
          <p:cNvPr id="53" name="TextBox 52"/>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cxnSp>
        <p:nvCxnSpPr>
          <p:cNvPr id="54" name="Straight Arrow Connector 40"/>
          <p:cNvCxnSpPr/>
          <p:nvPr/>
        </p:nvCxnSpPr>
        <p:spPr>
          <a:xfrm rot="5400000" flipH="1" flipV="1">
            <a:off x="40921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57" name="Straight Arrow Connector 40"/>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4876800" y="2590800"/>
            <a:ext cx="304800" cy="369332"/>
          </a:xfrm>
          <a:prstGeom prst="rect">
            <a:avLst/>
          </a:prstGeom>
          <a:noFill/>
        </p:spPr>
        <p:txBody>
          <a:bodyPr wrap="square" rtlCol="0">
            <a:spAutoFit/>
          </a:bodyPr>
          <a:lstStyle/>
          <a:p>
            <a:r>
              <a:rPr lang="en-US" dirty="0" smtClean="0"/>
              <a:t>0</a:t>
            </a:r>
            <a:endParaRPr lang="en-US" dirty="0"/>
          </a:p>
        </p:txBody>
      </p:sp>
      <p:sp>
        <p:nvSpPr>
          <p:cNvPr id="59" name="Right Arrow 58"/>
          <p:cNvSpPr/>
          <p:nvPr/>
        </p:nvSpPr>
        <p:spPr>
          <a:xfrm rot="10800000"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Arrow 59"/>
          <p:cNvSpPr/>
          <p:nvPr/>
        </p:nvSpPr>
        <p:spPr>
          <a:xfrm>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33"/>
          <p:cNvCxnSpPr/>
          <p:nvPr/>
        </p:nvCxnSpPr>
        <p:spPr>
          <a:xfrm rot="16200000" flipV="1">
            <a:off x="4092109" y="2003892"/>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sp>
        <p:nvSpPr>
          <p:cNvPr id="62" name="TextBox 61"/>
          <p:cNvSpPr txBox="1"/>
          <p:nvPr/>
        </p:nvSpPr>
        <p:spPr>
          <a:xfrm>
            <a:off x="3962401" y="2590801"/>
            <a:ext cx="304800" cy="369332"/>
          </a:xfrm>
          <a:prstGeom prst="rect">
            <a:avLst/>
          </a:prstGeom>
          <a:noFill/>
        </p:spPr>
        <p:txBody>
          <a:bodyPr wrap="square" rtlCol="0">
            <a:spAutoFit/>
          </a:bodyPr>
          <a:lstStyle/>
          <a:p>
            <a:r>
              <a:rPr lang="en-US" dirty="0" smtClean="0"/>
              <a:t>1</a:t>
            </a:r>
            <a:endParaRPr lang="en-US" dirty="0"/>
          </a:p>
        </p:txBody>
      </p:sp>
      <p:sp>
        <p:nvSpPr>
          <p:cNvPr id="6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 name="Oval 7"/>
          <p:cNvSpPr/>
          <p:nvPr/>
        </p:nvSpPr>
        <p:spPr>
          <a:xfrm>
            <a:off x="5248275"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43" name="TextBox 42"/>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44"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46" name="TextBox 45"/>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47"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50" name="TextBox 49"/>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51"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4" name="TextBox 53"/>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55" name="TextBox 54"/>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cxnSp>
        <p:nvCxnSpPr>
          <p:cNvPr id="56"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58" name="Straight Arrow Connector 33"/>
          <p:cNvCxnSpPr/>
          <p:nvPr/>
        </p:nvCxnSpPr>
        <p:spPr>
          <a:xfrm rot="16200000" flipV="1">
            <a:off x="4092109" y="2003892"/>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3962401" y="2590801"/>
            <a:ext cx="304800" cy="369332"/>
          </a:xfrm>
          <a:prstGeom prst="rect">
            <a:avLst/>
          </a:prstGeom>
          <a:noFill/>
        </p:spPr>
        <p:txBody>
          <a:bodyPr wrap="square" rtlCol="0">
            <a:spAutoFit/>
          </a:bodyPr>
          <a:lstStyle/>
          <a:p>
            <a:r>
              <a:rPr lang="en-US" dirty="0" smtClean="0"/>
              <a:t>1</a:t>
            </a:r>
            <a:endParaRPr lang="en-US" dirty="0"/>
          </a:p>
        </p:txBody>
      </p:sp>
      <p:sp>
        <p:nvSpPr>
          <p:cNvPr id="63" name="TextBox 62"/>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cxnSp>
        <p:nvCxnSpPr>
          <p:cNvPr id="64" name="Straight Arrow Connector 40"/>
          <p:cNvCxnSpPr/>
          <p:nvPr/>
        </p:nvCxnSpPr>
        <p:spPr>
          <a:xfrm rot="5400000" flipH="1" flipV="1">
            <a:off x="40921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65" name="Rectangle 64"/>
          <p:cNvSpPr/>
          <p:nvPr/>
        </p:nvSpPr>
        <p:spPr>
          <a:xfrm>
            <a:off x="533400" y="2819400"/>
            <a:ext cx="8229600" cy="646331"/>
          </a:xfrm>
          <a:prstGeom prst="rect">
            <a:avLst/>
          </a:prstGeom>
        </p:spPr>
        <p:txBody>
          <a:bodyPr wrap="square">
            <a:spAutoFit/>
          </a:bodyPr>
          <a:lstStyle/>
          <a:p>
            <a:r>
              <a:rPr lang="en-US" b="1" dirty="0" smtClean="0"/>
              <a:t>n ≥ 8</a:t>
            </a:r>
          </a:p>
          <a:p>
            <a:r>
              <a:rPr lang="en-US" b="1" dirty="0" smtClean="0"/>
              <a:t>1.5 n bits sent.</a:t>
            </a:r>
            <a:endParaRPr lang="en-US" dirty="0" smtClean="0"/>
          </a:p>
        </p:txBody>
      </p:sp>
      <p:sp>
        <p:nvSpPr>
          <p:cNvPr id="67" name="TextBox 66"/>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68" name="Rectangle 67"/>
          <p:cNvSpPr/>
          <p:nvPr/>
        </p:nvSpPr>
        <p:spPr>
          <a:xfrm>
            <a:off x="609600" y="5943600"/>
            <a:ext cx="8229600" cy="646331"/>
          </a:xfrm>
          <a:prstGeom prst="rect">
            <a:avLst/>
          </a:prstGeom>
        </p:spPr>
        <p:txBody>
          <a:bodyPr wrap="square">
            <a:spAutoFit/>
          </a:bodyPr>
          <a:lstStyle/>
          <a:p>
            <a:endParaRPr lang="en-US" b="1" dirty="0" smtClean="0"/>
          </a:p>
          <a:p>
            <a:endParaRPr lang="en-US" dirty="0" smtClean="0"/>
          </a:p>
        </p:txBody>
      </p:sp>
      <p:sp>
        <p:nvSpPr>
          <p:cNvPr id="66" name="Right Arrow 65"/>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Arrow 68"/>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ight Arrow 69"/>
          <p:cNvSpPr/>
          <p:nvPr/>
        </p:nvSpPr>
        <p:spPr>
          <a:xfrm>
            <a:off x="1600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ight Arrow 70"/>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Arrow Connector 40"/>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73" name="TextBox 72"/>
          <p:cNvSpPr txBox="1"/>
          <p:nvPr/>
        </p:nvSpPr>
        <p:spPr>
          <a:xfrm>
            <a:off x="4876800" y="2590800"/>
            <a:ext cx="304800" cy="369332"/>
          </a:xfrm>
          <a:prstGeom prst="rect">
            <a:avLst/>
          </a:prstGeom>
          <a:noFill/>
        </p:spPr>
        <p:txBody>
          <a:bodyPr wrap="square" rtlCol="0">
            <a:spAutoFit/>
          </a:bodyPr>
          <a:lstStyle/>
          <a:p>
            <a:r>
              <a:rPr lang="en-US" dirty="0" smtClean="0"/>
              <a:t>0</a:t>
            </a:r>
            <a:endParaRPr lang="en-US" dirty="0"/>
          </a:p>
        </p:txBody>
      </p:sp>
      <p:sp>
        <p:nvSpPr>
          <p:cNvPr id="74" name="Right Arrow 73"/>
          <p:cNvSpPr/>
          <p:nvPr/>
        </p:nvSpPr>
        <p:spPr>
          <a:xfrm rot="10800000"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ight Arrow 74"/>
          <p:cNvSpPr/>
          <p:nvPr/>
        </p:nvSpPr>
        <p:spPr>
          <a:xfrm>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t>Terminals: decide </a:t>
            </a:r>
            <a:r>
              <a:rPr lang="en-US" dirty="0"/>
              <a:t>“non-leader” and </a:t>
            </a:r>
            <a:r>
              <a:rPr lang="en-US" dirty="0" smtClean="0"/>
              <a:t>send </a:t>
            </a:r>
            <a:r>
              <a:rPr lang="en-US" dirty="0"/>
              <a:t>0</a:t>
            </a:r>
            <a:r>
              <a:rPr lang="en-US" dirty="0" smtClean="0"/>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t>0-processor: sends </a:t>
            </a:r>
            <a:r>
              <a:rPr lang="en-US" dirty="0"/>
              <a:t>1 forward</a:t>
            </a:r>
            <a:r>
              <a:rPr lang="en-US" dirty="0" smtClean="0"/>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32"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1371600"/>
            <a:ext cx="8229600" cy="923330"/>
          </a:xfrm>
          <a:prstGeom prst="rect">
            <a:avLst/>
          </a:prstGeom>
          <a:noFill/>
        </p:spPr>
        <p:txBody>
          <a:bodyPr wrap="square" rtlCol="0">
            <a:spAutoFit/>
          </a:bodyPr>
          <a:lstStyle/>
          <a:p>
            <a:r>
              <a:rPr lang="en-US" b="1" dirty="0" smtClean="0"/>
              <a:t>1. There </a:t>
            </a:r>
            <a:r>
              <a:rPr lang="en-US" b="1" dirty="0"/>
              <a:t>exist at most two passive ids</a:t>
            </a:r>
            <a:r>
              <a:rPr lang="en-US" b="1" dirty="0" smtClean="0"/>
              <a:t>.</a:t>
            </a:r>
            <a:endParaRPr lang="en-US" b="1" dirty="0"/>
          </a:p>
          <a:p>
            <a:r>
              <a:rPr lang="en-US" dirty="0" smtClean="0"/>
              <a:t>1 is straightforward, since the existence of three passive ids contradicts the previous observation.</a:t>
            </a:r>
            <a:endParaRPr lang="en-US" dirty="0"/>
          </a:p>
        </p:txBody>
      </p:sp>
      <p:sp>
        <p:nvSpPr>
          <p:cNvPr id="8" name="Oval 7"/>
          <p:cNvSpPr/>
          <p:nvPr/>
        </p:nvSpPr>
        <p:spPr>
          <a:xfrm>
            <a:off x="18288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Oval 8"/>
          <p:cNvSpPr/>
          <p:nvPr/>
        </p:nvSpPr>
        <p:spPr>
          <a:xfrm>
            <a:off x="34671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5" name="12-Point Star 24"/>
          <p:cNvSpPr/>
          <p:nvPr/>
        </p:nvSpPr>
        <p:spPr>
          <a:xfrm>
            <a:off x="2514600" y="5105400"/>
            <a:ext cx="304800" cy="304800"/>
          </a:xfrm>
          <a:prstGeom prst="star12">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6" name="12-Point Star 25"/>
          <p:cNvSpPr/>
          <p:nvPr/>
        </p:nvSpPr>
        <p:spPr>
          <a:xfrm>
            <a:off x="4114800" y="5105400"/>
            <a:ext cx="304800" cy="304800"/>
          </a:xfrm>
          <a:prstGeom prst="star1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8" name="Oval 27"/>
          <p:cNvSpPr/>
          <p:nvPr/>
        </p:nvSpPr>
        <p:spPr>
          <a:xfrm>
            <a:off x="51054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0" name="12-Point Star 29"/>
          <p:cNvSpPr/>
          <p:nvPr/>
        </p:nvSpPr>
        <p:spPr>
          <a:xfrm>
            <a:off x="5791200" y="5105400"/>
            <a:ext cx="304800" cy="304800"/>
          </a:xfrm>
          <a:prstGeom prst="star1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endParaRPr lang="en-US" dirty="0"/>
          </a:p>
        </p:txBody>
      </p:sp>
      <p:sp>
        <p:nvSpPr>
          <p:cNvPr id="14"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 </a:t>
            </a:r>
          </a:p>
          <a:p>
            <a:r>
              <a:rPr lang="en-US" sz="2000" u="sng" dirty="0" smtClean="0">
                <a:solidFill>
                  <a:srgbClr val="FF0000"/>
                </a:solidFill>
              </a:rPr>
              <a:t>lemma proof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linds(horizontal)">
                                      <p:cBhvr>
                                        <p:cTn id="13" dur="500"/>
                                        <p:tgtEl>
                                          <p:spTgt spid="2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blinds(horizontal)">
                                      <p:cBhvr>
                                        <p:cTn id="16" dur="500"/>
                                        <p:tgtEl>
                                          <p:spTgt spid="2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blinds(horizontal)">
                                      <p:cBhvr>
                                        <p:cTn id="19" dur="500"/>
                                        <p:tgtEl>
                                          <p:spTgt spid="2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par>
                                <p:cTn id="23" presetID="3" presetClass="entr" presetSubtype="10" fill="hold"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blinds(horizontal)">
                                      <p:cBhvr>
                                        <p:cTn id="2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5" grpId="0" animBg="1"/>
      <p:bldP spid="26" grpId="0" animBg="1"/>
      <p:bldP spid="28" grpId="0" animBg="1"/>
      <p:bldP spid="3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solidFill>
            <a:schemeClr val="accent2"/>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t>1-processor: </a:t>
            </a:r>
            <a:r>
              <a:rPr lang="en-US" dirty="0"/>
              <a:t>decides “non-leader”, sets that the leader is farther, and sends 0 forward and </a:t>
            </a:r>
            <a:r>
              <a:rPr lang="en-US" dirty="0" smtClean="0"/>
              <a:t>1 </a:t>
            </a:r>
            <a:r>
              <a:rPr lang="en-US" dirty="0"/>
              <a:t>backward</a:t>
            </a:r>
            <a:r>
              <a:rPr lang="en-US" dirty="0" smtClean="0"/>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solidFill>
            <a:schemeClr val="accent2"/>
          </a:solid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t>0-processor, upon receiving 1 from its following processor, decides “non-leader”, sets that the </a:t>
            </a:r>
            <a:r>
              <a:rPr lang="en-US" dirty="0" smtClean="0"/>
              <a:t>leader is </a:t>
            </a:r>
            <a:r>
              <a:rPr lang="en-US" dirty="0"/>
              <a:t>farther, and sends nothing</a:t>
            </a:r>
            <a:r>
              <a:rPr lang="en-US" dirty="0" smtClean="0"/>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t>0-processor: sends </a:t>
            </a:r>
            <a:r>
              <a:rPr lang="en-US" dirty="0"/>
              <a:t>1 forward</a:t>
            </a:r>
            <a:r>
              <a:rPr lang="en-US" dirty="0" smtClean="0"/>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sp>
        <p:nvSpPr>
          <p:cNvPr id="4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4305300" y="1828800"/>
            <a:ext cx="533400" cy="533400"/>
          </a:xfrm>
          <a:prstGeom prst="ellipse">
            <a:avLst/>
          </a:prstGeom>
          <a:solidFill>
            <a:schemeClr val="accent2"/>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t>1-processor: </a:t>
            </a:r>
            <a:r>
              <a:rPr lang="en-US" dirty="0"/>
              <a:t>decides “non-leader”, sets that the leader is farther, and sends 0 forward and </a:t>
            </a:r>
            <a:r>
              <a:rPr lang="en-US" dirty="0" smtClean="0"/>
              <a:t>1 </a:t>
            </a:r>
            <a:r>
              <a:rPr lang="en-US" dirty="0"/>
              <a:t>backward</a:t>
            </a:r>
            <a:r>
              <a:rPr lang="en-US" dirty="0" smtClean="0"/>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9" name="Right Arrow 48"/>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solidFill>
            <a:srgbClr val="C00000"/>
          </a:solid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t>0-processor, upon receiving 1 from its following processor, decides “non-leader”, sets that the </a:t>
            </a:r>
            <a:r>
              <a:rPr lang="en-US" dirty="0" smtClean="0"/>
              <a:t>leader is </a:t>
            </a:r>
            <a:r>
              <a:rPr lang="en-US" dirty="0"/>
              <a:t>farther, and sends nothing</a:t>
            </a:r>
            <a:r>
              <a:rPr lang="en-US" dirty="0" smtClean="0"/>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2" name="Right Arrow 41"/>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flipH="1" flipV="1">
            <a:off x="5334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t>0-processor: sends </a:t>
            </a:r>
            <a:r>
              <a:rPr lang="en-US" dirty="0"/>
              <a:t>1 forward</a:t>
            </a:r>
            <a:r>
              <a:rPr lang="en-US" dirty="0" smtClean="0"/>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2" name="Right Arrow 41"/>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flipH="1" flipV="1">
            <a:off x="5334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36"/>
          <p:cNvCxnSpPr>
            <a:stCxn id="7" idx="1"/>
            <a:endCxn id="5" idx="7"/>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971800" y="1219200"/>
            <a:ext cx="304800" cy="369332"/>
          </a:xfrm>
          <a:prstGeom prst="rect">
            <a:avLst/>
          </a:prstGeom>
          <a:noFill/>
        </p:spPr>
        <p:txBody>
          <a:bodyPr wrap="square" rtlCol="0">
            <a:spAutoFit/>
          </a:bodyPr>
          <a:lstStyle/>
          <a:p>
            <a:r>
              <a:rPr lang="en-US" dirty="0" smtClean="0"/>
              <a:t>1</a:t>
            </a:r>
            <a:endParaRPr lang="en-US" dirty="0"/>
          </a:p>
        </p:txBody>
      </p:sp>
      <p:sp>
        <p:nvSpPr>
          <p:cNvPr id="51"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solidFill>
            <a:srgbClr val="C00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t>1-processor: </a:t>
            </a:r>
            <a:r>
              <a:rPr lang="en-US" dirty="0"/>
              <a:t>decides “non-leader”, sets that the leader is farther, and sends 0 forward and </a:t>
            </a:r>
            <a:r>
              <a:rPr lang="en-US" dirty="0" smtClean="0"/>
              <a:t>1 </a:t>
            </a:r>
            <a:r>
              <a:rPr lang="en-US" dirty="0"/>
              <a:t>backward</a:t>
            </a:r>
            <a:r>
              <a:rPr lang="en-US" dirty="0" smtClean="0"/>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2" name="Right Arrow 41"/>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flipH="1" flipV="1">
            <a:off x="5334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36"/>
          <p:cNvCxnSpPr>
            <a:stCxn id="7" idx="1"/>
            <a:endCxn id="5" idx="7"/>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971800" y="1219200"/>
            <a:ext cx="304800" cy="369332"/>
          </a:xfrm>
          <a:prstGeom prst="rect">
            <a:avLst/>
          </a:prstGeom>
          <a:noFill/>
        </p:spPr>
        <p:txBody>
          <a:bodyPr wrap="square" rtlCol="0">
            <a:spAutoFit/>
          </a:bodyPr>
          <a:lstStyle/>
          <a:p>
            <a:r>
              <a:rPr lang="en-US" dirty="0" smtClean="0"/>
              <a:t>1</a:t>
            </a:r>
            <a:endParaRPr lang="en-US" dirty="0"/>
          </a:p>
        </p:txBody>
      </p:sp>
      <p:sp>
        <p:nvSpPr>
          <p:cNvPr id="46" name="Right Arrow 45"/>
          <p:cNvSpPr/>
          <p:nvPr/>
        </p:nvSpPr>
        <p:spPr>
          <a:xfrm flipH="1" flipV="1">
            <a:off x="251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36"/>
          <p:cNvCxnSpPr>
            <a:stCxn id="5" idx="1"/>
            <a:endCxn id="6" idx="7"/>
          </p:cNvCxnSpPr>
          <p:nvPr/>
        </p:nvCxnSpPr>
        <p:spPr>
          <a:xfrm rot="16200000" flipV="1">
            <a:off x="22145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54" name="Straight Arrow Connector 36"/>
          <p:cNvCxnSpPr>
            <a:stCxn id="5" idx="5"/>
            <a:endCxn id="7" idx="3"/>
          </p:cNvCxnSpPr>
          <p:nvPr/>
        </p:nvCxnSpPr>
        <p:spPr>
          <a:xfrm rot="16200000" flipH="1">
            <a:off x="315753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2971800" y="2590800"/>
            <a:ext cx="304800" cy="369332"/>
          </a:xfrm>
          <a:prstGeom prst="rect">
            <a:avLst/>
          </a:prstGeom>
          <a:noFill/>
        </p:spPr>
        <p:txBody>
          <a:bodyPr wrap="square" rtlCol="0">
            <a:spAutoFit/>
          </a:bodyPr>
          <a:lstStyle/>
          <a:p>
            <a:r>
              <a:rPr lang="en-US" dirty="0" smtClean="0"/>
              <a:t>1</a:t>
            </a:r>
            <a:endParaRPr lang="en-US" dirty="0"/>
          </a:p>
        </p:txBody>
      </p:sp>
      <p:sp>
        <p:nvSpPr>
          <p:cNvPr id="59"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solidFill>
            <a:srgbClr val="C00000"/>
          </a:solidFill>
          <a:ln w="762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Oval 7"/>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t>0-processor, upon receiving 1 from its following processor, decides “non-leader”, sets that the </a:t>
            </a:r>
            <a:r>
              <a:rPr lang="en-US" dirty="0" smtClean="0"/>
              <a:t>leader is </a:t>
            </a:r>
            <a:r>
              <a:rPr lang="en-US" dirty="0"/>
              <a:t>farther, and sends nothing</a:t>
            </a:r>
            <a:r>
              <a:rPr lang="en-US" dirty="0" smtClean="0"/>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2" name="Right Arrow 41"/>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flipH="1" flipV="1">
            <a:off x="5334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36"/>
          <p:cNvCxnSpPr>
            <a:stCxn id="7" idx="1"/>
            <a:endCxn id="5" idx="7"/>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971800" y="1219200"/>
            <a:ext cx="304800" cy="369332"/>
          </a:xfrm>
          <a:prstGeom prst="rect">
            <a:avLst/>
          </a:prstGeom>
          <a:noFill/>
        </p:spPr>
        <p:txBody>
          <a:bodyPr wrap="square" rtlCol="0">
            <a:spAutoFit/>
          </a:bodyPr>
          <a:lstStyle/>
          <a:p>
            <a:r>
              <a:rPr lang="en-US" dirty="0" smtClean="0"/>
              <a:t>1</a:t>
            </a:r>
            <a:endParaRPr lang="en-US" dirty="0"/>
          </a:p>
        </p:txBody>
      </p:sp>
      <p:sp>
        <p:nvSpPr>
          <p:cNvPr id="46" name="Right Arrow 45"/>
          <p:cNvSpPr/>
          <p:nvPr/>
        </p:nvSpPr>
        <p:spPr>
          <a:xfrm flipH="1" flipV="1">
            <a:off x="251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36"/>
          <p:cNvCxnSpPr>
            <a:stCxn id="5" idx="1"/>
            <a:endCxn id="6" idx="7"/>
          </p:cNvCxnSpPr>
          <p:nvPr/>
        </p:nvCxnSpPr>
        <p:spPr>
          <a:xfrm rot="16200000" flipV="1">
            <a:off x="22145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54" name="Straight Arrow Connector 36"/>
          <p:cNvCxnSpPr>
            <a:stCxn id="5" idx="5"/>
            <a:endCxn id="7" idx="3"/>
          </p:cNvCxnSpPr>
          <p:nvPr/>
        </p:nvCxnSpPr>
        <p:spPr>
          <a:xfrm rot="16200000" flipH="1">
            <a:off x="315753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2971800" y="2590800"/>
            <a:ext cx="304800" cy="369332"/>
          </a:xfrm>
          <a:prstGeom prst="rect">
            <a:avLst/>
          </a:prstGeom>
          <a:noFill/>
        </p:spPr>
        <p:txBody>
          <a:bodyPr wrap="square" rtlCol="0">
            <a:spAutoFit/>
          </a:bodyPr>
          <a:lstStyle/>
          <a:p>
            <a:r>
              <a:rPr lang="en-US" dirty="0" smtClean="0"/>
              <a:t>1</a:t>
            </a:r>
            <a:endParaRPr lang="en-US" dirty="0"/>
          </a:p>
        </p:txBody>
      </p:sp>
      <p:sp>
        <p:nvSpPr>
          <p:cNvPr id="51" name="Right Arrow 50"/>
          <p:cNvSpPr/>
          <p:nvPr/>
        </p:nvSpPr>
        <p:spPr>
          <a:xfrm flipH="1" flipV="1">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solidFill>
            <a:schemeClr val="bg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t>0-processor: sends </a:t>
            </a:r>
            <a:r>
              <a:rPr lang="en-US" dirty="0"/>
              <a:t>1 forward</a:t>
            </a:r>
            <a:r>
              <a:rPr lang="en-US" dirty="0" smtClean="0"/>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2" name="Right Arrow 41"/>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flipH="1" flipV="1">
            <a:off x="5334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36"/>
          <p:cNvCxnSpPr>
            <a:stCxn id="7" idx="1"/>
            <a:endCxn id="5" idx="7"/>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971800" y="1219200"/>
            <a:ext cx="304800" cy="369332"/>
          </a:xfrm>
          <a:prstGeom prst="rect">
            <a:avLst/>
          </a:prstGeom>
          <a:noFill/>
        </p:spPr>
        <p:txBody>
          <a:bodyPr wrap="square" rtlCol="0">
            <a:spAutoFit/>
          </a:bodyPr>
          <a:lstStyle/>
          <a:p>
            <a:r>
              <a:rPr lang="en-US" dirty="0" smtClean="0"/>
              <a:t>1</a:t>
            </a:r>
            <a:endParaRPr lang="en-US" dirty="0"/>
          </a:p>
        </p:txBody>
      </p:sp>
      <p:sp>
        <p:nvSpPr>
          <p:cNvPr id="46" name="Right Arrow 45"/>
          <p:cNvSpPr/>
          <p:nvPr/>
        </p:nvSpPr>
        <p:spPr>
          <a:xfrm flipH="1" flipV="1">
            <a:off x="251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36"/>
          <p:cNvCxnSpPr>
            <a:stCxn id="5" idx="1"/>
            <a:endCxn id="6" idx="7"/>
          </p:cNvCxnSpPr>
          <p:nvPr/>
        </p:nvCxnSpPr>
        <p:spPr>
          <a:xfrm rot="16200000" flipV="1">
            <a:off x="22145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54" name="Straight Arrow Connector 36"/>
          <p:cNvCxnSpPr>
            <a:stCxn id="5" idx="5"/>
            <a:endCxn id="7" idx="3"/>
          </p:cNvCxnSpPr>
          <p:nvPr/>
        </p:nvCxnSpPr>
        <p:spPr>
          <a:xfrm rot="16200000" flipH="1">
            <a:off x="315753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2971800" y="2590800"/>
            <a:ext cx="304800" cy="369332"/>
          </a:xfrm>
          <a:prstGeom prst="rect">
            <a:avLst/>
          </a:prstGeom>
          <a:noFill/>
        </p:spPr>
        <p:txBody>
          <a:bodyPr wrap="square" rtlCol="0">
            <a:spAutoFit/>
          </a:bodyPr>
          <a:lstStyle/>
          <a:p>
            <a:r>
              <a:rPr lang="en-US" dirty="0" smtClean="0"/>
              <a:t>1</a:t>
            </a:r>
            <a:endParaRPr lang="en-US" dirty="0"/>
          </a:p>
        </p:txBody>
      </p:sp>
      <p:sp>
        <p:nvSpPr>
          <p:cNvPr id="51" name="Right Arrow 50"/>
          <p:cNvSpPr/>
          <p:nvPr/>
        </p:nvSpPr>
        <p:spPr>
          <a:xfrm flipH="1" flipV="1">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36"/>
          <p:cNvCxnSpPr>
            <a:stCxn id="6" idx="1"/>
            <a:endCxn id="4" idx="7"/>
          </p:cNvCxnSpPr>
          <p:nvPr/>
        </p:nvCxnSpPr>
        <p:spPr>
          <a:xfrm rot="16200000" flipV="1">
            <a:off x="12715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sp>
        <p:nvSpPr>
          <p:cNvPr id="59"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w="76200">
            <a:solidFill>
              <a:srgbClr val="FFFF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Oval 6"/>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t>Terminals: decide </a:t>
            </a:r>
            <a:r>
              <a:rPr lang="en-US" dirty="0"/>
              <a:t>“non-leader” and </a:t>
            </a:r>
            <a:r>
              <a:rPr lang="en-US" dirty="0" smtClean="0"/>
              <a:t>send </a:t>
            </a:r>
            <a:r>
              <a:rPr lang="en-US" dirty="0"/>
              <a:t>0</a:t>
            </a:r>
            <a:r>
              <a:rPr lang="en-US" dirty="0" smtClean="0"/>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solidFill>
                  <a:schemeClr val="bg1">
                    <a:lumMod val="50000"/>
                  </a:schemeClr>
                </a:solidFill>
              </a:rPr>
              <a:t>0-processor, upon </a:t>
            </a:r>
            <a:r>
              <a:rPr lang="en-US" dirty="0">
                <a:solidFill>
                  <a:schemeClr val="bg1">
                    <a:lumMod val="50000"/>
                  </a:schemeClr>
                </a:solidFill>
              </a:rPr>
              <a:t>receiving 0 from its following </a:t>
            </a:r>
            <a:r>
              <a:rPr lang="en-US" dirty="0" smtClean="0">
                <a:solidFill>
                  <a:schemeClr val="bg1">
                    <a:lumMod val="50000"/>
                  </a:schemeClr>
                </a:solidFill>
              </a:rPr>
              <a:t>processor, decides </a:t>
            </a:r>
            <a:r>
              <a:rPr lang="en-US" dirty="0">
                <a:solidFill>
                  <a:schemeClr val="bg1">
                    <a:lumMod val="50000"/>
                  </a:schemeClr>
                </a:solidFill>
              </a:rPr>
              <a:t>“leader”, and </a:t>
            </a:r>
            <a:r>
              <a:rPr lang="en-US" dirty="0" smtClean="0">
                <a:solidFill>
                  <a:schemeClr val="bg1">
                    <a:lumMod val="50000"/>
                  </a:schemeClr>
                </a:solidFill>
              </a:rPr>
              <a:t>sends nothing.</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2" name="Right Arrow 41"/>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flipH="1" flipV="1">
            <a:off x="5334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36"/>
          <p:cNvCxnSpPr>
            <a:stCxn id="7" idx="1"/>
            <a:endCxn id="5" idx="7"/>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971800" y="1219200"/>
            <a:ext cx="304800" cy="369332"/>
          </a:xfrm>
          <a:prstGeom prst="rect">
            <a:avLst/>
          </a:prstGeom>
          <a:noFill/>
        </p:spPr>
        <p:txBody>
          <a:bodyPr wrap="square" rtlCol="0">
            <a:spAutoFit/>
          </a:bodyPr>
          <a:lstStyle/>
          <a:p>
            <a:r>
              <a:rPr lang="en-US" dirty="0" smtClean="0"/>
              <a:t>1</a:t>
            </a:r>
            <a:endParaRPr lang="en-US" dirty="0"/>
          </a:p>
        </p:txBody>
      </p:sp>
      <p:sp>
        <p:nvSpPr>
          <p:cNvPr id="46" name="Right Arrow 45"/>
          <p:cNvSpPr/>
          <p:nvPr/>
        </p:nvSpPr>
        <p:spPr>
          <a:xfrm flipH="1" flipV="1">
            <a:off x="251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36"/>
          <p:cNvCxnSpPr>
            <a:stCxn id="5" idx="1"/>
            <a:endCxn id="6" idx="7"/>
          </p:cNvCxnSpPr>
          <p:nvPr/>
        </p:nvCxnSpPr>
        <p:spPr>
          <a:xfrm rot="16200000" flipV="1">
            <a:off x="22145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54" name="Straight Arrow Connector 36"/>
          <p:cNvCxnSpPr>
            <a:stCxn id="5" idx="5"/>
            <a:endCxn id="7" idx="3"/>
          </p:cNvCxnSpPr>
          <p:nvPr/>
        </p:nvCxnSpPr>
        <p:spPr>
          <a:xfrm rot="16200000" flipH="1">
            <a:off x="315753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2971800" y="2590800"/>
            <a:ext cx="304800" cy="369332"/>
          </a:xfrm>
          <a:prstGeom prst="rect">
            <a:avLst/>
          </a:prstGeom>
          <a:noFill/>
        </p:spPr>
        <p:txBody>
          <a:bodyPr wrap="square" rtlCol="0">
            <a:spAutoFit/>
          </a:bodyPr>
          <a:lstStyle/>
          <a:p>
            <a:r>
              <a:rPr lang="en-US" dirty="0" smtClean="0"/>
              <a:t>1</a:t>
            </a:r>
            <a:endParaRPr lang="en-US" dirty="0"/>
          </a:p>
        </p:txBody>
      </p:sp>
      <p:sp>
        <p:nvSpPr>
          <p:cNvPr id="51" name="Right Arrow 50"/>
          <p:cNvSpPr/>
          <p:nvPr/>
        </p:nvSpPr>
        <p:spPr>
          <a:xfrm flipH="1" flipV="1">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36"/>
          <p:cNvCxnSpPr>
            <a:stCxn id="6" idx="1"/>
            <a:endCxn id="4" idx="7"/>
          </p:cNvCxnSpPr>
          <p:nvPr/>
        </p:nvCxnSpPr>
        <p:spPr>
          <a:xfrm rot="16200000" flipV="1">
            <a:off x="12715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55" name="Straight Arrow Connector 36"/>
          <p:cNvCxnSpPr>
            <a:stCxn id="4" idx="5"/>
            <a:endCxn id="6" idx="3"/>
          </p:cNvCxnSpPr>
          <p:nvPr/>
        </p:nvCxnSpPr>
        <p:spPr>
          <a:xfrm rot="16200000" flipH="1">
            <a:off x="12715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1143000" y="2590800"/>
            <a:ext cx="304800" cy="369332"/>
          </a:xfrm>
          <a:prstGeom prst="rect">
            <a:avLst/>
          </a:prstGeom>
          <a:noFill/>
        </p:spPr>
        <p:txBody>
          <a:bodyPr wrap="square" rtlCol="0">
            <a:spAutoFit/>
          </a:bodyPr>
          <a:lstStyle/>
          <a:p>
            <a:r>
              <a:rPr lang="en-US" dirty="0" smtClean="0"/>
              <a:t>0</a:t>
            </a:r>
            <a:endParaRPr lang="en-US" dirty="0"/>
          </a:p>
        </p:txBody>
      </p:sp>
      <p:sp>
        <p:nvSpPr>
          <p:cNvPr id="61"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1371600"/>
            <a:ext cx="8229600" cy="2862322"/>
          </a:xfrm>
          <a:prstGeom prst="rect">
            <a:avLst/>
          </a:prstGeom>
          <a:noFill/>
        </p:spPr>
        <p:txBody>
          <a:bodyPr wrap="square" rtlCol="0">
            <a:spAutoFit/>
          </a:bodyPr>
          <a:lstStyle/>
          <a:p>
            <a:r>
              <a:rPr lang="en-US" b="1" dirty="0" smtClean="0"/>
              <a:t>3</a:t>
            </a:r>
            <a:r>
              <a:rPr lang="en-US" b="1" dirty="0"/>
              <a:t>. If A is terminating and M </a:t>
            </a:r>
            <a:r>
              <a:rPr lang="en-US" b="1" dirty="0" smtClean="0"/>
              <a:t>&gt; 2</a:t>
            </a:r>
            <a:r>
              <a:rPr lang="en-US" b="1" dirty="0"/>
              <a:t>, then there exists at most one passive id</a:t>
            </a:r>
            <a:r>
              <a:rPr lang="en-US" b="1" dirty="0" smtClean="0"/>
              <a:t>.</a:t>
            </a:r>
          </a:p>
          <a:p>
            <a:r>
              <a:rPr lang="en-US" dirty="0" smtClean="0"/>
              <a:t>Suppose that for a terminating algorithm, there are two passive ids, say x and y; </a:t>
            </a:r>
          </a:p>
          <a:p>
            <a:r>
              <a:rPr lang="en-US" dirty="0" smtClean="0"/>
              <a:t>since M is at least 3, there is at least one non-passive id, say z.</a:t>
            </a:r>
          </a:p>
          <a:p>
            <a:r>
              <a:rPr lang="en-US" dirty="0" smtClean="0"/>
              <a:t>If x and y are given to the processors, the algorithm finishes, and x will never get any bit.</a:t>
            </a:r>
          </a:p>
          <a:p>
            <a:r>
              <a:rPr lang="en-US" dirty="0" smtClean="0"/>
              <a:t>If x and z are given to them, under the symmetric scheduler, x will get some bit sent by z, eventually. </a:t>
            </a:r>
          </a:p>
          <a:p>
            <a:r>
              <a:rPr lang="en-US" dirty="0" smtClean="0"/>
              <a:t>Notice that there are no means for x, upon its (immediate) decision, to distinguish between these two situations. Hence, x can never be ensured that the algorithm has or has not finished, a contradiction to the termination property</a:t>
            </a:r>
            <a:endParaRPr lang="en-US" dirty="0"/>
          </a:p>
        </p:txBody>
      </p:sp>
      <p:sp>
        <p:nvSpPr>
          <p:cNvPr id="8" name="Oval 7"/>
          <p:cNvSpPr/>
          <p:nvPr/>
        </p:nvSpPr>
        <p:spPr>
          <a:xfrm>
            <a:off x="18288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x</a:t>
            </a:r>
            <a:endParaRPr lang="en-US" dirty="0"/>
          </a:p>
        </p:txBody>
      </p:sp>
      <p:sp>
        <p:nvSpPr>
          <p:cNvPr id="9" name="Oval 8"/>
          <p:cNvSpPr/>
          <p:nvPr/>
        </p:nvSpPr>
        <p:spPr>
          <a:xfrm>
            <a:off x="3467100" y="4937760"/>
            <a:ext cx="990600" cy="6096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y</a:t>
            </a:r>
            <a:endParaRPr lang="en-US" dirty="0"/>
          </a:p>
        </p:txBody>
      </p:sp>
      <p:cxnSp>
        <p:nvCxnSpPr>
          <p:cNvPr id="13" name="Straight Connector 12"/>
          <p:cNvCxnSpPr>
            <a:stCxn id="8" idx="7"/>
            <a:endCxn id="9" idx="1"/>
          </p:cNvCxnSpPr>
          <p:nvPr/>
        </p:nvCxnSpPr>
        <p:spPr>
          <a:xfrm rot="5400000" flipH="1" flipV="1">
            <a:off x="3143250" y="4558114"/>
            <a:ext cx="1588" cy="937840"/>
          </a:xfrm>
          <a:prstGeom prst="curvedConnector3">
            <a:avLst>
              <a:gd name="adj1" fmla="val 20017254"/>
            </a:avLst>
          </a:prstGeom>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5105400" y="4800600"/>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z</a:t>
            </a:r>
            <a:endParaRPr lang="en-US" dirty="0"/>
          </a:p>
        </p:txBody>
      </p:sp>
      <p:cxnSp>
        <p:nvCxnSpPr>
          <p:cNvPr id="27" name="Straight Arrow Connector 26"/>
          <p:cNvCxnSpPr>
            <a:stCxn id="28" idx="1"/>
            <a:endCxn id="8" idx="7"/>
          </p:cNvCxnSpPr>
          <p:nvPr/>
        </p:nvCxnSpPr>
        <p:spPr>
          <a:xfrm rot="16200000" flipH="1" flipV="1">
            <a:off x="3915022" y="3691586"/>
            <a:ext cx="94755" cy="2576140"/>
          </a:xfrm>
          <a:prstGeom prst="curvedConnector3">
            <a:avLst>
              <a:gd name="adj1" fmla="val -380222"/>
            </a:avLst>
          </a:prstGeom>
          <a:ln w="28575">
            <a:tailEnd type="arrow"/>
          </a:ln>
        </p:spPr>
        <p:style>
          <a:lnRef idx="1">
            <a:schemeClr val="dk1"/>
          </a:lnRef>
          <a:fillRef idx="0">
            <a:schemeClr val="dk1"/>
          </a:fillRef>
          <a:effectRef idx="0">
            <a:schemeClr val="dk1"/>
          </a:effectRef>
          <a:fontRef idx="minor">
            <a:schemeClr val="tx1"/>
          </a:fontRef>
        </p:style>
      </p:cxnSp>
      <p:sp>
        <p:nvSpPr>
          <p:cNvPr id="29" name="TextBox 28"/>
          <p:cNvSpPr txBox="1"/>
          <p:nvPr/>
        </p:nvSpPr>
        <p:spPr>
          <a:xfrm>
            <a:off x="3733800" y="4191000"/>
            <a:ext cx="609600" cy="369332"/>
          </a:xfrm>
          <a:prstGeom prst="rect">
            <a:avLst/>
          </a:prstGeom>
          <a:noFill/>
        </p:spPr>
        <p:txBody>
          <a:bodyPr wrap="square" rtlCol="0">
            <a:spAutoFit/>
          </a:bodyPr>
          <a:lstStyle/>
          <a:p>
            <a:r>
              <a:rPr lang="en-US" dirty="0" smtClean="0"/>
              <a:t>0/1</a:t>
            </a:r>
            <a:endParaRPr lang="en-US" dirty="0"/>
          </a:p>
        </p:txBody>
      </p:sp>
      <p:sp>
        <p:nvSpPr>
          <p:cNvPr id="17" name="Cloud Callout 16"/>
          <p:cNvSpPr/>
          <p:nvPr/>
        </p:nvSpPr>
        <p:spPr>
          <a:xfrm flipH="1">
            <a:off x="1676400" y="4343400"/>
            <a:ext cx="609600" cy="457200"/>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1"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 – lemma proof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linds(horizontal)">
                                      <p:cBhvr>
                                        <p:cTn id="7" dur="500"/>
                                        <p:tgtEl>
                                          <p:spTgt spid="7">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blinds(horizontal)">
                                      <p:cBhvr>
                                        <p:cTn id="18" dur="500"/>
                                        <p:tgtEl>
                                          <p:spTgt spid="7">
                                            <p:txEl>
                                              <p:pRg st="2" end="2"/>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linds(horizontal)">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blinds(horizontal)">
                                      <p:cBhvr>
                                        <p:cTn id="26" dur="500"/>
                                        <p:tgtEl>
                                          <p:spTgt spid="7">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linds(horizontal)">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blinds(horizontal)">
                                      <p:cBhvr>
                                        <p:cTn id="34" dur="500"/>
                                        <p:tgtEl>
                                          <p:spTgt spid="7">
                                            <p:txEl>
                                              <p:pRg st="4" end="4"/>
                                            </p:txEl>
                                          </p:spTgt>
                                        </p:tgtEl>
                                      </p:cBhvr>
                                    </p:animEffect>
                                  </p:childTnLst>
                                </p:cTn>
                              </p:par>
                              <p:par>
                                <p:cTn id="35" presetID="3" presetClass="exit" presetSubtype="10" fill="hold" nodeType="withEffect">
                                  <p:stCondLst>
                                    <p:cond delay="0"/>
                                  </p:stCondLst>
                                  <p:childTnLst>
                                    <p:animEffect transition="out" filter="blinds(horizontal)">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par>
                                <p:cTn id="38" presetID="3" presetClass="entr" presetSubtype="1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blinds(horizontal)">
                                      <p:cBhvr>
                                        <p:cTn id="40" dur="500"/>
                                        <p:tgtEl>
                                          <p:spTgt spid="2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blinds(horizontal)">
                                      <p:cBhvr>
                                        <p:cTn id="43" dur="500"/>
                                        <p:tgtEl>
                                          <p:spTgt spid="29"/>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7">
                                            <p:txEl>
                                              <p:pRg st="5" end="5"/>
                                            </p:txEl>
                                          </p:spTgt>
                                        </p:tgtEl>
                                        <p:attrNameLst>
                                          <p:attrName>style.visibility</p:attrName>
                                        </p:attrNameLst>
                                      </p:cBhvr>
                                      <p:to>
                                        <p:strVal val="visible"/>
                                      </p:to>
                                    </p:set>
                                    <p:animEffect transition="in" filter="blinds(horizontal)">
                                      <p:cBhvr>
                                        <p:cTn id="48" dur="500"/>
                                        <p:tgtEl>
                                          <p:spTgt spid="7">
                                            <p:txEl>
                                              <p:pRg st="5" end="5"/>
                                            </p:txEl>
                                          </p:spTgt>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blinds(horizontal)">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8" grpId="0" animBg="1"/>
      <p:bldP spid="29" grpId="0"/>
      <p:bldP spid="1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p:cNvSpPr/>
          <p:nvPr/>
        </p:nvSpPr>
        <p:spPr>
          <a:xfrm>
            <a:off x="1476375" y="1828800"/>
            <a:ext cx="533400" cy="533400"/>
          </a:xfrm>
          <a:prstGeom prst="ellipse">
            <a:avLst/>
          </a:prstGeom>
          <a:ln w="76200">
            <a:solidFill>
              <a:srgbClr val="FFFF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7" name="Oval 6"/>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52482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33400" y="2819400"/>
            <a:ext cx="8229600" cy="646331"/>
          </a:xfrm>
          <a:prstGeom prst="rect">
            <a:avLst/>
          </a:prstGeom>
        </p:spPr>
        <p:txBody>
          <a:bodyPr wrap="square">
            <a:spAutoFit/>
          </a:bodyPr>
          <a:lstStyle/>
          <a:p>
            <a:r>
              <a:rPr lang="en-US" b="1" dirty="0" smtClean="0"/>
              <a:t>n ≥ 8</a:t>
            </a:r>
          </a:p>
          <a:p>
            <a:endParaRPr lang="en-US" dirty="0" smtClean="0"/>
          </a:p>
        </p:txBody>
      </p:sp>
      <p:sp>
        <p:nvSpPr>
          <p:cNvPr id="24" name="TextBox 23"/>
          <p:cNvSpPr txBox="1"/>
          <p:nvPr/>
        </p:nvSpPr>
        <p:spPr>
          <a:xfrm>
            <a:off x="1752600" y="3581400"/>
            <a:ext cx="5410200" cy="2585323"/>
          </a:xfrm>
          <a:prstGeom prst="rect">
            <a:avLst/>
          </a:prstGeom>
          <a:noFill/>
        </p:spPr>
        <p:txBody>
          <a:bodyPr wrap="square" rtlCol="0">
            <a:spAutoFit/>
          </a:bodyPr>
          <a:lstStyle/>
          <a:p>
            <a:r>
              <a:rPr lang="en-US" dirty="0" smtClean="0">
                <a:solidFill>
                  <a:schemeClr val="bg1">
                    <a:lumMod val="50000"/>
                  </a:schemeClr>
                </a:solidFill>
              </a:rPr>
              <a:t>Terminals: decide </a:t>
            </a:r>
            <a:r>
              <a:rPr lang="en-US" dirty="0">
                <a:solidFill>
                  <a:schemeClr val="bg1">
                    <a:lumMod val="50000"/>
                  </a:schemeClr>
                </a:solidFill>
              </a:rPr>
              <a:t>“non-leader” and </a:t>
            </a:r>
            <a:r>
              <a:rPr lang="en-US" dirty="0" smtClean="0">
                <a:solidFill>
                  <a:schemeClr val="bg1">
                    <a:lumMod val="50000"/>
                  </a:schemeClr>
                </a:solidFill>
              </a:rPr>
              <a:t>send </a:t>
            </a:r>
            <a:r>
              <a:rPr lang="en-US" dirty="0">
                <a:solidFill>
                  <a:schemeClr val="bg1">
                    <a:lumMod val="50000"/>
                  </a:schemeClr>
                </a:solidFill>
              </a:rPr>
              <a:t>0</a:t>
            </a:r>
            <a:r>
              <a:rPr lang="en-US" dirty="0" smtClean="0">
                <a:solidFill>
                  <a:schemeClr val="bg1">
                    <a:lumMod val="50000"/>
                  </a:schemeClr>
                </a:solidFill>
              </a:rPr>
              <a:t>.</a:t>
            </a:r>
          </a:p>
          <a:p>
            <a:r>
              <a:rPr lang="en-US" dirty="0" smtClean="0">
                <a:solidFill>
                  <a:schemeClr val="bg1">
                    <a:lumMod val="50000"/>
                  </a:schemeClr>
                </a:solidFill>
              </a:rPr>
              <a:t>0-processor: sends </a:t>
            </a:r>
            <a:r>
              <a:rPr lang="en-US" dirty="0">
                <a:solidFill>
                  <a:schemeClr val="bg1">
                    <a:lumMod val="50000"/>
                  </a:schemeClr>
                </a:solidFill>
              </a:rPr>
              <a:t>1 forward</a:t>
            </a:r>
            <a:r>
              <a:rPr lang="en-US" dirty="0" smtClean="0">
                <a:solidFill>
                  <a:schemeClr val="bg1">
                    <a:lumMod val="50000"/>
                  </a:schemeClr>
                </a:solidFill>
              </a:rPr>
              <a:t>.</a:t>
            </a:r>
          </a:p>
          <a:p>
            <a:r>
              <a:rPr lang="en-US" dirty="0" smtClean="0">
                <a:solidFill>
                  <a:schemeClr val="bg1">
                    <a:lumMod val="50000"/>
                  </a:schemeClr>
                </a:solidFill>
              </a:rPr>
              <a:t>1-processor: </a:t>
            </a:r>
            <a:r>
              <a:rPr lang="en-US" dirty="0">
                <a:solidFill>
                  <a:schemeClr val="bg1">
                    <a:lumMod val="50000"/>
                  </a:schemeClr>
                </a:solidFill>
              </a:rPr>
              <a:t>decides “non-leader”, sets that the leader is farther, and sends 0 forward and </a:t>
            </a:r>
            <a:r>
              <a:rPr lang="en-US" dirty="0" smtClean="0">
                <a:solidFill>
                  <a:schemeClr val="bg1">
                    <a:lumMod val="50000"/>
                  </a:schemeClr>
                </a:solidFill>
              </a:rPr>
              <a:t>1 </a:t>
            </a:r>
            <a:r>
              <a:rPr lang="en-US" dirty="0">
                <a:solidFill>
                  <a:schemeClr val="bg1">
                    <a:lumMod val="50000"/>
                  </a:schemeClr>
                </a:solidFill>
              </a:rPr>
              <a:t>backward</a:t>
            </a:r>
            <a:r>
              <a:rPr lang="en-US" dirty="0" smtClean="0">
                <a:solidFill>
                  <a:schemeClr val="bg1">
                    <a:lumMod val="50000"/>
                  </a:schemeClr>
                </a:solidFill>
              </a:rPr>
              <a:t>.</a:t>
            </a:r>
          </a:p>
          <a:p>
            <a:r>
              <a:rPr lang="en-US" dirty="0">
                <a:solidFill>
                  <a:schemeClr val="bg1">
                    <a:lumMod val="50000"/>
                  </a:schemeClr>
                </a:solidFill>
              </a:rPr>
              <a:t>0-processor, upon receiving 1 from its following processor, decides “non-leader”, sets that the </a:t>
            </a:r>
            <a:r>
              <a:rPr lang="en-US" dirty="0" smtClean="0">
                <a:solidFill>
                  <a:schemeClr val="bg1">
                    <a:lumMod val="50000"/>
                  </a:schemeClr>
                </a:solidFill>
              </a:rPr>
              <a:t>leader is </a:t>
            </a:r>
            <a:r>
              <a:rPr lang="en-US" dirty="0">
                <a:solidFill>
                  <a:schemeClr val="bg1">
                    <a:lumMod val="50000"/>
                  </a:schemeClr>
                </a:solidFill>
              </a:rPr>
              <a:t>farther, and sends nothing</a:t>
            </a:r>
            <a:r>
              <a:rPr lang="en-US" dirty="0" smtClean="0">
                <a:solidFill>
                  <a:schemeClr val="bg1">
                    <a:lumMod val="50000"/>
                  </a:schemeClr>
                </a:solidFill>
              </a:rPr>
              <a:t>.</a:t>
            </a:r>
          </a:p>
          <a:p>
            <a:r>
              <a:rPr lang="en-US" dirty="0" smtClean="0"/>
              <a:t>0-processor, upon </a:t>
            </a:r>
            <a:r>
              <a:rPr lang="en-US" dirty="0"/>
              <a:t>receiving 0 from its following </a:t>
            </a:r>
            <a:r>
              <a:rPr lang="en-US" dirty="0" smtClean="0"/>
              <a:t>processor, decides </a:t>
            </a:r>
            <a:r>
              <a:rPr lang="en-US" dirty="0"/>
              <a:t>“leader”, and </a:t>
            </a:r>
            <a:r>
              <a:rPr lang="en-US" dirty="0" smtClean="0"/>
              <a:t>sends nothing</a:t>
            </a:r>
            <a:r>
              <a:rPr lang="en-US" dirty="0" smtClean="0">
                <a:solidFill>
                  <a:schemeClr val="bg1">
                    <a:lumMod val="50000"/>
                  </a:schemeClr>
                </a:solidFill>
              </a:rPr>
              <a:t>.</a:t>
            </a:r>
            <a:endParaRPr lang="en-US" dirty="0">
              <a:solidFill>
                <a:schemeClr val="bg1">
                  <a:lumMod val="50000"/>
                </a:schemeClr>
              </a:solidFill>
            </a:endParaRPr>
          </a:p>
        </p:txBody>
      </p:sp>
      <p:sp>
        <p:nvSpPr>
          <p:cNvPr id="28" name="TextBox 27"/>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30" name="Straight Arrow Connector 25"/>
          <p:cNvCxnSpPr>
            <a:stCxn id="13" idx="1"/>
            <a:endCxn id="11" idx="7"/>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25"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cxnSp>
        <p:nvCxnSpPr>
          <p:cNvPr id="32"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cxnSp>
        <p:nvCxnSpPr>
          <p:cNvPr id="35"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sp>
        <p:nvSpPr>
          <p:cNvPr id="38" name="Right Arrow 37"/>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41" name="Straight Arrow Connector 36"/>
          <p:cNvCxnSpPr>
            <a:stCxn id="9" idx="1"/>
            <a:endCxn id="7" idx="7"/>
          </p:cNvCxnSpPr>
          <p:nvPr/>
        </p:nvCxnSpPr>
        <p:spPr>
          <a:xfrm rot="16200000" flipV="1">
            <a:off x="410051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36"/>
          <p:cNvCxnSpPr>
            <a:stCxn id="9" idx="5"/>
            <a:endCxn id="8" idx="3"/>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7" name="TextBox 46"/>
          <p:cNvSpPr txBox="1"/>
          <p:nvPr/>
        </p:nvSpPr>
        <p:spPr>
          <a:xfrm>
            <a:off x="4876800" y="2590800"/>
            <a:ext cx="304800" cy="369332"/>
          </a:xfrm>
          <a:prstGeom prst="rect">
            <a:avLst/>
          </a:prstGeom>
          <a:noFill/>
        </p:spPr>
        <p:txBody>
          <a:bodyPr wrap="square" rtlCol="0">
            <a:spAutoFit/>
          </a:bodyPr>
          <a:lstStyle/>
          <a:p>
            <a:r>
              <a:rPr lang="en-US" dirty="0" smtClean="0"/>
              <a:t>1</a:t>
            </a:r>
            <a:endParaRPr lang="en-US" dirty="0"/>
          </a:p>
        </p:txBody>
      </p:sp>
      <p:sp>
        <p:nvSpPr>
          <p:cNvPr id="48" name="TextBox 47"/>
          <p:cNvSpPr txBox="1"/>
          <p:nvPr/>
        </p:nvSpPr>
        <p:spPr>
          <a:xfrm>
            <a:off x="3962400" y="1219200"/>
            <a:ext cx="304800" cy="369332"/>
          </a:xfrm>
          <a:prstGeom prst="rect">
            <a:avLst/>
          </a:prstGeom>
          <a:noFill/>
        </p:spPr>
        <p:txBody>
          <a:bodyPr wrap="square" rtlCol="0">
            <a:spAutoFit/>
          </a:bodyPr>
          <a:lstStyle/>
          <a:p>
            <a:r>
              <a:rPr lang="en-US" dirty="0" smtClean="0"/>
              <a:t>0</a:t>
            </a:r>
            <a:endParaRPr lang="en-US" dirty="0"/>
          </a:p>
        </p:txBody>
      </p:sp>
      <p:sp>
        <p:nvSpPr>
          <p:cNvPr id="42" name="Right Arrow 41"/>
          <p:cNvSpPr/>
          <p:nvPr/>
        </p:nvSpPr>
        <p:spPr>
          <a:xfrm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flipH="1" flipV="1">
            <a:off x="5334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36"/>
          <p:cNvCxnSpPr>
            <a:stCxn id="7" idx="1"/>
            <a:endCxn id="5" idx="7"/>
          </p:cNvCxnSpPr>
          <p:nvPr/>
        </p:nvCxnSpPr>
        <p:spPr>
          <a:xfrm rot="16200000" flipV="1">
            <a:off x="315753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971800" y="1219200"/>
            <a:ext cx="304800" cy="369332"/>
          </a:xfrm>
          <a:prstGeom prst="rect">
            <a:avLst/>
          </a:prstGeom>
          <a:noFill/>
        </p:spPr>
        <p:txBody>
          <a:bodyPr wrap="square" rtlCol="0">
            <a:spAutoFit/>
          </a:bodyPr>
          <a:lstStyle/>
          <a:p>
            <a:r>
              <a:rPr lang="en-US" dirty="0" smtClean="0"/>
              <a:t>1</a:t>
            </a:r>
            <a:endParaRPr lang="en-US" dirty="0"/>
          </a:p>
        </p:txBody>
      </p:sp>
      <p:sp>
        <p:nvSpPr>
          <p:cNvPr id="46" name="Right Arrow 45"/>
          <p:cNvSpPr/>
          <p:nvPr/>
        </p:nvSpPr>
        <p:spPr>
          <a:xfrm flipH="1" flipV="1">
            <a:off x="251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36"/>
          <p:cNvCxnSpPr>
            <a:stCxn id="5" idx="1"/>
            <a:endCxn id="6" idx="7"/>
          </p:cNvCxnSpPr>
          <p:nvPr/>
        </p:nvCxnSpPr>
        <p:spPr>
          <a:xfrm rot="16200000" flipV="1">
            <a:off x="2214563"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3" name="TextBox 52"/>
          <p:cNvSpPr txBox="1"/>
          <p:nvPr/>
        </p:nvSpPr>
        <p:spPr>
          <a:xfrm>
            <a:off x="2057400" y="1219200"/>
            <a:ext cx="304800" cy="369332"/>
          </a:xfrm>
          <a:prstGeom prst="rect">
            <a:avLst/>
          </a:prstGeom>
          <a:noFill/>
        </p:spPr>
        <p:txBody>
          <a:bodyPr wrap="square" rtlCol="0">
            <a:spAutoFit/>
          </a:bodyPr>
          <a:lstStyle/>
          <a:p>
            <a:r>
              <a:rPr lang="en-US" dirty="0" smtClean="0"/>
              <a:t>0</a:t>
            </a:r>
            <a:endParaRPr lang="en-US" dirty="0"/>
          </a:p>
        </p:txBody>
      </p:sp>
      <p:cxnSp>
        <p:nvCxnSpPr>
          <p:cNvPr id="54" name="Straight Arrow Connector 36"/>
          <p:cNvCxnSpPr>
            <a:stCxn id="5" idx="5"/>
            <a:endCxn id="7" idx="3"/>
          </p:cNvCxnSpPr>
          <p:nvPr/>
        </p:nvCxnSpPr>
        <p:spPr>
          <a:xfrm rot="16200000" flipH="1">
            <a:off x="315753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2971800" y="2590800"/>
            <a:ext cx="304800" cy="369332"/>
          </a:xfrm>
          <a:prstGeom prst="rect">
            <a:avLst/>
          </a:prstGeom>
          <a:noFill/>
        </p:spPr>
        <p:txBody>
          <a:bodyPr wrap="square" rtlCol="0">
            <a:spAutoFit/>
          </a:bodyPr>
          <a:lstStyle/>
          <a:p>
            <a:r>
              <a:rPr lang="en-US" dirty="0" smtClean="0"/>
              <a:t>1</a:t>
            </a:r>
            <a:endParaRPr lang="en-US" dirty="0"/>
          </a:p>
        </p:txBody>
      </p:sp>
      <p:sp>
        <p:nvSpPr>
          <p:cNvPr id="51" name="Right Arrow 50"/>
          <p:cNvSpPr/>
          <p:nvPr/>
        </p:nvSpPr>
        <p:spPr>
          <a:xfrm flipH="1" flipV="1">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36"/>
          <p:cNvCxnSpPr>
            <a:stCxn id="6" idx="1"/>
            <a:endCxn id="4" idx="7"/>
          </p:cNvCxnSpPr>
          <p:nvPr/>
        </p:nvCxnSpPr>
        <p:spPr>
          <a:xfrm rot="16200000" flipV="1">
            <a:off x="12715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1143000" y="1219200"/>
            <a:ext cx="304800" cy="369332"/>
          </a:xfrm>
          <a:prstGeom prst="rect">
            <a:avLst/>
          </a:prstGeom>
          <a:noFill/>
        </p:spPr>
        <p:txBody>
          <a:bodyPr wrap="square" rtlCol="0">
            <a:spAutoFit/>
          </a:bodyPr>
          <a:lstStyle/>
          <a:p>
            <a:r>
              <a:rPr lang="en-US" dirty="0" smtClean="0"/>
              <a:t>1</a:t>
            </a:r>
            <a:endParaRPr lang="en-US" dirty="0"/>
          </a:p>
        </p:txBody>
      </p:sp>
      <p:cxnSp>
        <p:nvCxnSpPr>
          <p:cNvPr id="55" name="Straight Arrow Connector 36"/>
          <p:cNvCxnSpPr>
            <a:stCxn id="4" idx="5"/>
            <a:endCxn id="6" idx="3"/>
          </p:cNvCxnSpPr>
          <p:nvPr/>
        </p:nvCxnSpPr>
        <p:spPr>
          <a:xfrm rot="16200000" flipH="1">
            <a:off x="12715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60" name="TextBox 59"/>
          <p:cNvSpPr txBox="1"/>
          <p:nvPr/>
        </p:nvSpPr>
        <p:spPr>
          <a:xfrm>
            <a:off x="1143000" y="2590800"/>
            <a:ext cx="304800" cy="369332"/>
          </a:xfrm>
          <a:prstGeom prst="rect">
            <a:avLst/>
          </a:prstGeom>
          <a:noFill/>
        </p:spPr>
        <p:txBody>
          <a:bodyPr wrap="square" rtlCol="0">
            <a:spAutoFit/>
          </a:bodyPr>
          <a:lstStyle/>
          <a:p>
            <a:r>
              <a:rPr lang="en-US" dirty="0" smtClean="0"/>
              <a:t>0</a:t>
            </a:r>
            <a:endParaRPr lang="en-US" dirty="0"/>
          </a:p>
        </p:txBody>
      </p:sp>
      <p:sp>
        <p:nvSpPr>
          <p:cNvPr id="56"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Main Algorithm</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ounded Rectangle 82"/>
          <p:cNvSpPr/>
          <p:nvPr/>
        </p:nvSpPr>
        <p:spPr>
          <a:xfrm>
            <a:off x="2057400" y="1219200"/>
            <a:ext cx="3048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4" name="Rounded Rectangle 83"/>
          <p:cNvSpPr/>
          <p:nvPr/>
        </p:nvSpPr>
        <p:spPr>
          <a:xfrm>
            <a:off x="7696200" y="1219200"/>
            <a:ext cx="3048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5" name="Rounded Rectangle 84"/>
          <p:cNvSpPr/>
          <p:nvPr/>
        </p:nvSpPr>
        <p:spPr>
          <a:xfrm>
            <a:off x="6781800" y="1219200"/>
            <a:ext cx="3048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6" name="Rounded Rectangle 85"/>
          <p:cNvSpPr/>
          <p:nvPr/>
        </p:nvSpPr>
        <p:spPr>
          <a:xfrm>
            <a:off x="3048000" y="1219200"/>
            <a:ext cx="3048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7" name="Rounded Rectangle 86"/>
          <p:cNvSpPr/>
          <p:nvPr/>
        </p:nvSpPr>
        <p:spPr>
          <a:xfrm>
            <a:off x="3962400" y="1219200"/>
            <a:ext cx="3048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2" name="Rounded Rectangle 81"/>
          <p:cNvSpPr/>
          <p:nvPr/>
        </p:nvSpPr>
        <p:spPr>
          <a:xfrm>
            <a:off x="1143000" y="1219200"/>
            <a:ext cx="3048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0" name="Rounded Rectangle 79"/>
          <p:cNvSpPr/>
          <p:nvPr/>
        </p:nvSpPr>
        <p:spPr>
          <a:xfrm>
            <a:off x="4191000" y="1219200"/>
            <a:ext cx="1752600" cy="1752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1" name="Rounded Rectangle 80"/>
          <p:cNvSpPr/>
          <p:nvPr/>
        </p:nvSpPr>
        <p:spPr>
          <a:xfrm>
            <a:off x="4953000" y="1524000"/>
            <a:ext cx="10668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4" name="Oval 3"/>
          <p:cNvSpPr/>
          <p:nvPr/>
        </p:nvSpPr>
        <p:spPr>
          <a:xfrm>
            <a:off x="5334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Oval 4"/>
          <p:cNvSpPr/>
          <p:nvPr/>
        </p:nvSpPr>
        <p:spPr>
          <a:xfrm>
            <a:off x="24193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6" name="Oval 5"/>
          <p:cNvSpPr/>
          <p:nvPr/>
        </p:nvSpPr>
        <p:spPr>
          <a:xfrm>
            <a:off x="147637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7" name="Oval 6"/>
          <p:cNvSpPr/>
          <p:nvPr/>
        </p:nvSpPr>
        <p:spPr>
          <a:xfrm>
            <a:off x="3362325"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8" name="Oval 7"/>
          <p:cNvSpPr/>
          <p:nvPr/>
        </p:nvSpPr>
        <p:spPr>
          <a:xfrm>
            <a:off x="5248275" y="1828800"/>
            <a:ext cx="533400" cy="533400"/>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9" name="Oval 8"/>
          <p:cNvSpPr/>
          <p:nvPr/>
        </p:nvSpPr>
        <p:spPr>
          <a:xfrm>
            <a:off x="43053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0" name="Oval 9"/>
          <p:cNvSpPr/>
          <p:nvPr/>
        </p:nvSpPr>
        <p:spPr>
          <a:xfrm>
            <a:off x="619125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1</a:t>
            </a:r>
            <a:endParaRPr lang="en-US" dirty="0"/>
          </a:p>
        </p:txBody>
      </p:sp>
      <p:sp>
        <p:nvSpPr>
          <p:cNvPr id="11" name="Oval 10"/>
          <p:cNvSpPr/>
          <p:nvPr/>
        </p:nvSpPr>
        <p:spPr>
          <a:xfrm>
            <a:off x="70866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3" name="Oval 12"/>
          <p:cNvSpPr/>
          <p:nvPr/>
        </p:nvSpPr>
        <p:spPr>
          <a:xfrm>
            <a:off x="8077200" y="1828800"/>
            <a:ext cx="533400" cy="5334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6" name="Straight Connector 15"/>
          <p:cNvCxnSpPr>
            <a:stCxn id="4" idx="6"/>
            <a:endCxn id="6" idx="2"/>
          </p:cNvCxnSpPr>
          <p:nvPr/>
        </p:nvCxnSpPr>
        <p:spPr>
          <a:xfrm>
            <a:off x="10668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6"/>
            <a:endCxn id="5" idx="2"/>
          </p:cNvCxnSpPr>
          <p:nvPr/>
        </p:nvCxnSpPr>
        <p:spPr>
          <a:xfrm>
            <a:off x="20097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5" idx="6"/>
            <a:endCxn id="7" idx="2"/>
          </p:cNvCxnSpPr>
          <p:nvPr/>
        </p:nvCxnSpPr>
        <p:spPr>
          <a:xfrm>
            <a:off x="295275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7" idx="6"/>
            <a:endCxn id="9" idx="2"/>
          </p:cNvCxnSpPr>
          <p:nvPr/>
        </p:nvCxnSpPr>
        <p:spPr>
          <a:xfrm>
            <a:off x="389572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9" idx="6"/>
            <a:endCxn id="8" idx="2"/>
          </p:cNvCxnSpPr>
          <p:nvPr/>
        </p:nvCxnSpPr>
        <p:spPr>
          <a:xfrm>
            <a:off x="4838700"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8" idx="6"/>
            <a:endCxn id="10" idx="2"/>
          </p:cNvCxnSpPr>
          <p:nvPr/>
        </p:nvCxnSpPr>
        <p:spPr>
          <a:xfrm>
            <a:off x="5781675" y="2095500"/>
            <a:ext cx="409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6"/>
            <a:endCxn id="11" idx="2"/>
          </p:cNvCxnSpPr>
          <p:nvPr/>
        </p:nvCxnSpPr>
        <p:spPr>
          <a:xfrm>
            <a:off x="6724650" y="2095500"/>
            <a:ext cx="361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1" idx="6"/>
            <a:endCxn id="13" idx="2"/>
          </p:cNvCxnSpPr>
          <p:nvPr/>
        </p:nvCxnSpPr>
        <p:spPr>
          <a:xfrm>
            <a:off x="7620000" y="20955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23"/>
          <p:cNvCxnSpPr/>
          <p:nvPr/>
        </p:nvCxnSpPr>
        <p:spPr>
          <a:xfrm rot="5400000" flipH="1" flipV="1">
            <a:off x="1271587"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25"/>
          <p:cNvCxnSpPr/>
          <p:nvPr/>
        </p:nvCxnSpPr>
        <p:spPr>
          <a:xfrm rot="16200000" flipV="1">
            <a:off x="7848600" y="1600200"/>
            <a:ext cx="1588" cy="61343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1143000" y="1219200"/>
            <a:ext cx="304800" cy="369332"/>
          </a:xfrm>
          <a:prstGeom prst="rect">
            <a:avLst/>
          </a:prstGeom>
          <a:noFill/>
        </p:spPr>
        <p:txBody>
          <a:bodyPr wrap="square" rtlCol="0">
            <a:spAutoFit/>
          </a:bodyPr>
          <a:lstStyle/>
          <a:p>
            <a:r>
              <a:rPr lang="en-US" dirty="0" smtClean="0"/>
              <a:t>0</a:t>
            </a:r>
            <a:endParaRPr lang="en-US" dirty="0"/>
          </a:p>
        </p:txBody>
      </p:sp>
      <p:sp>
        <p:nvSpPr>
          <p:cNvPr id="43" name="TextBox 42"/>
          <p:cNvSpPr txBox="1"/>
          <p:nvPr/>
        </p:nvSpPr>
        <p:spPr>
          <a:xfrm>
            <a:off x="7696200" y="1219200"/>
            <a:ext cx="304800" cy="369332"/>
          </a:xfrm>
          <a:prstGeom prst="rect">
            <a:avLst/>
          </a:prstGeom>
          <a:noFill/>
        </p:spPr>
        <p:txBody>
          <a:bodyPr wrap="square" rtlCol="0">
            <a:spAutoFit/>
          </a:bodyPr>
          <a:lstStyle/>
          <a:p>
            <a:r>
              <a:rPr lang="en-US" dirty="0" smtClean="0"/>
              <a:t>0</a:t>
            </a:r>
            <a:endParaRPr lang="en-US" dirty="0"/>
          </a:p>
        </p:txBody>
      </p:sp>
      <p:cxnSp>
        <p:nvCxnSpPr>
          <p:cNvPr id="44" name="Straight Arrow Connector 36"/>
          <p:cNvCxnSpPr/>
          <p:nvPr/>
        </p:nvCxnSpPr>
        <p:spPr>
          <a:xfrm rot="16200000" flipV="1">
            <a:off x="6905625" y="164782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6781800" y="1219200"/>
            <a:ext cx="304800" cy="369332"/>
          </a:xfrm>
          <a:prstGeom prst="rect">
            <a:avLst/>
          </a:prstGeom>
          <a:noFill/>
        </p:spPr>
        <p:txBody>
          <a:bodyPr wrap="square" rtlCol="0">
            <a:spAutoFit/>
          </a:bodyPr>
          <a:lstStyle/>
          <a:p>
            <a:r>
              <a:rPr lang="en-US" dirty="0" smtClean="0"/>
              <a:t>1</a:t>
            </a:r>
            <a:endParaRPr lang="en-US" dirty="0"/>
          </a:p>
        </p:txBody>
      </p:sp>
      <p:sp>
        <p:nvSpPr>
          <p:cNvPr id="46" name="TextBox 45"/>
          <p:cNvSpPr txBox="1"/>
          <p:nvPr/>
        </p:nvSpPr>
        <p:spPr>
          <a:xfrm>
            <a:off x="2057400" y="1219200"/>
            <a:ext cx="304800" cy="369332"/>
          </a:xfrm>
          <a:prstGeom prst="rect">
            <a:avLst/>
          </a:prstGeom>
          <a:noFill/>
        </p:spPr>
        <p:txBody>
          <a:bodyPr wrap="square" rtlCol="0">
            <a:spAutoFit/>
          </a:bodyPr>
          <a:lstStyle/>
          <a:p>
            <a:r>
              <a:rPr lang="en-US" dirty="0" smtClean="0"/>
              <a:t>1</a:t>
            </a:r>
            <a:endParaRPr lang="en-US" dirty="0"/>
          </a:p>
        </p:txBody>
      </p:sp>
      <p:cxnSp>
        <p:nvCxnSpPr>
          <p:cNvPr id="47" name="Straight Arrow Connector 40"/>
          <p:cNvCxnSpPr/>
          <p:nvPr/>
        </p:nvCxnSpPr>
        <p:spPr>
          <a:xfrm rot="5400000" flipH="1" flipV="1">
            <a:off x="2214562" y="1624013"/>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36"/>
          <p:cNvCxnSpPr/>
          <p:nvPr/>
        </p:nvCxnSpPr>
        <p:spPr>
          <a:xfrm rot="16200000" flipV="1">
            <a:off x="5973296" y="1646704"/>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5867400" y="1219200"/>
            <a:ext cx="304800" cy="369332"/>
          </a:xfrm>
          <a:prstGeom prst="rect">
            <a:avLst/>
          </a:prstGeom>
          <a:noFill/>
        </p:spPr>
        <p:txBody>
          <a:bodyPr wrap="square" rtlCol="0">
            <a:spAutoFit/>
          </a:bodyPr>
          <a:lstStyle/>
          <a:p>
            <a:r>
              <a:rPr lang="en-US" dirty="0" smtClean="0"/>
              <a:t>0</a:t>
            </a:r>
            <a:endParaRPr lang="en-US" dirty="0"/>
          </a:p>
        </p:txBody>
      </p:sp>
      <p:sp>
        <p:nvSpPr>
          <p:cNvPr id="50" name="TextBox 49"/>
          <p:cNvSpPr txBox="1"/>
          <p:nvPr/>
        </p:nvSpPr>
        <p:spPr>
          <a:xfrm>
            <a:off x="3048000" y="1219200"/>
            <a:ext cx="304800" cy="369332"/>
          </a:xfrm>
          <a:prstGeom prst="rect">
            <a:avLst/>
          </a:prstGeom>
          <a:noFill/>
        </p:spPr>
        <p:txBody>
          <a:bodyPr wrap="square" rtlCol="0">
            <a:spAutoFit/>
          </a:bodyPr>
          <a:lstStyle/>
          <a:p>
            <a:r>
              <a:rPr lang="en-US" dirty="0" smtClean="0"/>
              <a:t>0</a:t>
            </a:r>
            <a:endParaRPr lang="en-US" dirty="0"/>
          </a:p>
        </p:txBody>
      </p:sp>
      <p:cxnSp>
        <p:nvCxnSpPr>
          <p:cNvPr id="51" name="Straight Arrow Connector 40"/>
          <p:cNvCxnSpPr/>
          <p:nvPr/>
        </p:nvCxnSpPr>
        <p:spPr>
          <a:xfrm rot="5400000" flipH="1" flipV="1">
            <a:off x="31777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Arrow Connector 33"/>
          <p:cNvCxnSpPr/>
          <p:nvPr/>
        </p:nvCxnSpPr>
        <p:spPr>
          <a:xfrm rot="16200000" flipV="1">
            <a:off x="2187108" y="2003891"/>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Arrow Connector 35"/>
          <p:cNvCxnSpPr/>
          <p:nvPr/>
        </p:nvCxnSpPr>
        <p:spPr>
          <a:xfrm rot="16200000" flipH="1">
            <a:off x="6905625" y="2024995"/>
            <a:ext cx="1588" cy="518180"/>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4" name="TextBox 53"/>
          <p:cNvSpPr txBox="1"/>
          <p:nvPr/>
        </p:nvSpPr>
        <p:spPr>
          <a:xfrm>
            <a:off x="2057400" y="2590800"/>
            <a:ext cx="304800" cy="369332"/>
          </a:xfrm>
          <a:prstGeom prst="rect">
            <a:avLst/>
          </a:prstGeom>
          <a:noFill/>
        </p:spPr>
        <p:txBody>
          <a:bodyPr wrap="square" rtlCol="0">
            <a:spAutoFit/>
          </a:bodyPr>
          <a:lstStyle/>
          <a:p>
            <a:r>
              <a:rPr lang="en-US" dirty="0" smtClean="0"/>
              <a:t>1</a:t>
            </a:r>
            <a:endParaRPr lang="en-US" dirty="0"/>
          </a:p>
        </p:txBody>
      </p:sp>
      <p:sp>
        <p:nvSpPr>
          <p:cNvPr id="55" name="TextBox 54"/>
          <p:cNvSpPr txBox="1"/>
          <p:nvPr/>
        </p:nvSpPr>
        <p:spPr>
          <a:xfrm>
            <a:off x="6781800" y="2590800"/>
            <a:ext cx="304800" cy="369332"/>
          </a:xfrm>
          <a:prstGeom prst="rect">
            <a:avLst/>
          </a:prstGeom>
          <a:noFill/>
        </p:spPr>
        <p:txBody>
          <a:bodyPr wrap="square" rtlCol="0">
            <a:spAutoFit/>
          </a:bodyPr>
          <a:lstStyle/>
          <a:p>
            <a:r>
              <a:rPr lang="en-US" dirty="0" smtClean="0"/>
              <a:t>1</a:t>
            </a:r>
            <a:endParaRPr lang="en-US" dirty="0"/>
          </a:p>
        </p:txBody>
      </p:sp>
      <p:cxnSp>
        <p:nvCxnSpPr>
          <p:cNvPr id="56" name="Straight Arrow Connector 36"/>
          <p:cNvCxnSpPr>
            <a:stCxn id="8" idx="1"/>
            <a:endCxn id="9" idx="7"/>
          </p:cNvCxnSpPr>
          <p:nvPr/>
        </p:nvCxnSpPr>
        <p:spPr>
          <a:xfrm rot="16200000" flipV="1">
            <a:off x="5043488" y="162401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57" name="TextBox 56"/>
          <p:cNvSpPr txBox="1"/>
          <p:nvPr/>
        </p:nvSpPr>
        <p:spPr>
          <a:xfrm>
            <a:off x="4876800" y="1219200"/>
            <a:ext cx="304800" cy="369332"/>
          </a:xfrm>
          <a:prstGeom prst="rect">
            <a:avLst/>
          </a:prstGeom>
          <a:noFill/>
        </p:spPr>
        <p:txBody>
          <a:bodyPr wrap="square" rtlCol="0">
            <a:spAutoFit/>
          </a:bodyPr>
          <a:lstStyle/>
          <a:p>
            <a:r>
              <a:rPr lang="en-US" dirty="0" smtClean="0"/>
              <a:t>1</a:t>
            </a:r>
            <a:endParaRPr lang="en-US" dirty="0"/>
          </a:p>
        </p:txBody>
      </p:sp>
      <p:cxnSp>
        <p:nvCxnSpPr>
          <p:cNvPr id="58" name="Straight Arrow Connector 33"/>
          <p:cNvCxnSpPr/>
          <p:nvPr/>
        </p:nvCxnSpPr>
        <p:spPr>
          <a:xfrm rot="16200000" flipV="1">
            <a:off x="4092109" y="2003892"/>
            <a:ext cx="1588" cy="565805"/>
          </a:xfrm>
          <a:prstGeom prst="curvedConnector3">
            <a:avLst>
              <a:gd name="adj1" fmla="val -17892323"/>
            </a:avLst>
          </a:prstGeom>
          <a:ln>
            <a:tailEnd type="arrow"/>
          </a:ln>
        </p:spPr>
        <p:style>
          <a:lnRef idx="1">
            <a:schemeClr val="dk1"/>
          </a:lnRef>
          <a:fillRef idx="0">
            <a:schemeClr val="dk1"/>
          </a:fillRef>
          <a:effectRef idx="0">
            <a:schemeClr val="dk1"/>
          </a:effectRef>
          <a:fontRef idx="minor">
            <a:schemeClr val="tx1"/>
          </a:fontRef>
        </p:style>
      </p:cxnSp>
      <p:sp>
        <p:nvSpPr>
          <p:cNvPr id="59" name="TextBox 58"/>
          <p:cNvSpPr txBox="1"/>
          <p:nvPr/>
        </p:nvSpPr>
        <p:spPr>
          <a:xfrm>
            <a:off x="3962401" y="2590801"/>
            <a:ext cx="304800" cy="369332"/>
          </a:xfrm>
          <a:prstGeom prst="rect">
            <a:avLst/>
          </a:prstGeom>
          <a:noFill/>
        </p:spPr>
        <p:txBody>
          <a:bodyPr wrap="square" rtlCol="0">
            <a:spAutoFit/>
          </a:bodyPr>
          <a:lstStyle/>
          <a:p>
            <a:r>
              <a:rPr lang="en-US" dirty="0" smtClean="0"/>
              <a:t>1</a:t>
            </a:r>
            <a:endParaRPr lang="en-US" dirty="0"/>
          </a:p>
        </p:txBody>
      </p:sp>
      <p:sp>
        <p:nvSpPr>
          <p:cNvPr id="63" name="TextBox 62"/>
          <p:cNvSpPr txBox="1"/>
          <p:nvPr/>
        </p:nvSpPr>
        <p:spPr>
          <a:xfrm>
            <a:off x="3962400" y="1219200"/>
            <a:ext cx="304800" cy="369332"/>
          </a:xfrm>
          <a:prstGeom prst="rect">
            <a:avLst/>
          </a:prstGeom>
          <a:noFill/>
        </p:spPr>
        <p:txBody>
          <a:bodyPr wrap="square" rtlCol="0">
            <a:spAutoFit/>
          </a:bodyPr>
          <a:lstStyle/>
          <a:p>
            <a:r>
              <a:rPr lang="en-US" dirty="0" smtClean="0"/>
              <a:t>1</a:t>
            </a:r>
            <a:endParaRPr lang="en-US" dirty="0"/>
          </a:p>
        </p:txBody>
      </p:sp>
      <p:cxnSp>
        <p:nvCxnSpPr>
          <p:cNvPr id="64" name="Straight Arrow Connector 40"/>
          <p:cNvCxnSpPr/>
          <p:nvPr/>
        </p:nvCxnSpPr>
        <p:spPr>
          <a:xfrm rot="5400000" flipH="1" flipV="1">
            <a:off x="4092109" y="1622891"/>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68" name="Rectangle 67"/>
          <p:cNvSpPr/>
          <p:nvPr/>
        </p:nvSpPr>
        <p:spPr>
          <a:xfrm>
            <a:off x="609600" y="5943600"/>
            <a:ext cx="8229600" cy="646331"/>
          </a:xfrm>
          <a:prstGeom prst="rect">
            <a:avLst/>
          </a:prstGeom>
        </p:spPr>
        <p:txBody>
          <a:bodyPr wrap="square">
            <a:spAutoFit/>
          </a:bodyPr>
          <a:lstStyle/>
          <a:p>
            <a:endParaRPr lang="en-US" b="1" dirty="0" smtClean="0"/>
          </a:p>
          <a:p>
            <a:endParaRPr lang="en-US" dirty="0" smtClean="0"/>
          </a:p>
        </p:txBody>
      </p:sp>
      <p:sp>
        <p:nvSpPr>
          <p:cNvPr id="66" name="Right Arrow 65"/>
          <p:cNvSpPr/>
          <p:nvPr/>
        </p:nvSpPr>
        <p:spPr>
          <a:xfrm>
            <a:off x="25908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ight Arrow 66"/>
          <p:cNvSpPr/>
          <p:nvPr/>
        </p:nvSpPr>
        <p:spPr>
          <a:xfrm flipH="1" flipV="1">
            <a:off x="6324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Arrow 68"/>
          <p:cNvSpPr/>
          <p:nvPr/>
        </p:nvSpPr>
        <p:spPr>
          <a:xfrm>
            <a:off x="1600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ight Arrow 69"/>
          <p:cNvSpPr/>
          <p:nvPr/>
        </p:nvSpPr>
        <p:spPr>
          <a:xfrm flipH="1" flipV="1">
            <a:off x="72390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Arrow Connector 40"/>
          <p:cNvCxnSpPr/>
          <p:nvPr/>
        </p:nvCxnSpPr>
        <p:spPr>
          <a:xfrm rot="16200000" flipH="1">
            <a:off x="5043487" y="2001182"/>
            <a:ext cx="1588" cy="565805"/>
          </a:xfrm>
          <a:prstGeom prst="curvedConnector3">
            <a:avLst>
              <a:gd name="adj1" fmla="val 19314547"/>
            </a:avLst>
          </a:prstGeom>
          <a:ln>
            <a:tailEnd type="arrow"/>
          </a:ln>
        </p:spPr>
        <p:style>
          <a:lnRef idx="1">
            <a:schemeClr val="dk1"/>
          </a:lnRef>
          <a:fillRef idx="0">
            <a:schemeClr val="dk1"/>
          </a:fillRef>
          <a:effectRef idx="0">
            <a:schemeClr val="dk1"/>
          </a:effectRef>
          <a:fontRef idx="minor">
            <a:schemeClr val="tx1"/>
          </a:fontRef>
        </p:style>
      </p:cxnSp>
      <p:sp>
        <p:nvSpPr>
          <p:cNvPr id="72" name="TextBox 71"/>
          <p:cNvSpPr txBox="1"/>
          <p:nvPr/>
        </p:nvSpPr>
        <p:spPr>
          <a:xfrm>
            <a:off x="4876800" y="2590800"/>
            <a:ext cx="304800" cy="369332"/>
          </a:xfrm>
          <a:prstGeom prst="rect">
            <a:avLst/>
          </a:prstGeom>
          <a:noFill/>
        </p:spPr>
        <p:txBody>
          <a:bodyPr wrap="square" rtlCol="0">
            <a:spAutoFit/>
          </a:bodyPr>
          <a:lstStyle/>
          <a:p>
            <a:r>
              <a:rPr lang="en-US" dirty="0" smtClean="0"/>
              <a:t>0</a:t>
            </a:r>
            <a:endParaRPr lang="en-US" dirty="0"/>
          </a:p>
        </p:txBody>
      </p:sp>
      <p:sp>
        <p:nvSpPr>
          <p:cNvPr id="73" name="Right Arrow 72"/>
          <p:cNvSpPr/>
          <p:nvPr/>
        </p:nvSpPr>
        <p:spPr>
          <a:xfrm rot="10800000" flipH="1" flipV="1">
            <a:off x="44196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ight Arrow 73"/>
          <p:cNvSpPr/>
          <p:nvPr/>
        </p:nvSpPr>
        <p:spPr>
          <a:xfrm>
            <a:off x="3505200" y="1600200"/>
            <a:ext cx="274320" cy="1828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 </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
        <p:nvSpPr>
          <p:cNvPr id="79" name="Rectangle 78"/>
          <p:cNvSpPr/>
          <p:nvPr/>
        </p:nvSpPr>
        <p:spPr>
          <a:xfrm>
            <a:off x="609600" y="2887682"/>
            <a:ext cx="8229600" cy="3970318"/>
          </a:xfrm>
          <a:prstGeom prst="rect">
            <a:avLst/>
          </a:prstGeom>
        </p:spPr>
        <p:txBody>
          <a:bodyPr wrap="square">
            <a:spAutoFit/>
          </a:bodyPr>
          <a:lstStyle/>
          <a:p>
            <a:r>
              <a:rPr lang="en-US" b="1" u="sng" dirty="0" smtClean="0"/>
              <a:t>Proposition</a:t>
            </a:r>
          </a:p>
          <a:p>
            <a:r>
              <a:rPr lang="en-US" b="1" dirty="0" smtClean="0"/>
              <a:t>Algorithms 2, 4, 6, 8, and the Main Algorithm solve Leader in 0, 4, 8, 12, and 1.5n bits sent, respectively.</a:t>
            </a:r>
          </a:p>
          <a:p>
            <a:endParaRPr lang="en-US" dirty="0" smtClean="0"/>
          </a:p>
          <a:p>
            <a:r>
              <a:rPr lang="en-US" dirty="0" smtClean="0"/>
              <a:t>The validity of Algorithms 2, 4, 6, and 8 is obvious. </a:t>
            </a:r>
          </a:p>
          <a:p>
            <a:r>
              <a:rPr lang="en-US" dirty="0" smtClean="0"/>
              <a:t>The validity of the Main Algorithm is proved for completeness.</a:t>
            </a:r>
          </a:p>
          <a:p>
            <a:r>
              <a:rPr lang="en-US" dirty="0" smtClean="0"/>
              <a:t>It is easy to check that, since n is even, the “waves” propagating from the terminals meet always at a link between a 0-processor, sending 1, and either a 1-processor or a terminal, sending 0. </a:t>
            </a:r>
          </a:p>
          <a:p>
            <a:pPr marL="400050" indent="-400050">
              <a:buAutoNum type="romanLcParenBoth"/>
            </a:pPr>
            <a:r>
              <a:rPr lang="en-US" dirty="0" smtClean="0"/>
              <a:t>exactly one 0-processor (that incident to the wave meeting link) gets reply 0, which causes it to decide “leader”.</a:t>
            </a:r>
          </a:p>
          <a:p>
            <a:pPr marL="400050" indent="-400050">
              <a:buAutoNum type="romanLcParenBoth"/>
            </a:pPr>
            <a:r>
              <a:rPr lang="en-US" dirty="0" smtClean="0"/>
              <a:t>the number of bits sent at the links looks always as two sequences 1, 2, . . . 1, 2, beginning from the two chain ends (one may be empty), which results totally in 1.5n bits sent.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9">
                                            <p:txEl>
                                              <p:pRg st="3" end="3"/>
                                            </p:txEl>
                                          </p:spTgt>
                                        </p:tgtEl>
                                        <p:attrNameLst>
                                          <p:attrName>style.visibility</p:attrName>
                                        </p:attrNameLst>
                                      </p:cBhvr>
                                      <p:to>
                                        <p:strVal val="visible"/>
                                      </p:to>
                                    </p:set>
                                    <p:animEffect transition="in" filter="blinds(horizontal)">
                                      <p:cBhvr>
                                        <p:cTn id="7" dur="500"/>
                                        <p:tgtEl>
                                          <p:spTgt spid="7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9">
                                            <p:txEl>
                                              <p:pRg st="4" end="4"/>
                                            </p:txEl>
                                          </p:spTgt>
                                        </p:tgtEl>
                                        <p:attrNameLst>
                                          <p:attrName>style.visibility</p:attrName>
                                        </p:attrNameLst>
                                      </p:cBhvr>
                                      <p:to>
                                        <p:strVal val="visible"/>
                                      </p:to>
                                    </p:set>
                                    <p:animEffect transition="in" filter="blinds(horizontal)">
                                      <p:cBhvr>
                                        <p:cTn id="12" dur="500"/>
                                        <p:tgtEl>
                                          <p:spTgt spid="7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9">
                                            <p:txEl>
                                              <p:pRg st="5" end="5"/>
                                            </p:txEl>
                                          </p:spTgt>
                                        </p:tgtEl>
                                        <p:attrNameLst>
                                          <p:attrName>style.visibility</p:attrName>
                                        </p:attrNameLst>
                                      </p:cBhvr>
                                      <p:to>
                                        <p:strVal val="visible"/>
                                      </p:to>
                                    </p:set>
                                    <p:animEffect transition="in" filter="blinds(horizontal)">
                                      <p:cBhvr>
                                        <p:cTn id="17" dur="500"/>
                                        <p:tgtEl>
                                          <p:spTgt spid="79">
                                            <p:txEl>
                                              <p:pRg st="5" end="5"/>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80"/>
                                        </p:tgtEl>
                                        <p:attrNameLst>
                                          <p:attrName>style.visibility</p:attrName>
                                        </p:attrNameLst>
                                      </p:cBhvr>
                                      <p:to>
                                        <p:strVal val="visible"/>
                                      </p:to>
                                    </p:set>
                                    <p:animEffect transition="in" filter="blinds(horizontal)">
                                      <p:cBhvr>
                                        <p:cTn id="20" dur="500"/>
                                        <p:tgtEl>
                                          <p:spTgt spid="8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9">
                                            <p:txEl>
                                              <p:pRg st="6" end="6"/>
                                            </p:txEl>
                                          </p:spTgt>
                                        </p:tgtEl>
                                        <p:attrNameLst>
                                          <p:attrName>style.visibility</p:attrName>
                                        </p:attrNameLst>
                                      </p:cBhvr>
                                      <p:to>
                                        <p:strVal val="visible"/>
                                      </p:to>
                                    </p:set>
                                    <p:animEffect transition="in" filter="blinds(horizontal)">
                                      <p:cBhvr>
                                        <p:cTn id="25" dur="500"/>
                                        <p:tgtEl>
                                          <p:spTgt spid="79">
                                            <p:txEl>
                                              <p:pRg st="6" end="6"/>
                                            </p:txEl>
                                          </p:spTgt>
                                        </p:tgtEl>
                                      </p:cBhvr>
                                    </p:animEffect>
                                  </p:childTnLst>
                                </p:cTn>
                              </p:par>
                              <p:par>
                                <p:cTn id="26" presetID="3" presetClass="exit" presetSubtype="10" fill="hold" grpId="1" nodeType="withEffect">
                                  <p:stCondLst>
                                    <p:cond delay="0"/>
                                  </p:stCondLst>
                                  <p:childTnLst>
                                    <p:animEffect transition="out" filter="blinds(horizontal)">
                                      <p:cBhvr>
                                        <p:cTn id="27" dur="500"/>
                                        <p:tgtEl>
                                          <p:spTgt spid="80"/>
                                        </p:tgtEl>
                                      </p:cBhvr>
                                    </p:animEffect>
                                    <p:set>
                                      <p:cBhvr>
                                        <p:cTn id="28" dur="1" fill="hold">
                                          <p:stCondLst>
                                            <p:cond delay="499"/>
                                          </p:stCondLst>
                                        </p:cTn>
                                        <p:tgtEl>
                                          <p:spTgt spid="80"/>
                                        </p:tgtEl>
                                        <p:attrNameLst>
                                          <p:attrName>style.visibility</p:attrName>
                                        </p:attrNameLst>
                                      </p:cBhvr>
                                      <p:to>
                                        <p:strVal val="hidden"/>
                                      </p:to>
                                    </p:set>
                                  </p:childTnLst>
                                </p:cTn>
                              </p:par>
                              <p:par>
                                <p:cTn id="29" presetID="3" presetClass="entr" presetSubtype="10" fill="hold" grpId="0" nodeType="with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blinds(horizontal)">
                                      <p:cBhvr>
                                        <p:cTn id="31" dur="500"/>
                                        <p:tgtEl>
                                          <p:spTgt spid="81"/>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79">
                                            <p:txEl>
                                              <p:pRg st="7" end="7"/>
                                            </p:txEl>
                                          </p:spTgt>
                                        </p:tgtEl>
                                        <p:attrNameLst>
                                          <p:attrName>style.visibility</p:attrName>
                                        </p:attrNameLst>
                                      </p:cBhvr>
                                      <p:to>
                                        <p:strVal val="visible"/>
                                      </p:to>
                                    </p:set>
                                    <p:animEffect transition="in" filter="blinds(horizontal)">
                                      <p:cBhvr>
                                        <p:cTn id="36" dur="500"/>
                                        <p:tgtEl>
                                          <p:spTgt spid="79">
                                            <p:txEl>
                                              <p:pRg st="7" end="7"/>
                                            </p:txEl>
                                          </p:spTgt>
                                        </p:tgtEl>
                                      </p:cBhvr>
                                    </p:animEffect>
                                  </p:childTnLst>
                                </p:cTn>
                              </p:par>
                              <p:par>
                                <p:cTn id="37" presetID="3" presetClass="exit" presetSubtype="10" fill="hold" grpId="1" nodeType="withEffect">
                                  <p:stCondLst>
                                    <p:cond delay="0"/>
                                  </p:stCondLst>
                                  <p:childTnLst>
                                    <p:animEffect transition="out" filter="blinds(horizontal)">
                                      <p:cBhvr>
                                        <p:cTn id="38" dur="500"/>
                                        <p:tgtEl>
                                          <p:spTgt spid="81"/>
                                        </p:tgtEl>
                                      </p:cBhvr>
                                    </p:animEffect>
                                    <p:set>
                                      <p:cBhvr>
                                        <p:cTn id="39" dur="1" fill="hold">
                                          <p:stCondLst>
                                            <p:cond delay="499"/>
                                          </p:stCondLst>
                                        </p:cTn>
                                        <p:tgtEl>
                                          <p:spTgt spid="81"/>
                                        </p:tgtEl>
                                        <p:attrNameLst>
                                          <p:attrName>style.visibility</p:attrName>
                                        </p:attrNameLst>
                                      </p:cBhvr>
                                      <p:to>
                                        <p:strVal val="hidden"/>
                                      </p:to>
                                    </p:set>
                                  </p:childTnLst>
                                </p:cTn>
                              </p:par>
                              <p:par>
                                <p:cTn id="40" presetID="3" presetClass="entr" presetSubtype="10" fill="hold" grpId="0" nodeType="withEffect">
                                  <p:stCondLst>
                                    <p:cond delay="0"/>
                                  </p:stCondLst>
                                  <p:childTnLst>
                                    <p:set>
                                      <p:cBhvr>
                                        <p:cTn id="41" dur="1" fill="hold">
                                          <p:stCondLst>
                                            <p:cond delay="0"/>
                                          </p:stCondLst>
                                        </p:cTn>
                                        <p:tgtEl>
                                          <p:spTgt spid="82"/>
                                        </p:tgtEl>
                                        <p:attrNameLst>
                                          <p:attrName>style.visibility</p:attrName>
                                        </p:attrNameLst>
                                      </p:cBhvr>
                                      <p:to>
                                        <p:strVal val="visible"/>
                                      </p:to>
                                    </p:set>
                                    <p:animEffect transition="in" filter="blinds(horizontal)">
                                      <p:cBhvr>
                                        <p:cTn id="42" dur="500"/>
                                        <p:tgtEl>
                                          <p:spTgt spid="82"/>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83"/>
                                        </p:tgtEl>
                                        <p:attrNameLst>
                                          <p:attrName>style.visibility</p:attrName>
                                        </p:attrNameLst>
                                      </p:cBhvr>
                                      <p:to>
                                        <p:strVal val="visible"/>
                                      </p:to>
                                    </p:set>
                                    <p:animEffect transition="in" filter="blinds(horizontal)">
                                      <p:cBhvr>
                                        <p:cTn id="45" dur="500"/>
                                        <p:tgtEl>
                                          <p:spTgt spid="83"/>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84"/>
                                        </p:tgtEl>
                                        <p:attrNameLst>
                                          <p:attrName>style.visibility</p:attrName>
                                        </p:attrNameLst>
                                      </p:cBhvr>
                                      <p:to>
                                        <p:strVal val="visible"/>
                                      </p:to>
                                    </p:set>
                                    <p:animEffect transition="in" filter="blinds(horizontal)">
                                      <p:cBhvr>
                                        <p:cTn id="48" dur="500"/>
                                        <p:tgtEl>
                                          <p:spTgt spid="84"/>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85"/>
                                        </p:tgtEl>
                                        <p:attrNameLst>
                                          <p:attrName>style.visibility</p:attrName>
                                        </p:attrNameLst>
                                      </p:cBhvr>
                                      <p:to>
                                        <p:strVal val="visible"/>
                                      </p:to>
                                    </p:set>
                                    <p:animEffect transition="in" filter="blinds(horizontal)">
                                      <p:cBhvr>
                                        <p:cTn id="51" dur="500"/>
                                        <p:tgtEl>
                                          <p:spTgt spid="85"/>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blinds(horizontal)">
                                      <p:cBhvr>
                                        <p:cTn id="54" dur="500"/>
                                        <p:tgtEl>
                                          <p:spTgt spid="86"/>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87"/>
                                        </p:tgtEl>
                                        <p:attrNameLst>
                                          <p:attrName>style.visibility</p:attrName>
                                        </p:attrNameLst>
                                      </p:cBhvr>
                                      <p:to>
                                        <p:strVal val="visible"/>
                                      </p:to>
                                    </p:set>
                                    <p:animEffect transition="in" filter="blinds(horizontal)">
                                      <p:cBhvr>
                                        <p:cTn id="5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86" grpId="0" animBg="1"/>
      <p:bldP spid="87" grpId="0" animBg="1"/>
      <p:bldP spid="82" grpId="0" animBg="1"/>
      <p:bldP spid="80" grpId="0" animBg="1"/>
      <p:bldP spid="80" grpId="1" animBg="1"/>
      <p:bldP spid="81" grpId="0" animBg="1"/>
      <p:bldP spid="81" grpId="1"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533400" y="948690"/>
            <a:ext cx="8229600" cy="3139321"/>
          </a:xfrm>
          <a:prstGeom prst="rect">
            <a:avLst/>
          </a:prstGeom>
        </p:spPr>
        <p:txBody>
          <a:bodyPr wrap="square">
            <a:spAutoFit/>
          </a:bodyPr>
          <a:lstStyle/>
          <a:p>
            <a:r>
              <a:rPr lang="en-US" b="1" u="sng" dirty="0" smtClean="0"/>
              <a:t>Theorem </a:t>
            </a:r>
          </a:p>
          <a:p>
            <a:endParaRPr lang="en-US" b="1" u="sng" dirty="0" smtClean="0"/>
          </a:p>
          <a:p>
            <a:r>
              <a:rPr lang="en-US" dirty="0" smtClean="0"/>
              <a:t>For a chain of even length n and a set of possible ids of cardinality M ≥ 6, Bit C(Leader) is 0 if n = 2, 4 if n = 4, 8 if n = 6, 1.5n if n ≥ 8. </a:t>
            </a:r>
          </a:p>
          <a:p>
            <a:r>
              <a:rPr lang="en-US" dirty="0" smtClean="0"/>
              <a:t>Besides, if n is at least 10, there is no optimal algorithm, except for the Main Algorithm. </a:t>
            </a:r>
          </a:p>
          <a:p>
            <a:r>
              <a:rPr lang="en-US" dirty="0" smtClean="0"/>
              <a:t>The statement holds even if non-leaders are not required to know the direction to the leader</a:t>
            </a:r>
          </a:p>
          <a:p>
            <a:endParaRPr lang="en-US" dirty="0" smtClean="0"/>
          </a:p>
          <a:p>
            <a:r>
              <a:rPr lang="en-US" dirty="0" smtClean="0"/>
              <a:t>In the case n ≤ 8 and M ≥ 6, there is no optimal algorithm, except for Algorithms 2, 4, 6, 8, and the Main Algorithm for n = 8.</a:t>
            </a:r>
          </a:p>
        </p:txBody>
      </p:sp>
      <p:sp>
        <p:nvSpPr>
          <p:cNvPr id="68" name="Rectangle 67"/>
          <p:cNvSpPr/>
          <p:nvPr/>
        </p:nvSpPr>
        <p:spPr>
          <a:xfrm>
            <a:off x="609600" y="5943600"/>
            <a:ext cx="8229600" cy="646331"/>
          </a:xfrm>
          <a:prstGeom prst="rect">
            <a:avLst/>
          </a:prstGeom>
        </p:spPr>
        <p:txBody>
          <a:bodyPr wrap="square">
            <a:spAutoFit/>
          </a:bodyPr>
          <a:lstStyle/>
          <a:p>
            <a:endParaRPr lang="en-US" b="1" dirty="0" smtClean="0"/>
          </a:p>
          <a:p>
            <a:endParaRPr lang="en-US" dirty="0" smtClean="0"/>
          </a:p>
        </p:txBody>
      </p:sp>
      <p:sp>
        <p:nvSpPr>
          <p:cNvPr id="78"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2400" u="sng" dirty="0" smtClean="0">
                <a:solidFill>
                  <a:srgbClr val="FF0000"/>
                </a:solidFill>
                <a:latin typeface="+mj-lt"/>
              </a:rPr>
              <a:t>Leader in a chain of even length</a:t>
            </a:r>
          </a:p>
          <a:p>
            <a:pPr lvl="0">
              <a:spcBef>
                <a:spcPct val="0"/>
              </a:spcBef>
              <a:defRPr/>
            </a:pPr>
            <a:r>
              <a:rPr kumimoji="0" lang="en-US" sz="2000" b="0" i="0" u="sng" strike="noStrike" kern="1200" cap="none" spc="0" normalizeH="0" baseline="0" noProof="0" dirty="0" smtClean="0">
                <a:ln>
                  <a:noFill/>
                </a:ln>
                <a:solidFill>
                  <a:srgbClr val="FF0000"/>
                </a:solidFill>
                <a:effectLst/>
                <a:uLnTx/>
                <a:uFillTx/>
                <a:latin typeface="+mj-lt"/>
                <a:ea typeface="+mj-ea"/>
                <a:cs typeface="+mj-cs"/>
              </a:rPr>
              <a:t> </a:t>
            </a:r>
            <a:endParaRPr kumimoji="0" lang="en-US" sz="2000" b="0" i="0" u="sng"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pPr lvl="0">
              <a:spcBef>
                <a:spcPct val="0"/>
              </a:spcBef>
              <a:defRPr/>
            </a:pPr>
            <a:r>
              <a:rPr lang="en-US" sz="4400" u="sng" dirty="0" smtClean="0">
                <a:solidFill>
                  <a:srgbClr val="FF0000"/>
                </a:solidFill>
                <a:latin typeface="+mj-lt"/>
              </a:rPr>
              <a:t>Summary</a:t>
            </a:r>
            <a:endParaRPr kumimoji="0" lang="en-US" sz="4400" b="0" i="0" u="sng" strike="noStrike" kern="1200" cap="none" spc="0" normalizeH="0" baseline="0" noProof="0" dirty="0">
              <a:ln>
                <a:noFill/>
              </a:ln>
              <a:solidFill>
                <a:srgbClr val="FF0000"/>
              </a:solidFill>
              <a:effectLst/>
              <a:uLnTx/>
              <a:uFillTx/>
              <a:latin typeface="+mj-lt"/>
              <a:ea typeface="+mj-ea"/>
              <a:cs typeface="+mj-cs"/>
            </a:endParaRPr>
          </a:p>
        </p:txBody>
      </p:sp>
      <p:sp>
        <p:nvSpPr>
          <p:cNvPr id="6" name="Rectangle 5"/>
          <p:cNvSpPr/>
          <p:nvPr/>
        </p:nvSpPr>
        <p:spPr>
          <a:xfrm>
            <a:off x="685800" y="1225689"/>
            <a:ext cx="8229600" cy="2585323"/>
          </a:xfrm>
          <a:prstGeom prst="rect">
            <a:avLst/>
          </a:prstGeom>
        </p:spPr>
        <p:txBody>
          <a:bodyPr wrap="square">
            <a:spAutoFit/>
          </a:bodyPr>
          <a:lstStyle/>
          <a:p>
            <a:r>
              <a:rPr lang="en-US" dirty="0" smtClean="0"/>
              <a:t> </a:t>
            </a:r>
            <a:r>
              <a:rPr lang="en-US" i="1" dirty="0" smtClean="0"/>
              <a:t>[Ye. </a:t>
            </a:r>
            <a:r>
              <a:rPr lang="en-US" i="1" dirty="0" err="1" smtClean="0"/>
              <a:t>Dinitz</a:t>
            </a:r>
            <a:r>
              <a:rPr lang="en-US" i="1" dirty="0" smtClean="0"/>
              <a:t>, N. Solomon, Two absolute bounds for distributed bit complexity, Theoretical Computer Science (2007)]</a:t>
            </a:r>
          </a:p>
          <a:p>
            <a:endParaRPr lang="en-US" i="1" u="sng" dirty="0" smtClean="0"/>
          </a:p>
          <a:p>
            <a:pPr>
              <a:buFont typeface="Arial" pitchFamily="34" charset="0"/>
              <a:buChar char="•"/>
            </a:pPr>
            <a:r>
              <a:rPr lang="en-US" dirty="0" smtClean="0"/>
              <a:t>For the two processors:</a:t>
            </a:r>
          </a:p>
          <a:p>
            <a:pPr lvl="1">
              <a:buFont typeface="Arial" pitchFamily="34" charset="0"/>
              <a:buChar char="•"/>
            </a:pPr>
            <a:r>
              <a:rPr lang="en-US" dirty="0" smtClean="0"/>
              <a:t> </a:t>
            </a:r>
            <a:r>
              <a:rPr lang="en-US" i="1" dirty="0" smtClean="0"/>
              <a:t>Bit C(Leader) = Bit C(</a:t>
            </a:r>
            <a:r>
              <a:rPr lang="en-US" i="1" dirty="0" err="1" smtClean="0"/>
              <a:t>MaxF</a:t>
            </a:r>
            <a:r>
              <a:rPr lang="en-US" i="1" dirty="0" smtClean="0"/>
              <a:t>) = 2[log</a:t>
            </a:r>
            <a:r>
              <a:rPr lang="en-US" i="1" baseline="-25000" dirty="0" smtClean="0"/>
              <a:t>2</a:t>
            </a:r>
            <a:r>
              <a:rPr lang="en-US" i="1" dirty="0" smtClean="0"/>
              <a:t>((M + 2)/3.5)] </a:t>
            </a:r>
            <a:endParaRPr lang="en-US" dirty="0" smtClean="0"/>
          </a:p>
          <a:p>
            <a:pPr lvl="1">
              <a:buFont typeface="Arial" pitchFamily="34" charset="0"/>
              <a:buChar char="•"/>
            </a:pPr>
            <a:r>
              <a:rPr lang="en-US" i="1" dirty="0" smtClean="0"/>
              <a:t>Bit C</a:t>
            </a:r>
            <a:r>
              <a:rPr lang="en-US" i="1" baseline="30000" dirty="0" smtClean="0"/>
              <a:t>t</a:t>
            </a:r>
            <a:r>
              <a:rPr lang="en-US" i="1" dirty="0" smtClean="0"/>
              <a:t> (Leader) = Bit C</a:t>
            </a:r>
            <a:r>
              <a:rPr lang="en-US" i="1" baseline="30000" dirty="0" smtClean="0"/>
              <a:t>t</a:t>
            </a:r>
            <a:r>
              <a:rPr lang="en-US" i="1" dirty="0" smtClean="0"/>
              <a:t> (</a:t>
            </a:r>
            <a:r>
              <a:rPr lang="en-US" i="1" dirty="0" err="1" smtClean="0"/>
              <a:t>MaxF</a:t>
            </a:r>
            <a:r>
              <a:rPr lang="en-US" i="1" dirty="0" smtClean="0"/>
              <a:t>) = 2[log</a:t>
            </a:r>
            <a:r>
              <a:rPr lang="en-US" i="1" baseline="-25000" dirty="0" smtClean="0"/>
              <a:t>2</a:t>
            </a:r>
            <a:r>
              <a:rPr lang="en-US" i="1" dirty="0" smtClean="0"/>
              <a:t>((M + 1)/3)]</a:t>
            </a:r>
          </a:p>
          <a:p>
            <a:pPr lvl="1">
              <a:buFont typeface="Arial" pitchFamily="34" charset="0"/>
              <a:buChar char="•"/>
            </a:pPr>
            <a:endParaRPr lang="en-US" dirty="0" smtClean="0"/>
          </a:p>
          <a:p>
            <a:pPr>
              <a:buFont typeface="Arial" pitchFamily="34" charset="0"/>
              <a:buChar char="•"/>
            </a:pPr>
            <a:r>
              <a:rPr lang="en-US" dirty="0" smtClean="0"/>
              <a:t> For a chain of even length:</a:t>
            </a:r>
          </a:p>
          <a:p>
            <a:pPr lvl="1">
              <a:buFont typeface="Arial" pitchFamily="34" charset="0"/>
              <a:buChar char="•"/>
            </a:pPr>
            <a:r>
              <a:rPr lang="en-US" dirty="0" smtClean="0"/>
              <a:t> </a:t>
            </a:r>
            <a:r>
              <a:rPr lang="en-US" i="1" dirty="0" err="1" smtClean="0"/>
              <a:t>BitC</a:t>
            </a:r>
            <a:r>
              <a:rPr lang="en-US" dirty="0" smtClean="0"/>
              <a:t>(Leader) = Θ(</a:t>
            </a:r>
            <a:r>
              <a:rPr lang="en-US" i="1" dirty="0" smtClean="0"/>
              <a:t>n</a:t>
            </a:r>
            <a:r>
              <a:rPr lang="en-US" dirty="0" smtClean="0"/>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0347" y="2967335"/>
            <a:ext cx="3334824"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buNone/>
            </a:pPr>
            <a:r>
              <a:rPr lang="en-US" sz="5400" dirty="0" smtClean="0">
                <a:effectLst>
                  <a:glow rad="228600">
                    <a:schemeClr val="accent4">
                      <a:satMod val="175000"/>
                      <a:alpha val="40000"/>
                    </a:schemeClr>
                  </a:glow>
                </a:effectLst>
              </a:rPr>
              <a:t>Questions?</a:t>
            </a:r>
            <a:endParaRPr lang="en-US" sz="5400" dirty="0">
              <a:effectLst>
                <a:glow rad="228600">
                  <a:schemeClr val="accent4">
                    <a:satMod val="175000"/>
                    <a:alpha val="40000"/>
                  </a:schemeClr>
                </a:glo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a:t>
            </a:r>
          </a:p>
        </p:txBody>
      </p:sp>
      <p:sp>
        <p:nvSpPr>
          <p:cNvPr id="7" name="TextBox 6"/>
          <p:cNvSpPr txBox="1"/>
          <p:nvPr/>
        </p:nvSpPr>
        <p:spPr>
          <a:xfrm>
            <a:off x="609600" y="1295400"/>
            <a:ext cx="7924800" cy="2031325"/>
          </a:xfrm>
          <a:prstGeom prst="rect">
            <a:avLst/>
          </a:prstGeom>
          <a:noFill/>
        </p:spPr>
        <p:txBody>
          <a:bodyPr wrap="square" rtlCol="0">
            <a:spAutoFit/>
          </a:bodyPr>
          <a:lstStyle/>
          <a:p>
            <a:r>
              <a:rPr lang="en-US" u="sng" dirty="0" smtClean="0"/>
              <a:t>Lemma (reminder):</a:t>
            </a:r>
          </a:p>
          <a:p>
            <a:r>
              <a:rPr lang="en-US" dirty="0" smtClean="0"/>
              <a:t>1. There </a:t>
            </a:r>
            <a:r>
              <a:rPr lang="en-US" dirty="0"/>
              <a:t>exist at most two passive ids</a:t>
            </a:r>
            <a:r>
              <a:rPr lang="en-US" dirty="0" smtClean="0"/>
              <a:t>.</a:t>
            </a:r>
            <a:endParaRPr lang="en-US" dirty="0"/>
          </a:p>
          <a:p>
            <a:r>
              <a:rPr lang="en-US" dirty="0"/>
              <a:t>2. If there exist two passive ids, then each one of them decides immediately upon its wake-up, while the </a:t>
            </a:r>
            <a:r>
              <a:rPr lang="en-US" dirty="0" smtClean="0"/>
              <a:t>decision depends </a:t>
            </a:r>
            <a:r>
              <a:rPr lang="en-US" dirty="0"/>
              <a:t>on the id only and the decisions for those two passive ids are different</a:t>
            </a:r>
            <a:r>
              <a:rPr lang="en-US" dirty="0" smtClean="0"/>
              <a:t>.</a:t>
            </a:r>
            <a:endParaRPr lang="en-US" dirty="0"/>
          </a:p>
          <a:p>
            <a:r>
              <a:rPr lang="en-US" dirty="0"/>
              <a:t>3. If A is terminating and M </a:t>
            </a:r>
            <a:r>
              <a:rPr lang="en-US" dirty="0" smtClean="0"/>
              <a:t>&gt; 2</a:t>
            </a:r>
            <a:r>
              <a:rPr lang="en-US" dirty="0"/>
              <a:t>, then there exists at most one passive id</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1371600"/>
            <a:ext cx="6934200" cy="2308324"/>
          </a:xfrm>
          <a:prstGeom prst="rect">
            <a:avLst/>
          </a:prstGeom>
          <a:noFill/>
        </p:spPr>
        <p:txBody>
          <a:bodyPr wrap="square" rtlCol="0">
            <a:spAutoFit/>
          </a:bodyPr>
          <a:lstStyle/>
          <a:p>
            <a:r>
              <a:rPr lang="en-US" dirty="0" smtClean="0"/>
              <a:t>Intuition: </a:t>
            </a:r>
          </a:p>
          <a:p>
            <a:r>
              <a:rPr lang="en-US" dirty="0" smtClean="0"/>
              <a:t>We know that if M ≤ m</a:t>
            </a:r>
            <a:r>
              <a:rPr lang="en-US" baseline="-25000" dirty="0" smtClean="0"/>
              <a:t>2r</a:t>
            </a:r>
            <a:r>
              <a:rPr lang="en-US" dirty="0" smtClean="0"/>
              <a:t>  then 2r bits are enough.</a:t>
            </a:r>
          </a:p>
          <a:p>
            <a:r>
              <a:rPr lang="en-US" dirty="0" smtClean="0"/>
              <a:t>We’ll show that if M &gt; m</a:t>
            </a:r>
            <a:r>
              <a:rPr lang="en-US" baseline="-25000" dirty="0" smtClean="0"/>
              <a:t>2r</a:t>
            </a:r>
            <a:r>
              <a:rPr lang="en-US" dirty="0" smtClean="0"/>
              <a:t> then there exist a case in which 2(r+1) bits are needed.</a:t>
            </a:r>
          </a:p>
          <a:p>
            <a:endParaRPr lang="en-US" dirty="0" smtClean="0"/>
          </a:p>
          <a:p>
            <a:r>
              <a:rPr lang="en-US" dirty="0" smtClean="0"/>
              <a:t>Proof sketch: </a:t>
            </a:r>
          </a:p>
          <a:p>
            <a:r>
              <a:rPr lang="en-US" dirty="0" smtClean="0"/>
              <a:t>M &gt; m</a:t>
            </a:r>
            <a:r>
              <a:rPr lang="en-US" baseline="-25000" dirty="0" smtClean="0"/>
              <a:t>2r </a:t>
            </a:r>
            <a:r>
              <a:rPr lang="en-US" dirty="0" smtClean="0"/>
              <a:t> </a:t>
            </a:r>
            <a:r>
              <a:rPr lang="en-US" dirty="0" smtClean="0">
                <a:sym typeface="Wingdings" pitchFamily="2" charset="2"/>
              </a:rPr>
              <a:t> </a:t>
            </a:r>
            <a:r>
              <a:rPr lang="en-US" dirty="0" smtClean="0"/>
              <a:t>M ≥ m</a:t>
            </a:r>
            <a:r>
              <a:rPr lang="en-US" baseline="-25000" dirty="0" smtClean="0"/>
              <a:t>2r</a:t>
            </a:r>
            <a:r>
              <a:rPr lang="en-US" dirty="0" smtClean="0"/>
              <a:t> + 1 </a:t>
            </a:r>
            <a:r>
              <a:rPr lang="en-US" dirty="0" smtClean="0">
                <a:sym typeface="Wingdings" pitchFamily="2" charset="2"/>
              </a:rPr>
              <a:t> </a:t>
            </a:r>
            <a:r>
              <a:rPr lang="en-US" dirty="0" smtClean="0"/>
              <a:t>M ≥ 2(m</a:t>
            </a:r>
            <a:r>
              <a:rPr lang="en-US" baseline="-25000" dirty="0" smtClean="0"/>
              <a:t>2(r+1)</a:t>
            </a:r>
            <a:r>
              <a:rPr lang="en-US" dirty="0" smtClean="0"/>
              <a:t> +1) + 1</a:t>
            </a:r>
          </a:p>
          <a:p>
            <a:endParaRPr lang="en-US" dirty="0" smtClean="0"/>
          </a:p>
        </p:txBody>
      </p:sp>
      <p:sp>
        <p:nvSpPr>
          <p:cNvPr id="10"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 </a:t>
            </a:r>
          </a:p>
          <a:p>
            <a:r>
              <a:rPr lang="en-US" sz="2000" u="sng" dirty="0" smtClean="0">
                <a:solidFill>
                  <a:srgbClr val="FF0000"/>
                </a:solidFill>
              </a:rPr>
              <a:t>lower bound on num. of bits</a:t>
            </a:r>
          </a:p>
        </p:txBody>
      </p:sp>
      <p:sp>
        <p:nvSpPr>
          <p:cNvPr id="20" name="Oval 19"/>
          <p:cNvSpPr/>
          <p:nvPr/>
        </p:nvSpPr>
        <p:spPr>
          <a:xfrm rot="20702311">
            <a:off x="2723134" y="3949990"/>
            <a:ext cx="5112568" cy="2286818"/>
          </a:xfrm>
          <a:prstGeom prst="ellipse">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943600" y="4572000"/>
            <a:ext cx="1224136" cy="523220"/>
          </a:xfrm>
          <a:prstGeom prst="rect">
            <a:avLst/>
          </a:prstGeom>
          <a:noFill/>
          <a:effectLst>
            <a:outerShdw blurRad="50800" dist="50800" dir="3720000" algn="ctr" rotWithShape="0">
              <a:schemeClr val="bg1">
                <a:lumMod val="50000"/>
              </a:schemeClr>
            </a:outerShdw>
          </a:effectLst>
        </p:spPr>
        <p:txBody>
          <a:bodyPr wrap="square" rtlCol="0">
            <a:spAutoFit/>
          </a:bodyPr>
          <a:lstStyle>
            <a:defPPr>
              <a:defRPr lang="he-IL"/>
            </a:defPPr>
            <a:lvl1pPr algn="ctr" rtl="0">
              <a:defRPr sz="2800" i="1">
                <a:solidFill>
                  <a:srgbClr val="7030A0"/>
                </a:solidFill>
                <a:latin typeface="AngsanaUPC" pitchFamily="18" charset="-34"/>
                <a:cs typeface="AngsanaUPC" pitchFamily="18" charset="-34"/>
              </a:defRPr>
            </a:lvl1pPr>
          </a:lstStyle>
          <a:p>
            <a:r>
              <a:rPr lang="en-US" dirty="0" smtClean="0"/>
              <a:t>Z</a:t>
            </a:r>
            <a:r>
              <a:rPr lang="en-US" baseline="-25000" dirty="0" smtClean="0"/>
              <a:t>0</a:t>
            </a:r>
            <a:endParaRPr lang="en-US" dirty="0"/>
          </a:p>
        </p:txBody>
      </p:sp>
      <p:sp>
        <p:nvSpPr>
          <p:cNvPr id="28" name="Freeform 27"/>
          <p:cNvSpPr/>
          <p:nvPr/>
        </p:nvSpPr>
        <p:spPr>
          <a:xfrm>
            <a:off x="4890930" y="3963287"/>
            <a:ext cx="807912" cy="2182483"/>
          </a:xfrm>
          <a:custGeom>
            <a:avLst/>
            <a:gdLst>
              <a:gd name="connsiteX0" fmla="*/ 229943 w 807912"/>
              <a:gd name="connsiteY0" fmla="*/ 0 h 2182483"/>
              <a:gd name="connsiteX1" fmla="*/ 5656 w 807912"/>
              <a:gd name="connsiteY1" fmla="*/ 621102 h 2182483"/>
              <a:gd name="connsiteX2" fmla="*/ 436977 w 807912"/>
              <a:gd name="connsiteY2" fmla="*/ 1009290 h 2182483"/>
              <a:gd name="connsiteX3" fmla="*/ 264448 w 807912"/>
              <a:gd name="connsiteY3" fmla="*/ 1440611 h 2182483"/>
              <a:gd name="connsiteX4" fmla="*/ 730275 w 807912"/>
              <a:gd name="connsiteY4" fmla="*/ 1552755 h 2182483"/>
              <a:gd name="connsiteX5" fmla="*/ 523241 w 807912"/>
              <a:gd name="connsiteY5" fmla="*/ 1923690 h 2182483"/>
              <a:gd name="connsiteX6" fmla="*/ 807912 w 807912"/>
              <a:gd name="connsiteY6" fmla="*/ 2182483 h 2182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12" h="2182483">
                <a:moveTo>
                  <a:pt x="229943" y="0"/>
                </a:moveTo>
                <a:cubicBezTo>
                  <a:pt x="100546" y="226443"/>
                  <a:pt x="-28850" y="452887"/>
                  <a:pt x="5656" y="621102"/>
                </a:cubicBezTo>
                <a:cubicBezTo>
                  <a:pt x="40162" y="789317"/>
                  <a:pt x="393845" y="872705"/>
                  <a:pt x="436977" y="1009290"/>
                </a:cubicBezTo>
                <a:cubicBezTo>
                  <a:pt x="480109" y="1145875"/>
                  <a:pt x="215565" y="1350034"/>
                  <a:pt x="264448" y="1440611"/>
                </a:cubicBezTo>
                <a:cubicBezTo>
                  <a:pt x="313331" y="1531189"/>
                  <a:pt x="687143" y="1472242"/>
                  <a:pt x="730275" y="1552755"/>
                </a:cubicBezTo>
                <a:cubicBezTo>
                  <a:pt x="773407" y="1633268"/>
                  <a:pt x="510302" y="1818735"/>
                  <a:pt x="523241" y="1923690"/>
                </a:cubicBezTo>
                <a:cubicBezTo>
                  <a:pt x="536181" y="2028645"/>
                  <a:pt x="672765" y="2168105"/>
                  <a:pt x="807912" y="2182483"/>
                </a:cubicBez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5629831" y="5550547"/>
            <a:ext cx="712120" cy="414068"/>
          </a:xfrm>
          <a:custGeom>
            <a:avLst/>
            <a:gdLst>
              <a:gd name="connsiteX0" fmla="*/ 0 w 712120"/>
              <a:gd name="connsiteY0" fmla="*/ 0 h 414068"/>
              <a:gd name="connsiteX1" fmla="*/ 646981 w 712120"/>
              <a:gd name="connsiteY1" fmla="*/ 163902 h 414068"/>
              <a:gd name="connsiteX2" fmla="*/ 655608 w 712120"/>
              <a:gd name="connsiteY2" fmla="*/ 414068 h 414068"/>
            </a:gdLst>
            <a:ahLst/>
            <a:cxnLst>
              <a:cxn ang="0">
                <a:pos x="connsiteX0" y="connsiteY0"/>
              </a:cxn>
              <a:cxn ang="0">
                <a:pos x="connsiteX1" y="connsiteY1"/>
              </a:cxn>
              <a:cxn ang="0">
                <a:pos x="connsiteX2" y="connsiteY2"/>
              </a:cxn>
            </a:cxnLst>
            <a:rect l="l" t="t" r="r" b="b"/>
            <a:pathLst>
              <a:path w="712120" h="414068">
                <a:moveTo>
                  <a:pt x="0" y="0"/>
                </a:moveTo>
                <a:cubicBezTo>
                  <a:pt x="268856" y="47445"/>
                  <a:pt x="537713" y="94891"/>
                  <a:pt x="646981" y="163902"/>
                </a:cubicBezTo>
                <a:cubicBezTo>
                  <a:pt x="756249" y="232913"/>
                  <a:pt x="705928" y="323490"/>
                  <a:pt x="655608" y="414068"/>
                </a:cubicBezTo>
              </a:path>
            </a:pathLst>
          </a:cu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581400" y="5257800"/>
            <a:ext cx="1224136" cy="523220"/>
          </a:xfrm>
          <a:prstGeom prst="rect">
            <a:avLst/>
          </a:prstGeom>
          <a:noFill/>
          <a:effectLst>
            <a:outerShdw blurRad="50800" dist="50800" dir="3720000" algn="ctr" rotWithShape="0">
              <a:schemeClr val="bg1">
                <a:lumMod val="50000"/>
              </a:schemeClr>
            </a:outerShdw>
          </a:effectLst>
        </p:spPr>
        <p:txBody>
          <a:bodyPr wrap="square" rtlCol="0">
            <a:spAutoFit/>
          </a:bodyPr>
          <a:lstStyle>
            <a:defPPr>
              <a:defRPr lang="he-IL"/>
            </a:defPPr>
            <a:lvl1pPr algn="ctr" rtl="0">
              <a:defRPr sz="2800" i="1">
                <a:solidFill>
                  <a:srgbClr val="7030A0"/>
                </a:solidFill>
                <a:latin typeface="AngsanaUPC" pitchFamily="18" charset="-34"/>
                <a:cs typeface="AngsanaUPC" pitchFamily="18" charset="-34"/>
              </a:defRPr>
            </a:lvl1pPr>
          </a:lstStyle>
          <a:p>
            <a:r>
              <a:rPr lang="en-US" dirty="0" smtClean="0"/>
              <a:t>Z</a:t>
            </a:r>
            <a:r>
              <a:rPr lang="en-US" baseline="-25000" dirty="0" smtClean="0"/>
              <a:t>1</a:t>
            </a:r>
            <a:endParaRPr lang="en-US" dirty="0"/>
          </a:p>
        </p:txBody>
      </p:sp>
      <p:sp>
        <p:nvSpPr>
          <p:cNvPr id="33" name="TextBox 32"/>
          <p:cNvSpPr txBox="1"/>
          <p:nvPr/>
        </p:nvSpPr>
        <p:spPr>
          <a:xfrm>
            <a:off x="5257800" y="5562600"/>
            <a:ext cx="1224136" cy="523220"/>
          </a:xfrm>
          <a:prstGeom prst="rect">
            <a:avLst/>
          </a:prstGeom>
          <a:noFill/>
          <a:effectLst>
            <a:outerShdw blurRad="50800" dist="50800" dir="3720000" algn="ctr" rotWithShape="0">
              <a:schemeClr val="bg1">
                <a:lumMod val="50000"/>
              </a:schemeClr>
            </a:outerShdw>
          </a:effectLst>
        </p:spPr>
        <p:txBody>
          <a:bodyPr wrap="square" rtlCol="0">
            <a:spAutoFit/>
          </a:bodyPr>
          <a:lstStyle>
            <a:defPPr>
              <a:defRPr lang="he-IL"/>
            </a:defPPr>
            <a:lvl1pPr algn="ctr" rtl="0">
              <a:defRPr sz="2800" i="1">
                <a:solidFill>
                  <a:srgbClr val="7030A0"/>
                </a:solidFill>
                <a:latin typeface="AngsanaUPC" pitchFamily="18" charset="-34"/>
                <a:cs typeface="AngsanaUPC" pitchFamily="18" charset="-34"/>
              </a:defRPr>
            </a:lvl1pPr>
          </a:lstStyle>
          <a:p>
            <a:r>
              <a:rPr lang="en-US" dirty="0" smtClean="0"/>
              <a:t>Passive</a:t>
            </a:r>
            <a:endParaRPr lang="en-US" dirty="0"/>
          </a:p>
        </p:txBody>
      </p:sp>
      <p:cxnSp>
        <p:nvCxnSpPr>
          <p:cNvPr id="35" name="Straight Arrow Connector 34"/>
          <p:cNvCxnSpPr/>
          <p:nvPr/>
        </p:nvCxnSpPr>
        <p:spPr>
          <a:xfrm flipH="1">
            <a:off x="3810000" y="3429000"/>
            <a:ext cx="762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191000" y="3429000"/>
            <a:ext cx="1905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5029200" y="3352800"/>
            <a:ext cx="762000" cy="2286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blinds(horizontal)">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linds(horizontal)">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5800" y="1371600"/>
            <a:ext cx="6934200" cy="2862322"/>
          </a:xfrm>
          <a:prstGeom prst="rect">
            <a:avLst/>
          </a:prstGeom>
          <a:noFill/>
        </p:spPr>
        <p:txBody>
          <a:bodyPr wrap="square" rtlCol="0">
            <a:spAutoFit/>
          </a:bodyPr>
          <a:lstStyle/>
          <a:p>
            <a:r>
              <a:rPr lang="en-US" dirty="0" smtClean="0"/>
              <a:t>Let us, first, assume that A is </a:t>
            </a:r>
            <a:r>
              <a:rPr lang="en-US" u="sng" dirty="0" smtClean="0"/>
              <a:t>terminating</a:t>
            </a:r>
            <a:r>
              <a:rPr lang="en-US" dirty="0" smtClean="0"/>
              <a:t>. </a:t>
            </a:r>
          </a:p>
          <a:p>
            <a:r>
              <a:rPr lang="en-US" dirty="0" smtClean="0"/>
              <a:t>Let us denote |Z| = M. </a:t>
            </a:r>
          </a:p>
          <a:p>
            <a:r>
              <a:rPr lang="en-US" dirty="0" smtClean="0"/>
              <a:t>We prove the statement of the Proposition by induction on r . </a:t>
            </a:r>
          </a:p>
          <a:p>
            <a:r>
              <a:rPr lang="en-US" u="sng" dirty="0" smtClean="0"/>
              <a:t>Basic case r = 1:</a:t>
            </a:r>
            <a:r>
              <a:rPr lang="en-US" dirty="0" smtClean="0"/>
              <a:t>  M ≤ m</a:t>
            </a:r>
            <a:r>
              <a:rPr lang="en-US" baseline="30000" dirty="0" smtClean="0"/>
              <a:t>t</a:t>
            </a:r>
            <a:r>
              <a:rPr lang="en-US" baseline="-25000" dirty="0" smtClean="0"/>
              <a:t>0</a:t>
            </a:r>
            <a:r>
              <a:rPr lang="en-US" dirty="0" smtClean="0"/>
              <a:t> + 1 = 3 </a:t>
            </a:r>
          </a:p>
          <a:p>
            <a:r>
              <a:rPr lang="en-US" i="1" dirty="0" smtClean="0"/>
              <a:t>Lemma</a:t>
            </a:r>
            <a:r>
              <a:rPr lang="en-US" dirty="0" smtClean="0"/>
              <a:t>: </a:t>
            </a:r>
          </a:p>
          <a:p>
            <a:r>
              <a:rPr lang="en-US" i="1" dirty="0" smtClean="0"/>
              <a:t>3. If A is terminating and M &gt; 2, then there exists at most one passive id.</a:t>
            </a:r>
            <a:endParaRPr lang="en-US" dirty="0" smtClean="0"/>
          </a:p>
          <a:p>
            <a:r>
              <a:rPr lang="en-US" dirty="0" smtClean="0"/>
              <a:t>There are at least two non-passive ids. Let us give them to the processors. </a:t>
            </a:r>
          </a:p>
          <a:p>
            <a:r>
              <a:rPr lang="en-US" dirty="0" smtClean="0"/>
              <a:t>Since each one of them sends at least one bit, under the symmetric scheduler, at least two bits are sent. </a:t>
            </a:r>
          </a:p>
        </p:txBody>
      </p:sp>
      <p:sp>
        <p:nvSpPr>
          <p:cNvPr id="16" name="Oval 15"/>
          <p:cNvSpPr/>
          <p:nvPr/>
        </p:nvSpPr>
        <p:spPr>
          <a:xfrm>
            <a:off x="5105400" y="4800600"/>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8" name="Oval 17"/>
          <p:cNvSpPr/>
          <p:nvPr/>
        </p:nvSpPr>
        <p:spPr>
          <a:xfrm>
            <a:off x="3429000" y="4800600"/>
            <a:ext cx="990600" cy="89916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21" name="Straight Arrow Connector 20"/>
          <p:cNvCxnSpPr>
            <a:stCxn id="16" idx="1"/>
            <a:endCxn id="18" idx="7"/>
          </p:cNvCxnSpPr>
          <p:nvPr/>
        </p:nvCxnSpPr>
        <p:spPr>
          <a:xfrm rot="16200000" flipV="1">
            <a:off x="4762500" y="4444309"/>
            <a:ext cx="1588" cy="975940"/>
          </a:xfrm>
          <a:prstGeom prst="straightConnector1">
            <a:avLst/>
          </a:prstGeom>
          <a:ln w="12700" cap="flat"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8" idx="5"/>
            <a:endCxn id="16" idx="3"/>
          </p:cNvCxnSpPr>
          <p:nvPr/>
        </p:nvCxnSpPr>
        <p:spPr>
          <a:xfrm rot="16200000" flipH="1">
            <a:off x="4762500" y="5080111"/>
            <a:ext cx="1588" cy="975940"/>
          </a:xfrm>
          <a:prstGeom prst="straightConnector1">
            <a:avLst/>
          </a:prstGeom>
          <a:ln w="12700" cap="flat"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95800" y="4648200"/>
            <a:ext cx="533400" cy="369332"/>
          </a:xfrm>
          <a:prstGeom prst="rect">
            <a:avLst/>
          </a:prstGeom>
          <a:noFill/>
        </p:spPr>
        <p:txBody>
          <a:bodyPr wrap="square" rtlCol="0">
            <a:spAutoFit/>
          </a:bodyPr>
          <a:lstStyle/>
          <a:p>
            <a:r>
              <a:rPr lang="en-US" dirty="0" smtClean="0"/>
              <a:t>0/1</a:t>
            </a:r>
            <a:endParaRPr lang="en-US" dirty="0"/>
          </a:p>
        </p:txBody>
      </p:sp>
      <p:sp>
        <p:nvSpPr>
          <p:cNvPr id="31" name="TextBox 30"/>
          <p:cNvSpPr txBox="1"/>
          <p:nvPr/>
        </p:nvSpPr>
        <p:spPr>
          <a:xfrm>
            <a:off x="4495800" y="5257800"/>
            <a:ext cx="533400" cy="369332"/>
          </a:xfrm>
          <a:prstGeom prst="rect">
            <a:avLst/>
          </a:prstGeom>
          <a:noFill/>
        </p:spPr>
        <p:txBody>
          <a:bodyPr wrap="square" rtlCol="0">
            <a:spAutoFit/>
          </a:bodyPr>
          <a:lstStyle/>
          <a:p>
            <a:r>
              <a:rPr lang="en-US" dirty="0" smtClean="0"/>
              <a:t>0/1</a:t>
            </a:r>
            <a:endParaRPr lang="en-US" dirty="0"/>
          </a:p>
        </p:txBody>
      </p:sp>
      <p:sp>
        <p:nvSpPr>
          <p:cNvPr id="10" name="Rectangle 2"/>
          <p:cNvSpPr txBox="1">
            <a:spLocks noChangeArrowheads="1"/>
          </p:cNvSpPr>
          <p:nvPr/>
        </p:nvSpPr>
        <p:spPr>
          <a:xfrm>
            <a:off x="457200" y="152718"/>
            <a:ext cx="8507288" cy="1260058"/>
          </a:xfrm>
          <a:prstGeom prst="rect">
            <a:avLst/>
          </a:prstGeom>
        </p:spPr>
        <p:txBody>
          <a:bodyPr vert="horz" lIns="91440" tIns="45720" rIns="91440" bIns="45720" rtlCol="0" anchor="ctr">
            <a:normAutofit/>
          </a:bodyPr>
          <a:lstStyle/>
          <a:p>
            <a:r>
              <a:rPr lang="en-US" sz="2400" u="sng" dirty="0" smtClean="0">
                <a:solidFill>
                  <a:srgbClr val="FF0000"/>
                </a:solidFill>
              </a:rPr>
              <a:t>Leader for two processors </a:t>
            </a:r>
          </a:p>
          <a:p>
            <a:r>
              <a:rPr lang="en-US" sz="2000" u="sng" dirty="0" smtClean="0">
                <a:solidFill>
                  <a:srgbClr val="FF0000"/>
                </a:solidFill>
              </a:rPr>
              <a:t>lower bound on num. of bits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linds(horizontal)">
                                      <p:cBhvr>
                                        <p:cTn id="27" dur="500"/>
                                        <p:tgtEl>
                                          <p:spTgt spid="7">
                                            <p:txEl>
                                              <p:pRg st="4" end="4"/>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blinds(horizontal)">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blinds(horizontal)">
                                      <p:cBhvr>
                                        <p:cTn id="35" dur="500"/>
                                        <p:tgtEl>
                                          <p:spTgt spid="7">
                                            <p:txEl>
                                              <p:pRg st="6" end="6"/>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linds(horizontal)">
                                      <p:cBhvr>
                                        <p:cTn id="38" dur="500"/>
                                        <p:tgtEl>
                                          <p:spTgt spid="16"/>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blinds(horizontal)">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7">
                                            <p:txEl>
                                              <p:pRg st="7" end="7"/>
                                            </p:txEl>
                                          </p:spTgt>
                                        </p:tgtEl>
                                        <p:attrNameLst>
                                          <p:attrName>style.visibility</p:attrName>
                                        </p:attrNameLst>
                                      </p:cBhvr>
                                      <p:to>
                                        <p:strVal val="visible"/>
                                      </p:to>
                                    </p:set>
                                    <p:animEffect transition="in" filter="blinds(horizontal)">
                                      <p:cBhvr>
                                        <p:cTn id="46" dur="500"/>
                                        <p:tgtEl>
                                          <p:spTgt spid="7">
                                            <p:txEl>
                                              <p:pRg st="7" end="7"/>
                                            </p:txEl>
                                          </p:spTgt>
                                        </p:tgtEl>
                                      </p:cBhvr>
                                    </p:animEffect>
                                  </p:childTnLst>
                                </p:cTn>
                              </p:par>
                              <p:par>
                                <p:cTn id="47" presetID="3" presetClass="entr" presetSubtype="1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blinds(horizontal)">
                                      <p:cBhvr>
                                        <p:cTn id="49" dur="500"/>
                                        <p:tgtEl>
                                          <p:spTgt spid="21"/>
                                        </p:tgtEl>
                                      </p:cBhvr>
                                    </p:animEffect>
                                  </p:childTnLst>
                                </p:cTn>
                              </p:par>
                              <p:par>
                                <p:cTn id="50" presetID="3" presetClass="entr" presetSubtype="10" fill="hold"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blinds(horizontal)">
                                      <p:cBhvr>
                                        <p:cTn id="52" dur="500"/>
                                        <p:tgtEl>
                                          <p:spTgt spid="24"/>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blinds(horizontal)">
                                      <p:cBhvr>
                                        <p:cTn id="55" dur="500"/>
                                        <p:tgtEl>
                                          <p:spTgt spid="30"/>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blinds(horizontal)">
                                      <p:cBhvr>
                                        <p:cTn id="5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30" grpId="0"/>
      <p:bldP spid="3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5520</Words>
  <Application>Microsoft Office PowerPoint</Application>
  <PresentationFormat>On-screen Show (4:3)</PresentationFormat>
  <Paragraphs>832</Paragraphs>
  <Slides>64</Slides>
  <Notes>19</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Yefim Dinitz</cp:lastModifiedBy>
  <cp:revision>176</cp:revision>
  <dcterms:created xsi:type="dcterms:W3CDTF">2011-12-15T14:50:24Z</dcterms:created>
  <dcterms:modified xsi:type="dcterms:W3CDTF">2012-01-10T15:11:09Z</dcterms:modified>
</cp:coreProperties>
</file>