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00" r:id="rId1"/>
  </p:sldMasterIdLst>
  <p:notesMasterIdLst>
    <p:notesMasterId r:id="rId72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301" r:id="rId9"/>
    <p:sldId id="302" r:id="rId10"/>
    <p:sldId id="358" r:id="rId11"/>
    <p:sldId id="273" r:id="rId12"/>
    <p:sldId id="274" r:id="rId13"/>
    <p:sldId id="304" r:id="rId14"/>
    <p:sldId id="307" r:id="rId15"/>
    <p:sldId id="277" r:id="rId16"/>
    <p:sldId id="278" r:id="rId17"/>
    <p:sldId id="279" r:id="rId18"/>
    <p:sldId id="309" r:id="rId19"/>
    <p:sldId id="357" r:id="rId20"/>
    <p:sldId id="360" r:id="rId21"/>
    <p:sldId id="361" r:id="rId22"/>
    <p:sldId id="359" r:id="rId23"/>
    <p:sldId id="312" r:id="rId24"/>
    <p:sldId id="362" r:id="rId25"/>
    <p:sldId id="356" r:id="rId26"/>
    <p:sldId id="355" r:id="rId27"/>
    <p:sldId id="377" r:id="rId28"/>
    <p:sldId id="315" r:id="rId29"/>
    <p:sldId id="316" r:id="rId30"/>
    <p:sldId id="317" r:id="rId31"/>
    <p:sldId id="318" r:id="rId32"/>
    <p:sldId id="319" r:id="rId33"/>
    <p:sldId id="320" r:id="rId34"/>
    <p:sldId id="321" r:id="rId35"/>
    <p:sldId id="365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30" r:id="rId45"/>
    <p:sldId id="376" r:id="rId46"/>
    <p:sldId id="378" r:id="rId47"/>
    <p:sldId id="363" r:id="rId48"/>
    <p:sldId id="364" r:id="rId49"/>
    <p:sldId id="335" r:id="rId50"/>
    <p:sldId id="337" r:id="rId51"/>
    <p:sldId id="338" r:id="rId52"/>
    <p:sldId id="339" r:id="rId53"/>
    <p:sldId id="340" r:id="rId54"/>
    <p:sldId id="345" r:id="rId55"/>
    <p:sldId id="346" r:id="rId56"/>
    <p:sldId id="380" r:id="rId57"/>
    <p:sldId id="341" r:id="rId58"/>
    <p:sldId id="342" r:id="rId59"/>
    <p:sldId id="343" r:id="rId60"/>
    <p:sldId id="379" r:id="rId61"/>
    <p:sldId id="366" r:id="rId62"/>
    <p:sldId id="367" r:id="rId63"/>
    <p:sldId id="368" r:id="rId64"/>
    <p:sldId id="369" r:id="rId65"/>
    <p:sldId id="370" r:id="rId66"/>
    <p:sldId id="372" r:id="rId67"/>
    <p:sldId id="373" r:id="rId68"/>
    <p:sldId id="374" r:id="rId69"/>
    <p:sldId id="375" r:id="rId70"/>
    <p:sldId id="371" r:id="rId7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סגנון ביניים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688" autoAdjust="0"/>
    <p:restoredTop sz="74468" autoAdjust="0"/>
  </p:normalViewPr>
  <p:slideViewPr>
    <p:cSldViewPr>
      <p:cViewPr>
        <p:scale>
          <a:sx n="70" d="100"/>
          <a:sy n="70" d="100"/>
        </p:scale>
        <p:origin x="-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98952C7-430B-4D6B-87DE-B866BD938088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3D2A913-9559-4092-8E18-8AA7C142C49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11349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10</a:t>
            </a:fld>
            <a:endParaRPr lang="he-I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בעיית מציאת תת מחרוזות החוזרות על עצמן</a:t>
            </a:r>
            <a:r>
              <a:rPr lang="he-IL" baseline="0" dirty="0" smtClean="0"/>
              <a:t> במחרוזת</a:t>
            </a:r>
            <a:endParaRPr lang="he-IL" dirty="0" smtClean="0"/>
          </a:p>
          <a:p>
            <a:r>
              <a:rPr lang="he-IL" dirty="0" smtClean="0"/>
              <a:t>מוטיבציה:</a:t>
            </a:r>
          </a:p>
          <a:p>
            <a:r>
              <a:rPr lang="he-IL" dirty="0" smtClean="0"/>
              <a:t>בעל חשיבות בביולוגיה ומחרוזות ביולוגיות</a:t>
            </a:r>
          </a:p>
          <a:p>
            <a:r>
              <a:rPr lang="he-IL" dirty="0" smtClean="0"/>
              <a:t>קטעים</a:t>
            </a:r>
            <a:r>
              <a:rPr lang="he-IL" baseline="0" dirty="0" smtClean="0"/>
              <a:t> חוזרים נפוצים ב</a:t>
            </a:r>
            <a:r>
              <a:rPr lang="he-IL" dirty="0" smtClean="0"/>
              <a:t> </a:t>
            </a:r>
            <a:r>
              <a:rPr lang="en-US" dirty="0" smtClean="0"/>
              <a:t>DNA</a:t>
            </a:r>
            <a:r>
              <a:rPr lang="he-IL" dirty="0" smtClean="0"/>
              <a:t>, </a:t>
            </a:r>
            <a:r>
              <a:rPr lang="en-US" dirty="0" smtClean="0"/>
              <a:t>RNA</a:t>
            </a:r>
            <a:r>
              <a:rPr lang="he-IL" dirty="0" smtClean="0"/>
              <a:t> וחלבונים</a:t>
            </a:r>
          </a:p>
          <a:p>
            <a:r>
              <a:rPr lang="he-IL" dirty="0" smtClean="0"/>
              <a:t>ומשמשים כמחקר והבנה של מבנים ביולוגיים אלו.</a:t>
            </a:r>
          </a:p>
          <a:p>
            <a:r>
              <a:rPr lang="he-IL" dirty="0" smtClean="0"/>
              <a:t>למשל מיפוי גנטי,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195520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הגדרה – זוג מקסימאלי:</a:t>
            </a:r>
          </a:p>
          <a:p>
            <a:r>
              <a:rPr lang="he-IL" dirty="0" smtClean="0"/>
              <a:t>זוג</a:t>
            </a:r>
            <a:r>
              <a:rPr lang="he-IL" baseline="0" dirty="0" smtClean="0"/>
              <a:t> של תת מחרוזות זהות ב</a:t>
            </a:r>
            <a:r>
              <a:rPr lang="en-US" baseline="0" dirty="0" smtClean="0"/>
              <a:t>S</a:t>
            </a:r>
            <a:r>
              <a:rPr lang="he-IL" baseline="0" dirty="0" smtClean="0"/>
              <a:t>, </a:t>
            </a:r>
            <a:r>
              <a:rPr lang="en-US" sz="1200" dirty="0" smtClean="0">
                <a:latin typeface="Math A" pitchFamily="18" charset="2"/>
              </a:rPr>
              <a:t>a</a:t>
            </a:r>
            <a:r>
              <a:rPr lang="en-US" sz="1200" dirty="0" smtClean="0"/>
              <a:t> and </a:t>
            </a:r>
            <a:r>
              <a:rPr lang="en-US" sz="1200" dirty="0" smtClean="0">
                <a:latin typeface="Math A" pitchFamily="18" charset="2"/>
              </a:rPr>
              <a:t>b</a:t>
            </a:r>
            <a:r>
              <a:rPr lang="en-US" sz="1200" dirty="0" smtClean="0"/>
              <a:t> </a:t>
            </a:r>
            <a:endParaRPr lang="he-IL" sz="1200" dirty="0" smtClean="0"/>
          </a:p>
          <a:p>
            <a:r>
              <a:rPr lang="he-IL" dirty="0" smtClean="0"/>
              <a:t>כך שהתו הראשון משמאל</a:t>
            </a:r>
            <a:r>
              <a:rPr lang="he-IL" baseline="0" dirty="0" smtClean="0"/>
              <a:t> </a:t>
            </a:r>
            <a:r>
              <a:rPr lang="he-IL" dirty="0" smtClean="0"/>
              <a:t>ל </a:t>
            </a:r>
            <a:r>
              <a:rPr lang="en-US" dirty="0" smtClean="0"/>
              <a:t>a </a:t>
            </a:r>
            <a:r>
              <a:rPr lang="he-IL" baseline="0" dirty="0" smtClean="0"/>
              <a:t> שונה </a:t>
            </a:r>
            <a:r>
              <a:rPr lang="he-IL" dirty="0" smtClean="0"/>
              <a:t>מהתו הראשון משמאל</a:t>
            </a:r>
            <a:r>
              <a:rPr lang="he-IL" baseline="0" dirty="0" smtClean="0"/>
              <a:t> </a:t>
            </a:r>
            <a:r>
              <a:rPr lang="he-IL" dirty="0" smtClean="0"/>
              <a:t>ל</a:t>
            </a:r>
            <a:r>
              <a:rPr lang="en-US" baseline="0" dirty="0" smtClean="0"/>
              <a:t>b</a:t>
            </a:r>
            <a:r>
              <a:rPr lang="he-IL" baseline="0" dirty="0" smtClean="0"/>
              <a:t>.</a:t>
            </a:r>
          </a:p>
          <a:p>
            <a:r>
              <a:rPr lang="he-IL" dirty="0" smtClean="0"/>
              <a:t>- ניתן להגדיר</a:t>
            </a:r>
            <a:r>
              <a:rPr lang="he-IL" baseline="0" dirty="0" smtClean="0"/>
              <a:t> זאת גם על הצד הימני של תת המחרוזות.</a:t>
            </a:r>
          </a:p>
          <a:p>
            <a:r>
              <a:rPr lang="he-IL" baseline="0" dirty="0" smtClean="0"/>
              <a:t>ז"א – הרחבה מכל כיוון של </a:t>
            </a:r>
            <a:r>
              <a:rPr lang="en-US" sz="1200" dirty="0" smtClean="0">
                <a:latin typeface="Math A" pitchFamily="18" charset="2"/>
              </a:rPr>
              <a:t>a</a:t>
            </a:r>
            <a:r>
              <a:rPr lang="en-US" sz="1200" dirty="0" smtClean="0"/>
              <a:t> and </a:t>
            </a:r>
            <a:r>
              <a:rPr lang="en-US" sz="1200" dirty="0" smtClean="0">
                <a:latin typeface="Math A" pitchFamily="18" charset="2"/>
              </a:rPr>
              <a:t>b</a:t>
            </a:r>
            <a:r>
              <a:rPr lang="en-US" sz="1200" dirty="0" smtClean="0"/>
              <a:t> </a:t>
            </a:r>
            <a:r>
              <a:rPr lang="he-IL" sz="1200" baseline="0" dirty="0" smtClean="0"/>
              <a:t> תהרוס את השיוויון בין המחרוזות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29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60054421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חפיפה מותרת.</a:t>
            </a:r>
          </a:p>
          <a:p>
            <a:r>
              <a:rPr lang="he-IL" dirty="0" smtClean="0"/>
              <a:t>כדי לאפשר גם לתחילית</a:t>
            </a:r>
            <a:r>
              <a:rPr lang="he-IL" baseline="0" dirty="0" smtClean="0"/>
              <a:t> והסיפא של מחרוזת להשתתף, </a:t>
            </a:r>
          </a:p>
          <a:p>
            <a:r>
              <a:rPr lang="he-IL" baseline="0" dirty="0" smtClean="0"/>
              <a:t>נעטוף את המחרוזת בתוים שאינם חלק מהשפה, משמאל ומימין.</a:t>
            </a:r>
            <a:endParaRPr lang="en-US" baseline="0" dirty="0" smtClean="0"/>
          </a:p>
          <a:p>
            <a:r>
              <a:rPr lang="he-IL" baseline="0" dirty="0" smtClean="0"/>
              <a:t>התוים שונים מכיוון שנראה שאנו נשתמש בהם אחרי זה באלגוריתם ונרצה להבדיל בינהם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424258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חזרה מקסימאלית במחרוזת:</a:t>
            </a:r>
          </a:p>
          <a:p>
            <a:r>
              <a:rPr lang="he-IL" dirty="0" smtClean="0"/>
              <a:t>תת</a:t>
            </a:r>
            <a:r>
              <a:rPr lang="he-IL" baseline="0" dirty="0" smtClean="0"/>
              <a:t> מחרוזת של </a:t>
            </a:r>
            <a:r>
              <a:rPr lang="en-US" baseline="0" dirty="0" smtClean="0"/>
              <a:t>S</a:t>
            </a:r>
            <a:r>
              <a:rPr lang="he-IL" baseline="0" dirty="0" smtClean="0"/>
              <a:t> שמופיעה בזוג מקסימאלי של </a:t>
            </a:r>
            <a:r>
              <a:rPr lang="en-US" baseline="0" dirty="0" smtClean="0"/>
              <a:t>S</a:t>
            </a:r>
            <a:endParaRPr lang="he-IL" baseline="0" dirty="0" smtClean="0"/>
          </a:p>
          <a:p>
            <a:r>
              <a:rPr lang="he-IL" baseline="0" dirty="0" smtClean="0"/>
              <a:t>כך שלמשל בדוגמא הזו יש כמה חזרות מקסימאליות</a:t>
            </a:r>
          </a:p>
          <a:p>
            <a:endParaRPr lang="he-IL" baseline="0" dirty="0" smtClean="0"/>
          </a:p>
          <a:p>
            <a:r>
              <a:rPr lang="he-IL" dirty="0" smtClean="0"/>
              <a:t>נשים לב שלא משנה כמה פעמים מחרוזת</a:t>
            </a:r>
            <a:r>
              <a:rPr lang="he-IL" baseline="0" dirty="0" smtClean="0"/>
              <a:t> תופיע בזוג מקסימלי, היא תופיע רק פעם אחת כחזרה מקסימלית.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74001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נתון עץ סיפא </a:t>
            </a:r>
            <a:r>
              <a:rPr lang="en-US" dirty="0" smtClean="0"/>
              <a:t>T</a:t>
            </a:r>
            <a:r>
              <a:rPr lang="he-IL" dirty="0" smtClean="0"/>
              <a:t> של </a:t>
            </a:r>
            <a:r>
              <a:rPr lang="en-US" dirty="0" smtClean="0"/>
              <a:t>S</a:t>
            </a:r>
            <a:endParaRPr lang="he-IL" dirty="0" smtClean="0"/>
          </a:p>
          <a:p>
            <a:r>
              <a:rPr lang="he-IL" dirty="0" smtClean="0"/>
              <a:t>עבור מחרוזת </a:t>
            </a:r>
            <a:r>
              <a:rPr lang="en-US" dirty="0" smtClean="0"/>
              <a:t>a </a:t>
            </a:r>
            <a:r>
              <a:rPr lang="he-IL" dirty="0" smtClean="0"/>
              <a:t> שהיא חזרה מקסימאלית,</a:t>
            </a:r>
          </a:p>
          <a:p>
            <a:r>
              <a:rPr lang="en-US" dirty="0" smtClean="0"/>
              <a:t>a</a:t>
            </a:r>
            <a:r>
              <a:rPr lang="en-US" baseline="0" dirty="0" smtClean="0"/>
              <a:t> </a:t>
            </a:r>
            <a:r>
              <a:rPr lang="he-IL" baseline="0" dirty="0" smtClean="0"/>
              <a:t> הוא מסלול תויות לקודקוד פנימי </a:t>
            </a:r>
            <a:r>
              <a:rPr lang="en-US" baseline="0" dirty="0" smtClean="0"/>
              <a:t>v </a:t>
            </a:r>
            <a:r>
              <a:rPr lang="he-IL" baseline="0" dirty="0" smtClean="0"/>
              <a:t> כלשהו בעץ.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599230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he-IL" baseline="0" dirty="0" smtClean="0"/>
              <a:t> היא חזרה מקסימלית, ולכן יש לפחות 2 מופעים שלה ב </a:t>
            </a:r>
            <a:r>
              <a:rPr lang="en-US" baseline="0" dirty="0" smtClean="0"/>
              <a:t>S</a:t>
            </a:r>
            <a:r>
              <a:rPr lang="he-IL" baseline="0" dirty="0" smtClean="0"/>
              <a:t>, ככה שהתו מימין למופע הראשון שונה מהתו מימין למופע השני, ולכן זה בדיוק לקודקוד ב </a:t>
            </a:r>
            <a:r>
              <a:rPr lang="en-US" baseline="0" dirty="0" smtClean="0"/>
              <a:t>T</a:t>
            </a:r>
            <a:r>
              <a:rPr lang="he-IL" baseline="0" dirty="0" smtClean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</a:t>
            </a:r>
            <a:r>
              <a:rPr lang="en-US" dirty="0" smtClean="0"/>
              <a:t>a </a:t>
            </a:r>
            <a:r>
              <a:rPr lang="he-IL" baseline="0" dirty="0" smtClean="0"/>
              <a:t> הוא זוג מקסימאלי, אזי יש לפחות 2 מופעים שלו ב </a:t>
            </a:r>
            <a:r>
              <a:rPr lang="en-US" baseline="0" dirty="0" smtClean="0"/>
              <a:t>S</a:t>
            </a:r>
            <a:r>
              <a:rPr lang="he-IL" baseline="0" dirty="0" smtClean="0"/>
              <a:t> ככה שהתו משמאל ומימין שונה.</a:t>
            </a:r>
            <a:endParaRPr lang="he-IL" dirty="0" smtClean="0"/>
          </a:p>
          <a:p>
            <a:r>
              <a:rPr lang="he-IL" dirty="0" smtClean="0"/>
              <a:t>זוג</a:t>
            </a:r>
            <a:r>
              <a:rPr lang="he-IL" baseline="0" dirty="0" smtClean="0"/>
              <a:t> מקסימאלי הוא כזה שאי אפשר להאריך ימינה ושמאלה</a:t>
            </a:r>
          </a:p>
          <a:p>
            <a:r>
              <a:rPr lang="he-IL" dirty="0" smtClean="0"/>
              <a:t>אם היה</a:t>
            </a:r>
            <a:r>
              <a:rPr lang="he-IL" baseline="0" dirty="0" smtClean="0"/>
              <a:t> אפשר להאריך שמאלה, לא היה פיצול בקודקוד </a:t>
            </a:r>
            <a:r>
              <a:rPr lang="en-US" baseline="0" dirty="0" smtClean="0"/>
              <a:t>V</a:t>
            </a:r>
            <a:endParaRPr lang="he-IL" baseline="0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אם היה אפשר להאריך ימינה, לא היה פיצול בקודקוד</a:t>
            </a:r>
            <a:r>
              <a:rPr lang="he-IL" baseline="0" dirty="0" smtClean="0"/>
              <a:t> האב של </a:t>
            </a:r>
            <a:r>
              <a:rPr lang="en-US" baseline="0" dirty="0" smtClean="0"/>
              <a:t>V</a:t>
            </a:r>
            <a:r>
              <a:rPr lang="he-IL" baseline="0" dirty="0" smtClean="0"/>
              <a:t> – לפי בניית עץ סיפות</a:t>
            </a:r>
            <a:endParaRPr lang="he-IL" dirty="0" smtClean="0"/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חשוב להבין שזה אומר שמחרוזת שהיא חזרה מקסימאלית, לא יכולה להיעצר באמצע תוית, וגם לא בעלה,</a:t>
            </a:r>
            <a:endParaRPr lang="en-US" dirty="0" smtClean="0"/>
          </a:p>
          <a:p>
            <a:r>
              <a:rPr lang="he-IL" baseline="0" dirty="0" smtClean="0"/>
              <a:t>אלא תמיד נגמרת בקודוד פנימי כשלהו.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75954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מהמסקנה שמחרוזת שהיא חזרה מקסימאלית, לא יכולה להיעצר באמצע תוית, וגם לא בעלה,</a:t>
            </a:r>
            <a:endParaRPr lang="en-US" dirty="0" smtClean="0"/>
          </a:p>
          <a:p>
            <a:r>
              <a:rPr lang="he-IL" baseline="0" dirty="0" smtClean="0"/>
              <a:t>אלא תמיד נגמרת בקודוד פנימי כשלהו.</a:t>
            </a:r>
          </a:p>
          <a:p>
            <a:r>
              <a:rPr lang="he-IL" dirty="0" smtClean="0"/>
              <a:t>נקבל שיש לכל היותר </a:t>
            </a:r>
            <a:r>
              <a:rPr lang="en-US" dirty="0" smtClean="0"/>
              <a:t>n </a:t>
            </a:r>
            <a:r>
              <a:rPr lang="he-IL" dirty="0" smtClean="0"/>
              <a:t> חזרות מקסימאליות בכל מחרוזת.</a:t>
            </a:r>
          </a:p>
          <a:p>
            <a:r>
              <a:rPr lang="he-IL" dirty="0" smtClean="0"/>
              <a:t>מכיוון</a:t>
            </a:r>
            <a:r>
              <a:rPr lang="he-IL" baseline="0" dirty="0" smtClean="0"/>
              <a:t> שלעץ סיפות יש </a:t>
            </a:r>
            <a:r>
              <a:rPr lang="en-US" baseline="0" dirty="0" smtClean="0"/>
              <a:t>n </a:t>
            </a:r>
            <a:r>
              <a:rPr lang="he-IL" baseline="0" dirty="0" smtClean="0"/>
              <a:t> עלים, ולכל קודקוד פנימי (חוץ מהשורש) יש לפחות 2 בנים, </a:t>
            </a:r>
          </a:p>
          <a:p>
            <a:r>
              <a:rPr lang="he-IL" baseline="0" dirty="0" smtClean="0"/>
              <a:t>נקבל שלעץ סיפות יש לכל היותר </a:t>
            </a:r>
            <a:r>
              <a:rPr lang="en-US" baseline="0" dirty="0" smtClean="0"/>
              <a:t>n </a:t>
            </a:r>
            <a:r>
              <a:rPr lang="he-IL" baseline="0" dirty="0" smtClean="0"/>
              <a:t> קודקודים פנימיים.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875018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baseline="0" dirty="0" smtClean="0"/>
              <a:t>מהמסקנה שמחרוזת שהיא חזרה מקסימאלית, לא יכולה להיעצר באמצע תוית, וגם לא בעלה,</a:t>
            </a:r>
            <a:endParaRPr lang="en-US" dirty="0" smtClean="0"/>
          </a:p>
          <a:p>
            <a:r>
              <a:rPr lang="he-IL" baseline="0" dirty="0" smtClean="0"/>
              <a:t>אלא תמיד נגמרת בקודוד פנימי כשלהו.</a:t>
            </a:r>
          </a:p>
          <a:p>
            <a:r>
              <a:rPr lang="he-IL" dirty="0" smtClean="0"/>
              <a:t>נקבל שיש לכל היותר </a:t>
            </a:r>
            <a:r>
              <a:rPr lang="en-US" dirty="0" smtClean="0"/>
              <a:t>n </a:t>
            </a:r>
            <a:r>
              <a:rPr lang="he-IL" dirty="0" smtClean="0"/>
              <a:t> חזרות מקסימאליות בכל מחרוזת.</a:t>
            </a:r>
          </a:p>
          <a:p>
            <a:r>
              <a:rPr lang="he-IL" dirty="0" smtClean="0"/>
              <a:t>מכיוון</a:t>
            </a:r>
            <a:r>
              <a:rPr lang="he-IL" baseline="0" dirty="0" smtClean="0"/>
              <a:t> שלעץ סיפות יש </a:t>
            </a:r>
            <a:r>
              <a:rPr lang="en-US" baseline="0" dirty="0" smtClean="0"/>
              <a:t>n </a:t>
            </a:r>
            <a:r>
              <a:rPr lang="he-IL" baseline="0" dirty="0" smtClean="0"/>
              <a:t> עלים, ולכל קודקוד פנימי (חוץ מהשורש) יש לפחות 2 בנים, </a:t>
            </a:r>
          </a:p>
          <a:p>
            <a:r>
              <a:rPr lang="he-IL" baseline="0" dirty="0" smtClean="0"/>
              <a:t>נקבל שלעץ סיפות יש לכל היותר </a:t>
            </a:r>
            <a:r>
              <a:rPr lang="en-US" baseline="0" dirty="0" smtClean="0"/>
              <a:t>n </a:t>
            </a:r>
            <a:r>
              <a:rPr lang="he-IL" baseline="0" dirty="0" smtClean="0"/>
              <a:t> קודקודים פנימיים.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875018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he-IL" dirty="0" smtClean="0"/>
              <a:t>קודקוד </a:t>
            </a: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שונה שמאלי הוא קודקוד שיש לו לפחות 2 עלים בתת העץ בעלי תו שמאלי שונה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עלה לא יכול להיות שונה שמאלי – מכיוון שצריך בנים שונים לפי ההגדרה</a:t>
            </a:r>
          </a:p>
          <a:p>
            <a:pPr marL="228600" indent="-228600">
              <a:buFont typeface="+mj-lt"/>
              <a:buAutoNum type="arabicPeriod"/>
            </a:pPr>
            <a:r>
              <a:rPr lang="he-I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שונות משמאל מחלחלת למעלה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6696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הוכחה:</a:t>
            </a:r>
          </a:p>
          <a:p>
            <a:r>
              <a:rPr lang="he-IL" dirty="0" smtClean="0"/>
              <a:t>נניח </a:t>
            </a:r>
            <a:r>
              <a:rPr lang="en-US" dirty="0" smtClean="0"/>
              <a:t>a</a:t>
            </a:r>
            <a:r>
              <a:rPr lang="he-IL" baseline="0" dirty="0" smtClean="0"/>
              <a:t> חזרה מקסימאלית</a:t>
            </a:r>
          </a:p>
          <a:p>
            <a:r>
              <a:rPr lang="he-IL" baseline="0" dirty="0" smtClean="0"/>
              <a:t>אז הוא משתתף בזוג מקסימאלי</a:t>
            </a:r>
          </a:p>
          <a:p>
            <a:r>
              <a:rPr lang="he-IL" baseline="0" dirty="0" smtClean="0"/>
              <a:t>ולכן יש לו לפחות 2 מופעים עם תו שמאלי שונה.</a:t>
            </a:r>
          </a:p>
          <a:p>
            <a:r>
              <a:rPr lang="he-IL" dirty="0" smtClean="0"/>
              <a:t>נניח </a:t>
            </a:r>
            <a:r>
              <a:rPr lang="en-US" dirty="0" smtClean="0"/>
              <a:t>i </a:t>
            </a:r>
            <a:r>
              <a:rPr lang="he-IL" dirty="0" smtClean="0"/>
              <a:t>ו </a:t>
            </a:r>
            <a:r>
              <a:rPr lang="en-US" dirty="0" smtClean="0"/>
              <a:t>j </a:t>
            </a:r>
            <a:r>
              <a:rPr lang="he-IL" dirty="0" smtClean="0"/>
              <a:t> 2 אינדקסים שונים ל </a:t>
            </a:r>
            <a:r>
              <a:rPr lang="en-US" dirty="0" smtClean="0"/>
              <a:t>a</a:t>
            </a:r>
          </a:p>
          <a:p>
            <a:r>
              <a:rPr lang="he-IL" dirty="0" smtClean="0"/>
              <a:t>אז 2 העלים שלהם הם בתת העץ מתחת לקודקוד </a:t>
            </a:r>
            <a:r>
              <a:rPr lang="en-US" dirty="0" smtClean="0"/>
              <a:t>v</a:t>
            </a:r>
            <a:r>
              <a:rPr lang="en-US" baseline="0" dirty="0" smtClean="0"/>
              <a:t> </a:t>
            </a:r>
            <a:r>
              <a:rPr lang="he-IL" baseline="0" dirty="0" smtClean="0"/>
              <a:t> ויש להם תוים שמאליים שונים</a:t>
            </a:r>
          </a:p>
          <a:p>
            <a:r>
              <a:rPr lang="he-IL" baseline="0" dirty="0" smtClean="0"/>
              <a:t>מכן שלפי ההגדרה, </a:t>
            </a:r>
            <a:r>
              <a:rPr lang="en-US" baseline="0" dirty="0" smtClean="0"/>
              <a:t>a </a:t>
            </a:r>
            <a:r>
              <a:rPr lang="he-IL" baseline="0" dirty="0" smtClean="0"/>
              <a:t> הוא קודקוד מחלק שמאלי.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39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294226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נניח </a:t>
            </a:r>
            <a:r>
              <a:rPr lang="en-US" dirty="0" smtClean="0"/>
              <a:t>v</a:t>
            </a:r>
            <a:r>
              <a:rPr lang="he-IL" baseline="0" dirty="0" smtClean="0"/>
              <a:t> מחלק שמאלי,</a:t>
            </a:r>
          </a:p>
          <a:p>
            <a:r>
              <a:rPr lang="he-IL" baseline="0" dirty="0" smtClean="0"/>
              <a:t>לפי ההגדרה ישנם 2 תתי מחרוזות של </a:t>
            </a:r>
            <a:r>
              <a:rPr lang="en-US" baseline="0" dirty="0" smtClean="0"/>
              <a:t> a </a:t>
            </a:r>
            <a:r>
              <a:rPr lang="he-IL" baseline="0" dirty="0" smtClean="0"/>
              <a:t>כך שהתו הימני שונה</a:t>
            </a:r>
            <a:endParaRPr lang="en-US" baseline="0" dirty="0" smtClean="0"/>
          </a:p>
          <a:p>
            <a:r>
              <a:rPr lang="he-IL" baseline="0" dirty="0" smtClean="0"/>
              <a:t>מקרה 1: התו השמאלי שונה -&gt; אז </a:t>
            </a:r>
            <a:r>
              <a:rPr lang="en-US" baseline="0" dirty="0" smtClean="0"/>
              <a:t>a </a:t>
            </a:r>
            <a:r>
              <a:rPr lang="he-IL" baseline="0" dirty="0" smtClean="0"/>
              <a:t> הוא חזרה מקסימאלית, לפי ההגדרה</a:t>
            </a:r>
          </a:p>
          <a:p>
            <a:r>
              <a:rPr lang="he-IL" baseline="0" dirty="0" smtClean="0"/>
              <a:t>מקרה 2: התו השמאלי זהה -&gt; </a:t>
            </a:r>
            <a:r>
              <a:rPr lang="en-US" baseline="0" dirty="0" smtClean="0"/>
              <a:t>v </a:t>
            </a:r>
            <a:r>
              <a:rPr lang="he-IL" baseline="0" dirty="0" smtClean="0"/>
              <a:t> הוא קודקוד פנימי בעץ, לכן קיימת תת מחרוזת אחרת שגרמה לפיצול כך שהתו השמאלי שלה שונה מהמחרוזת הראשונה </a:t>
            </a:r>
            <a:r>
              <a:rPr lang="en-US" sz="1200" dirty="0" smtClean="0">
                <a:sym typeface="Symbol" pitchFamily="18" charset="2"/>
              </a:rPr>
              <a:t>, </a:t>
            </a:r>
            <a:r>
              <a:rPr lang="en-US" sz="1200" dirty="0" err="1" smtClean="0">
                <a:sym typeface="Symbol" pitchFamily="18" charset="2"/>
              </a:rPr>
              <a:t>rp</a:t>
            </a:r>
            <a:r>
              <a:rPr lang="he-IL" baseline="0" dirty="0" smtClean="0"/>
              <a:t>– אחרת לא היה פיצול.</a:t>
            </a:r>
          </a:p>
          <a:p>
            <a:r>
              <a:rPr lang="he-IL" baseline="0" dirty="0" smtClean="0"/>
              <a:t>נסתכל עליה </a:t>
            </a:r>
            <a:r>
              <a:rPr lang="en-US" sz="1200" dirty="0" err="1" smtClean="0">
                <a:sym typeface="Symbol" pitchFamily="18" charset="2"/>
              </a:rPr>
              <a:t>z</a:t>
            </a:r>
            <a:r>
              <a:rPr lang="en-US" sz="1200" dirty="0" err="1" smtClean="0">
                <a:latin typeface="Math A" pitchFamily="18" charset="2"/>
                <a:sym typeface="Symbol" pitchFamily="18" charset="2"/>
              </a:rPr>
              <a:t>a</a:t>
            </a:r>
            <a:r>
              <a:rPr lang="en-US" sz="1200" dirty="0" err="1" smtClean="0">
                <a:sym typeface="Symbol" pitchFamily="18" charset="2"/>
              </a:rPr>
              <a:t>r</a:t>
            </a:r>
            <a:r>
              <a:rPr lang="he-IL" sz="1200" dirty="0" smtClean="0">
                <a:sym typeface="Symbol" pitchFamily="18" charset="2"/>
              </a:rPr>
              <a:t>, והרי </a:t>
            </a:r>
            <a:r>
              <a:rPr lang="en-US" sz="1200" dirty="0" smtClean="0">
                <a:sym typeface="Symbol" pitchFamily="18" charset="2"/>
              </a:rPr>
              <a:t>, </a:t>
            </a:r>
            <a:r>
              <a:rPr lang="en-US" sz="1200" dirty="0" err="1" smtClean="0">
                <a:sym typeface="Symbol" pitchFamily="18" charset="2"/>
              </a:rPr>
              <a:t>rp</a:t>
            </a:r>
            <a:r>
              <a:rPr lang="he-IL" sz="1200" dirty="0" smtClean="0">
                <a:sym typeface="Symbol" pitchFamily="18" charset="2"/>
              </a:rPr>
              <a:t> </a:t>
            </a:r>
            <a:endParaRPr lang="en-US" sz="1200" baseline="0" dirty="0" smtClean="0">
              <a:sym typeface="Symbol" pitchFamily="18" charset="2"/>
            </a:endParaRPr>
          </a:p>
          <a:p>
            <a:r>
              <a:rPr lang="he-IL" sz="1200" baseline="0" dirty="0" smtClean="0">
                <a:sym typeface="Symbol" pitchFamily="18" charset="2"/>
              </a:rPr>
              <a:t>נבחן את התו הימני הפעם במחרוזת השלישית: אם התו הימני שונה מ </a:t>
            </a:r>
            <a:r>
              <a:rPr lang="en-US" sz="1200" baseline="0" dirty="0" smtClean="0">
                <a:sym typeface="Symbol" pitchFamily="18" charset="2"/>
              </a:rPr>
              <a:t>X</a:t>
            </a:r>
            <a:r>
              <a:rPr lang="he-IL" sz="1200" baseline="0" dirty="0" smtClean="0">
                <a:sym typeface="Symbol" pitchFamily="18" charset="2"/>
              </a:rPr>
              <a:t> קיבלנו חזרה מקסימאלית, או שהוא שונה מ</a:t>
            </a:r>
            <a:r>
              <a:rPr lang="en-US" sz="1200" baseline="0" dirty="0" smtClean="0">
                <a:sym typeface="Symbol" pitchFamily="18" charset="2"/>
              </a:rPr>
              <a:t>Y</a:t>
            </a:r>
            <a:r>
              <a:rPr lang="he-IL" sz="1200" baseline="0" dirty="0" smtClean="0">
                <a:sym typeface="Symbol" pitchFamily="18" charset="2"/>
              </a:rPr>
              <a:t>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ym typeface="Symbol" pitchFamily="18" charset="2"/>
              </a:rPr>
              <a:t>xy</a:t>
            </a:r>
            <a:r>
              <a:rPr lang="he-IL" sz="1200" baseline="0" dirty="0" smtClean="0">
                <a:sym typeface="Symbol" pitchFamily="18" charset="2"/>
              </a:rPr>
              <a:t> לכן אחד מהמקרים חייב להיות נכון.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sz="1200" baseline="0" dirty="0" smtClean="0">
                <a:sym typeface="Symbol" pitchFamily="18" charset="2"/>
              </a:rPr>
              <a:t>ובכל מקרה קיבלנו ש </a:t>
            </a:r>
            <a:r>
              <a:rPr lang="en-US" sz="1200" baseline="0" dirty="0" smtClean="0">
                <a:sym typeface="Symbol" pitchFamily="18" charset="2"/>
              </a:rPr>
              <a:t>a </a:t>
            </a:r>
            <a:r>
              <a:rPr lang="he-IL" sz="1200" baseline="0" dirty="0" smtClean="0">
                <a:sym typeface="Symbol" pitchFamily="18" charset="2"/>
              </a:rPr>
              <a:t> חזרה מקסימלית.</a:t>
            </a:r>
            <a:endParaRPr lang="en-US" sz="1200" dirty="0" smtClean="0">
              <a:sym typeface="Symbol" pitchFamily="18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51564633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קודקוד</a:t>
            </a:r>
            <a:r>
              <a:rPr lang="he-IL" baseline="0" dirty="0" smtClean="0"/>
              <a:t> גבול:</a:t>
            </a:r>
          </a:p>
          <a:p>
            <a:r>
              <a:rPr lang="en-US" baseline="0" dirty="0" smtClean="0"/>
              <a:t>V </a:t>
            </a:r>
            <a:r>
              <a:rPr lang="he-IL" baseline="0" dirty="0" smtClean="0"/>
              <a:t> קודקוד מחלק שמאלי, ואין לו בנים שהם מחלקים שמאליים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54803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A111B8-C585-4758-A6F9-76BDC483C225}" type="slidenum">
              <a:rPr lang="he-IL"/>
              <a:pPr/>
              <a:t>45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46</a:t>
            </a:fld>
            <a:endParaRPr lang="he-I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5680614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9877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50</a:t>
            </a:fld>
            <a:endParaRPr lang="he-I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51</a:t>
            </a:fld>
            <a:endParaRPr lang="he-I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52</a:t>
            </a:fld>
            <a:endParaRPr lang="he-I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לאחר</a:t>
            </a:r>
            <a:r>
              <a:rPr lang="he-IL" baseline="0" dirty="0" smtClean="0"/>
              <a:t> חישוב מקדים על העץ, ב </a:t>
            </a:r>
            <a:r>
              <a:rPr lang="en-US" baseline="0" dirty="0" smtClean="0"/>
              <a:t>o(n)</a:t>
            </a:r>
            <a:r>
              <a:rPr lang="he-IL" baseline="0" dirty="0" smtClean="0"/>
              <a:t> זמן</a:t>
            </a:r>
            <a:endParaRPr lang="en-US" baseline="0" dirty="0" smtClean="0"/>
          </a:p>
          <a:p>
            <a:r>
              <a:rPr lang="he-IL" baseline="0" dirty="0" smtClean="0"/>
              <a:t>על כל שאילתא על אב קדמון משותף ל2 קודקודים, אפשר לענות בזמן קבוע, בלתי תלוי ב</a:t>
            </a:r>
            <a:r>
              <a:rPr lang="en-US" baseline="0" dirty="0" smtClean="0"/>
              <a:t>n</a:t>
            </a:r>
          </a:p>
          <a:p>
            <a:r>
              <a:rPr lang="he-IL" dirty="0" smtClean="0"/>
              <a:t>זו תוצאה בהחלט מפתיעה ושימושית,</a:t>
            </a:r>
            <a:r>
              <a:rPr lang="he-IL" baseline="0" dirty="0" smtClean="0"/>
              <a:t> במיוחד בהתחשב בעובדה שללא חישוב מקדים כזה, כל שאילתה כזו במקרה הגרוע היתה לוקחת </a:t>
            </a:r>
            <a:r>
              <a:rPr lang="en-US" baseline="0" dirty="0" smtClean="0"/>
              <a:t>0(n)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53</a:t>
            </a:fld>
            <a:endParaRPr lang="he-I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0987751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הנקודה</a:t>
            </a:r>
            <a:r>
              <a:rPr lang="he-IL" baseline="0" dirty="0" smtClean="0"/>
              <a:t> החשובה היא שהמחרוזת על המסלול מהשורש לקודקוד </a:t>
            </a:r>
            <a:r>
              <a:rPr lang="en-US" baseline="0" dirty="0" smtClean="0"/>
              <a:t>V</a:t>
            </a:r>
            <a:endParaRPr lang="he-IL" baseline="0" dirty="0" smtClean="0"/>
          </a:p>
          <a:p>
            <a:r>
              <a:rPr lang="he-IL" baseline="0" dirty="0" smtClean="0"/>
              <a:t>הוא בדיוק תת המחרוזת הארוכה ביותר המשותפת לתת המחרוזת של </a:t>
            </a:r>
            <a:r>
              <a:rPr lang="en-US" baseline="0" dirty="0" smtClean="0"/>
              <a:t>S</a:t>
            </a:r>
            <a:r>
              <a:rPr lang="he-IL" baseline="0" dirty="0" smtClean="0"/>
              <a:t>1 המתחילה באינדקס </a:t>
            </a:r>
            <a:r>
              <a:rPr lang="en-US" baseline="0" dirty="0" smtClean="0"/>
              <a:t>i</a:t>
            </a:r>
          </a:p>
          <a:p>
            <a:r>
              <a:rPr lang="he-IL" baseline="0" dirty="0" smtClean="0"/>
              <a:t>ותת המחרוזת של </a:t>
            </a:r>
            <a:r>
              <a:rPr lang="en-US" baseline="0" dirty="0" smtClean="0"/>
              <a:t>S2</a:t>
            </a:r>
            <a:r>
              <a:rPr lang="he-IL" baseline="0" dirty="0" smtClean="0"/>
              <a:t> המתחילה באינדקס </a:t>
            </a:r>
            <a:r>
              <a:rPr lang="en-US" baseline="0" dirty="0" smtClean="0"/>
              <a:t>j</a:t>
            </a:r>
            <a:r>
              <a:rPr lang="he-IL" baseline="0" dirty="0" smtClean="0"/>
              <a:t>.</a:t>
            </a:r>
          </a:p>
          <a:p>
            <a:endParaRPr lang="he-IL" baseline="0" dirty="0" smtClean="0"/>
          </a:p>
          <a:p>
            <a:r>
              <a:rPr lang="he-IL" baseline="0" dirty="0" smtClean="0"/>
              <a:t>ומכאן גם נובע שעומק המחרוזת של </a:t>
            </a:r>
            <a:r>
              <a:rPr lang="en-US" baseline="0" dirty="0" smtClean="0"/>
              <a:t>V</a:t>
            </a:r>
            <a:r>
              <a:rPr lang="he-IL" baseline="0" dirty="0" smtClean="0"/>
              <a:t> הוא גם אורך המחרוזת המשותפת ל2 תתי המחרוזות.</a:t>
            </a:r>
          </a:p>
          <a:p>
            <a:endParaRPr lang="he-IL" baseline="0" dirty="0" smtClean="0"/>
          </a:p>
          <a:p>
            <a:r>
              <a:rPr lang="he-IL" baseline="0" dirty="0" smtClean="0"/>
              <a:t>מכאן שכל שאילתא על </a:t>
            </a:r>
            <a:r>
              <a:rPr lang="en-US" dirty="0" smtClean="0"/>
              <a:t>longest common extension </a:t>
            </a:r>
            <a:r>
              <a:rPr lang="he-IL" dirty="0" smtClean="0"/>
              <a:t> יכולה להיענות בזמן קבוע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87882574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56</a:t>
            </a:fld>
            <a:endParaRPr lang="he-I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 = 7</a:t>
            </a:r>
          </a:p>
          <a:p>
            <a:r>
              <a:rPr lang="en-US" dirty="0" smtClean="0"/>
              <a:t>I = 4</a:t>
            </a:r>
          </a:p>
          <a:p>
            <a:r>
              <a:rPr lang="en-US" dirty="0" smtClean="0"/>
              <a:t>M-i+1= 4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57</a:t>
            </a:fld>
            <a:endParaRPr lang="he-I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58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59</a:t>
            </a:fld>
            <a:endParaRPr lang="he-I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60</a:t>
            </a:fld>
            <a:endParaRPr lang="he-I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הרעיון</a:t>
            </a:r>
            <a:r>
              <a:rPr lang="he-IL" baseline="0" dirty="0" smtClean="0"/>
              <a:t> הכללי:</a:t>
            </a:r>
          </a:p>
          <a:p>
            <a:r>
              <a:rPr lang="he-IL" baseline="0" dirty="0" smtClean="0"/>
              <a:t>לכל אינדקס </a:t>
            </a:r>
            <a:r>
              <a:rPr lang="en-US" baseline="0" dirty="0" smtClean="0"/>
              <a:t>i </a:t>
            </a:r>
            <a:r>
              <a:rPr lang="he-IL" baseline="0" dirty="0" smtClean="0"/>
              <a:t> ב </a:t>
            </a:r>
            <a:r>
              <a:rPr lang="en-US" baseline="0" dirty="0" smtClean="0"/>
              <a:t>T</a:t>
            </a:r>
            <a:r>
              <a:rPr lang="he-IL" baseline="0" dirty="0" smtClean="0"/>
              <a:t>, צריך לקבוע האם יש לנו מחרוזת</a:t>
            </a:r>
            <a:r>
              <a:rPr lang="en-US" baseline="0" dirty="0" smtClean="0"/>
              <a:t> P </a:t>
            </a:r>
            <a:r>
              <a:rPr lang="he-IL" baseline="0" dirty="0" smtClean="0"/>
              <a:t> עם </a:t>
            </a:r>
            <a:r>
              <a:rPr lang="en-US" baseline="0" dirty="0" smtClean="0"/>
              <a:t>K</a:t>
            </a:r>
            <a:r>
              <a:rPr lang="he-IL" baseline="0" dirty="0" smtClean="0"/>
              <a:t> טעויות שמתחילה באינדקס </a:t>
            </a:r>
            <a:r>
              <a:rPr lang="en-US" baseline="0" dirty="0" smtClean="0"/>
              <a:t>i</a:t>
            </a:r>
            <a:endParaRPr lang="he-IL" baseline="0" dirty="0" smtClean="0"/>
          </a:p>
          <a:p>
            <a:r>
              <a:rPr lang="he-IL" baseline="0" dirty="0" smtClean="0"/>
              <a:t>נעשה זאת ע"י כך שנחשב עד </a:t>
            </a:r>
            <a:r>
              <a:rPr lang="en-US" baseline="0" dirty="0" smtClean="0"/>
              <a:t>K</a:t>
            </a:r>
            <a:r>
              <a:rPr lang="he-IL" baseline="0" dirty="0" smtClean="0"/>
              <a:t>+1 פעמים את השאילתות להארכה משותפת.</a:t>
            </a:r>
          </a:p>
          <a:p>
            <a:r>
              <a:rPr lang="he-IL" baseline="0" dirty="0" smtClean="0"/>
              <a:t>אם תוך </a:t>
            </a:r>
            <a:r>
              <a:rPr lang="en-US" baseline="0" dirty="0" smtClean="0"/>
              <a:t>K</a:t>
            </a:r>
            <a:r>
              <a:rPr lang="he-IL" baseline="0" dirty="0" smtClean="0"/>
              <a:t> שאילתות נגיע לסוף המחרוזת </a:t>
            </a:r>
            <a:r>
              <a:rPr lang="en-US" baseline="0" dirty="0" smtClean="0"/>
              <a:t>P</a:t>
            </a:r>
            <a:r>
              <a:rPr lang="he-IL" baseline="0" dirty="0" smtClean="0"/>
              <a:t>, מצאנו מופע באינדקס </a:t>
            </a:r>
            <a:r>
              <a:rPr lang="en-US" baseline="0" dirty="0" smtClean="0"/>
              <a:t>i</a:t>
            </a:r>
            <a:r>
              <a:rPr lang="he-IL" baseline="0" dirty="0" smtClean="0"/>
              <a:t> 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63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18051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 rtl="1"/>
            <a:endParaRPr lang="he-IL" baseline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2A913-9559-4092-8E18-8AA7C142C49E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40570D0-D2D2-4808-9AD2-59D6186C724A}" type="datetimeFigureOut">
              <a:rPr lang="he-IL" smtClean="0"/>
              <a:pPr/>
              <a:t>י"ח/כסלו/תשע"ב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5FECA5-54C5-40D6-A099-AC7FAEE17EBA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hyperlink" Target="http://en.wikipedia.org/wiki/Uzi_Vishkin" TargetMode="External"/><Relationship Id="rId4" Type="http://schemas.openxmlformats.org/officeDocument/2006/relationships/hyperlink" Target="http://en.wikipedia.org/wiki/Robert_Tarjan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Suffix Trees</a:t>
            </a:r>
            <a:br>
              <a:rPr lang="en-US" dirty="0" smtClean="0"/>
            </a:br>
            <a:r>
              <a:rPr lang="en-US" dirty="0" smtClean="0"/>
              <a:t>and their applications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Amit</a:t>
            </a:r>
            <a:r>
              <a:rPr lang="en-US" dirty="0" smtClean="0"/>
              <a:t> </a:t>
            </a:r>
            <a:r>
              <a:rPr lang="en-US" dirty="0" err="1" smtClean="0"/>
              <a:t>Metodi</a:t>
            </a:r>
            <a:r>
              <a:rPr lang="en-US" dirty="0" smtClean="0"/>
              <a:t> and </a:t>
            </a:r>
            <a:r>
              <a:rPr lang="en-US" dirty="0" err="1" smtClean="0"/>
              <a:t>Tali</a:t>
            </a:r>
            <a:r>
              <a:rPr lang="en-US" dirty="0" smtClean="0"/>
              <a:t> Weinberger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7223179" y="638132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Seminar 2012/1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6166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latin typeface="Arial" pitchFamily="34" charset="0"/>
              </a:rPr>
              <a:t>Build suffix tree </a:t>
            </a:r>
            <a:r>
              <a:rPr lang="en-US" sz="2800" dirty="0" smtClean="0"/>
              <a:t>S=</a:t>
            </a:r>
            <a:r>
              <a:rPr lang="en-US" sz="2800" dirty="0" err="1" smtClean="0">
                <a:latin typeface="Arial" pitchFamily="34" charset="0"/>
              </a:rPr>
              <a:t>xaxac</a:t>
            </a:r>
            <a:r>
              <a:rPr lang="en-US" sz="2800" dirty="0" smtClean="0">
                <a:latin typeface="Arial" pitchFamily="34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S’</a:t>
            </a:r>
            <a:r>
              <a:rPr lang="en-US" sz="2800" dirty="0" smtClean="0">
                <a:latin typeface="Arial" pitchFamily="34" charset="0"/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  <a:r>
              <a:rPr lang="en-US" sz="2800" dirty="0" smtClean="0">
                <a:latin typeface="Arial" pitchFamily="34" charset="0"/>
              </a:rPr>
              <a:t>)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largest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ac$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c$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smallest suffix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  <a:endParaRPr lang="en-US" sz="2800" dirty="0" smtClean="0">
              <a:latin typeface="Arial" pitchFamily="34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Label each leaf with</a:t>
            </a:r>
            <a:br>
              <a:rPr lang="en-US" sz="2800" dirty="0" smtClean="0">
                <a:latin typeface="Arial" pitchFamily="34" charset="0"/>
              </a:rPr>
            </a:br>
            <a:r>
              <a:rPr lang="en-US" sz="2800" dirty="0" smtClean="0">
                <a:latin typeface="Arial" pitchFamily="34" charset="0"/>
              </a:rPr>
              <a:t>the starting point.</a:t>
            </a:r>
          </a:p>
        </p:txBody>
      </p:sp>
      <p:sp>
        <p:nvSpPr>
          <p:cNvPr id="36" name="Oval 42"/>
          <p:cNvSpPr>
            <a:spLocks noChangeArrowheads="1"/>
          </p:cNvSpPr>
          <p:nvPr/>
        </p:nvSpPr>
        <p:spPr bwMode="auto">
          <a:xfrm>
            <a:off x="6774631" y="3942928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7" name="AutoShape 43"/>
          <p:cNvSpPr>
            <a:spLocks noChangeArrowheads="1"/>
          </p:cNvSpPr>
          <p:nvPr/>
        </p:nvSpPr>
        <p:spPr bwMode="auto">
          <a:xfrm>
            <a:off x="5969769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6439669" y="406199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350769" y="430329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47"/>
          <p:cNvSpPr txBox="1">
            <a:spLocks noChangeArrowheads="1"/>
          </p:cNvSpPr>
          <p:nvPr/>
        </p:nvSpPr>
        <p:spPr bwMode="auto">
          <a:xfrm>
            <a:off x="6063208" y="49880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5982469" y="520404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2" name="Text Box 49"/>
          <p:cNvSpPr txBox="1">
            <a:spLocks noChangeArrowheads="1"/>
          </p:cNvSpPr>
          <p:nvPr/>
        </p:nvSpPr>
        <p:spPr bwMode="auto">
          <a:xfrm>
            <a:off x="5854932" y="569660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43" name="Oval 54"/>
          <p:cNvSpPr>
            <a:spLocks noChangeArrowheads="1"/>
          </p:cNvSpPr>
          <p:nvPr/>
        </p:nvSpPr>
        <p:spPr bwMode="auto">
          <a:xfrm>
            <a:off x="6394103" y="4797152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44" name="AutoShape 55"/>
          <p:cNvCxnSpPr>
            <a:cxnSpLocks noChangeShapeType="1"/>
            <a:stCxn id="36" idx="3"/>
            <a:endCxn id="43" idx="0"/>
          </p:cNvCxnSpPr>
          <p:nvPr/>
        </p:nvCxnSpPr>
        <p:spPr bwMode="auto">
          <a:xfrm flipH="1">
            <a:off x="6563172" y="4231547"/>
            <a:ext cx="260978" cy="5656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56"/>
          <p:cNvCxnSpPr>
            <a:cxnSpLocks noChangeShapeType="1"/>
            <a:stCxn id="43" idx="3"/>
            <a:endCxn id="37" idx="0"/>
          </p:cNvCxnSpPr>
          <p:nvPr/>
        </p:nvCxnSpPr>
        <p:spPr bwMode="auto">
          <a:xfrm flipH="1">
            <a:off x="6180113" y="5085770"/>
            <a:ext cx="263509" cy="1011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57"/>
          <p:cNvSpPr>
            <a:spLocks noChangeArrowheads="1"/>
          </p:cNvSpPr>
          <p:nvPr/>
        </p:nvSpPr>
        <p:spPr bwMode="auto">
          <a:xfrm>
            <a:off x="6615881" y="5716166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47" name="AutoShape 58"/>
          <p:cNvCxnSpPr>
            <a:cxnSpLocks noChangeShapeType="1"/>
            <a:stCxn id="43" idx="5"/>
            <a:endCxn id="46" idx="0"/>
          </p:cNvCxnSpPr>
          <p:nvPr/>
        </p:nvCxnSpPr>
        <p:spPr bwMode="auto">
          <a:xfrm>
            <a:off x="6682721" y="5085770"/>
            <a:ext cx="143504" cy="630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8" name="Text Box 59"/>
          <p:cNvSpPr txBox="1">
            <a:spLocks noChangeArrowheads="1"/>
          </p:cNvSpPr>
          <p:nvPr/>
        </p:nvSpPr>
        <p:spPr bwMode="auto">
          <a:xfrm>
            <a:off x="6660232" y="520404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49" name="Text Box 59"/>
          <p:cNvSpPr txBox="1">
            <a:spLocks noChangeArrowheads="1"/>
          </p:cNvSpPr>
          <p:nvPr/>
        </p:nvSpPr>
        <p:spPr bwMode="auto">
          <a:xfrm>
            <a:off x="6588224" y="49411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8"/>
          <p:cNvSpPr txBox="1">
            <a:spLocks noChangeArrowheads="1"/>
          </p:cNvSpPr>
          <p:nvPr/>
        </p:nvSpPr>
        <p:spPr bwMode="auto">
          <a:xfrm>
            <a:off x="5940152" y="54200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43608" y="12576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Trivial algorithm to build Suffix tree</a:t>
            </a:r>
            <a:endParaRPr lang="en-US" dirty="0"/>
          </a:p>
        </p:txBody>
      </p:sp>
      <p:sp>
        <p:nvSpPr>
          <p:cNvPr id="6" name="AutoShape 44"/>
          <p:cNvSpPr>
            <a:spLocks noChangeArrowheads="1"/>
          </p:cNvSpPr>
          <p:nvPr/>
        </p:nvSpPr>
        <p:spPr bwMode="auto">
          <a:xfrm>
            <a:off x="7682681" y="5944766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" name="Text Box 50"/>
          <p:cNvSpPr txBox="1">
            <a:spLocks noChangeArrowheads="1"/>
          </p:cNvSpPr>
          <p:nvPr/>
        </p:nvSpPr>
        <p:spPr bwMode="auto">
          <a:xfrm>
            <a:off x="7503368" y="479715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3" name="Text Box 51"/>
          <p:cNvSpPr txBox="1">
            <a:spLocks noChangeArrowheads="1"/>
          </p:cNvSpPr>
          <p:nvPr/>
        </p:nvSpPr>
        <p:spPr bwMode="auto">
          <a:xfrm>
            <a:off x="7596336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2"/>
          <p:cNvSpPr txBox="1">
            <a:spLocks noChangeArrowheads="1"/>
          </p:cNvSpPr>
          <p:nvPr/>
        </p:nvSpPr>
        <p:spPr bwMode="auto">
          <a:xfrm>
            <a:off x="7791400" y="551723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5" name="Text Box 53"/>
          <p:cNvSpPr txBox="1">
            <a:spLocks noChangeArrowheads="1"/>
          </p:cNvSpPr>
          <p:nvPr/>
        </p:nvSpPr>
        <p:spPr bwMode="auto">
          <a:xfrm>
            <a:off x="7188969" y="407469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60"/>
          <p:cNvSpPr>
            <a:spLocks noChangeArrowheads="1"/>
          </p:cNvSpPr>
          <p:nvPr/>
        </p:nvSpPr>
        <p:spPr bwMode="auto">
          <a:xfrm>
            <a:off x="7188969" y="4628728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3" name="AutoShape 61"/>
          <p:cNvCxnSpPr>
            <a:cxnSpLocks noChangeShapeType="1"/>
            <a:endCxn id="22" idx="0"/>
          </p:cNvCxnSpPr>
          <p:nvPr/>
        </p:nvCxnSpPr>
        <p:spPr bwMode="auto">
          <a:xfrm>
            <a:off x="7063556" y="4231853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62"/>
          <p:cNvCxnSpPr>
            <a:cxnSpLocks noChangeShapeType="1"/>
            <a:stCxn id="22" idx="5"/>
            <a:endCxn id="6" idx="0"/>
          </p:cNvCxnSpPr>
          <p:nvPr/>
        </p:nvCxnSpPr>
        <p:spPr bwMode="auto">
          <a:xfrm>
            <a:off x="7477894" y="4917653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AutoShape 63"/>
          <p:cNvSpPr>
            <a:spLocks noChangeArrowheads="1"/>
          </p:cNvSpPr>
          <p:nvPr/>
        </p:nvSpPr>
        <p:spPr bwMode="auto">
          <a:xfrm>
            <a:off x="8255769" y="52589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6" name="AutoShape 64"/>
          <p:cNvCxnSpPr>
            <a:cxnSpLocks noChangeShapeType="1"/>
            <a:stCxn id="22" idx="6"/>
            <a:endCxn id="25" idx="0"/>
          </p:cNvCxnSpPr>
          <p:nvPr/>
        </p:nvCxnSpPr>
        <p:spPr bwMode="auto">
          <a:xfrm>
            <a:off x="7527106" y="4798591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Text Box 65"/>
          <p:cNvSpPr txBox="1">
            <a:spLocks noChangeArrowheads="1"/>
          </p:cNvSpPr>
          <p:nvPr/>
        </p:nvSpPr>
        <p:spPr bwMode="auto">
          <a:xfrm>
            <a:off x="7874769" y="46287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8" name="AutoShape 66"/>
          <p:cNvSpPr>
            <a:spLocks noChangeArrowheads="1"/>
          </p:cNvSpPr>
          <p:nvPr/>
        </p:nvSpPr>
        <p:spPr bwMode="auto">
          <a:xfrm>
            <a:off x="8111753" y="4316973"/>
            <a:ext cx="420687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9" name="AutoShape 67"/>
          <p:cNvCxnSpPr>
            <a:cxnSpLocks noChangeShapeType="1"/>
            <a:stCxn id="36" idx="6"/>
            <a:endCxn id="28" idx="0"/>
          </p:cNvCxnSpPr>
          <p:nvPr/>
        </p:nvCxnSpPr>
        <p:spPr bwMode="auto">
          <a:xfrm>
            <a:off x="7112769" y="4111997"/>
            <a:ext cx="1209328" cy="2049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7503368" y="383589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מלבן 30"/>
          <p:cNvSpPr/>
          <p:nvPr/>
        </p:nvSpPr>
        <p:spPr>
          <a:xfrm>
            <a:off x="6025039" y="606753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32" name="מלבן 31"/>
          <p:cNvSpPr/>
          <p:nvPr/>
        </p:nvSpPr>
        <p:spPr>
          <a:xfrm>
            <a:off x="7727473" y="591423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33" name="מלבן 32"/>
          <p:cNvSpPr/>
          <p:nvPr/>
        </p:nvSpPr>
        <p:spPr>
          <a:xfrm>
            <a:off x="6673111" y="56870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34" name="מלבן 33"/>
          <p:cNvSpPr/>
          <p:nvPr/>
        </p:nvSpPr>
        <p:spPr>
          <a:xfrm>
            <a:off x="8316416" y="521632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35" name="מלבן 34"/>
          <p:cNvSpPr/>
          <p:nvPr/>
        </p:nvSpPr>
        <p:spPr>
          <a:xfrm>
            <a:off x="8172097" y="428380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51" name="Text Box 53"/>
          <p:cNvSpPr txBox="1">
            <a:spLocks noChangeArrowheads="1"/>
          </p:cNvSpPr>
          <p:nvPr/>
        </p:nvSpPr>
        <p:spPr bwMode="auto">
          <a:xfrm>
            <a:off x="7308304" y="37890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 Box 53"/>
          <p:cNvSpPr txBox="1">
            <a:spLocks noChangeArrowheads="1"/>
          </p:cNvSpPr>
          <p:nvPr/>
        </p:nvSpPr>
        <p:spPr bwMode="auto">
          <a:xfrm>
            <a:off x="7634973" y="453487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53"/>
          <p:cNvSpPr txBox="1">
            <a:spLocks noChangeArrowheads="1"/>
          </p:cNvSpPr>
          <p:nvPr/>
        </p:nvSpPr>
        <p:spPr bwMode="auto">
          <a:xfrm>
            <a:off x="7668344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AutoShape 66"/>
          <p:cNvSpPr>
            <a:spLocks noChangeArrowheads="1"/>
          </p:cNvSpPr>
          <p:nvPr/>
        </p:nvSpPr>
        <p:spPr bwMode="auto">
          <a:xfrm>
            <a:off x="5617840" y="4388981"/>
            <a:ext cx="420687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55" name="AutoShape 67"/>
          <p:cNvCxnSpPr>
            <a:cxnSpLocks noChangeShapeType="1"/>
            <a:stCxn id="36" idx="2"/>
            <a:endCxn id="54" idx="0"/>
          </p:cNvCxnSpPr>
          <p:nvPr/>
        </p:nvCxnSpPr>
        <p:spPr bwMode="auto">
          <a:xfrm flipH="1">
            <a:off x="5828184" y="4111997"/>
            <a:ext cx="946447" cy="2769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68"/>
          <p:cNvSpPr txBox="1">
            <a:spLocks noChangeArrowheads="1"/>
          </p:cNvSpPr>
          <p:nvPr/>
        </p:nvSpPr>
        <p:spPr bwMode="auto">
          <a:xfrm>
            <a:off x="6084168" y="383589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מלבן 56"/>
          <p:cNvSpPr/>
          <p:nvPr/>
        </p:nvSpPr>
        <p:spPr>
          <a:xfrm>
            <a:off x="5678184" y="435581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6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Complexity – Run Time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dirty="0" smtClean="0"/>
              <a:t>We need O(</a:t>
            </a:r>
            <a:r>
              <a:rPr lang="en-US" sz="2400" i="1" dirty="0" smtClean="0"/>
              <a:t>n</a:t>
            </a:r>
            <a:r>
              <a:rPr lang="en-US" sz="2400" dirty="0" smtClean="0"/>
              <a:t>-</a:t>
            </a:r>
            <a:r>
              <a:rPr lang="en-US" sz="2400" i="1" dirty="0" smtClean="0"/>
              <a:t>i+1</a:t>
            </a:r>
            <a:r>
              <a:rPr lang="en-US" sz="2400" dirty="0" smtClean="0"/>
              <a:t>) time for the </a:t>
            </a:r>
            <a:r>
              <a:rPr lang="en-US" sz="2400" dirty="0" err="1" smtClean="0"/>
              <a:t>i</a:t>
            </a:r>
            <a:r>
              <a:rPr lang="en-US" sz="2400" baseline="30000" dirty="0" err="1" smtClean="0"/>
              <a:t>th</a:t>
            </a:r>
            <a:r>
              <a:rPr lang="en-US" sz="2400" dirty="0" smtClean="0"/>
              <a:t> suffix. Therefore the total running time is: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err="1" smtClean="0"/>
              <a:t>Ukkonen</a:t>
            </a:r>
            <a:r>
              <a:rPr lang="en-US" sz="2400" dirty="0" smtClean="0"/>
              <a:t> in 1995 provided the first online-construction of suffix trees with the running time that matched the then fastest algorithms. These algorithms are all linear-time for a constant-size alphabet, and have worst-case running time of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err="1" smtClean="0"/>
              <a:t>n</a:t>
            </a:r>
            <a:r>
              <a:rPr lang="en-US" sz="2400" dirty="0" err="1" smtClean="0"/>
              <a:t>log</a:t>
            </a:r>
            <a:r>
              <a:rPr lang="en-US" sz="2400" i="1" dirty="0" err="1" smtClean="0"/>
              <a:t>n</a:t>
            </a:r>
            <a:r>
              <a:rPr lang="en-US" sz="2400" dirty="0" smtClean="0"/>
              <a:t>) in general.</a:t>
            </a:r>
          </a:p>
          <a:p>
            <a:pPr algn="l" rtl="0"/>
            <a:r>
              <a:rPr lang="en-US" sz="2400" dirty="0" smtClean="0"/>
              <a:t>Martin </a:t>
            </a:r>
            <a:r>
              <a:rPr lang="en-US" sz="2400" dirty="0" err="1" smtClean="0"/>
              <a:t>Farach</a:t>
            </a:r>
            <a:r>
              <a:rPr lang="en-US" sz="2400" dirty="0" smtClean="0"/>
              <a:t> in 1997 gave the first suffix tree construction algorithm that is optimal for all alphabets O(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  <a:endParaRPr lang="he-IL" sz="2400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39952" y="2060848"/>
          <a:ext cx="2303463" cy="990600"/>
        </p:xfrm>
        <a:graphic>
          <a:graphicData uri="http://schemas.openxmlformats.org/presentationml/2006/ole">
            <p:oleObj spid="_x0000_s1141" name="Equation" r:id="rId4" imgW="1002865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Complexity - Space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Will also take O(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if we would store every suffix in the tree separately.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Note that, we should not store the actual substrings</a:t>
            </a:r>
            <a:br>
              <a:rPr lang="en-US" sz="2400" dirty="0" smtClean="0"/>
            </a:br>
            <a:r>
              <a:rPr lang="en-US" sz="2400" i="1" dirty="0" smtClean="0"/>
              <a:t>S</a:t>
            </a:r>
            <a:r>
              <a:rPr lang="en-US" sz="2400" dirty="0" smtClean="0"/>
              <a:t>[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... </a:t>
            </a:r>
            <a:r>
              <a:rPr lang="en-US" sz="2400" i="1" dirty="0" smtClean="0"/>
              <a:t>j</a:t>
            </a:r>
            <a:r>
              <a:rPr lang="en-US" sz="2400" dirty="0" smtClean="0"/>
              <a:t>] of </a:t>
            </a:r>
            <a:r>
              <a:rPr lang="en-US" sz="2400" i="1" dirty="0" smtClean="0"/>
              <a:t>S</a:t>
            </a:r>
            <a:r>
              <a:rPr lang="en-US" sz="2400" dirty="0" smtClean="0"/>
              <a:t> in the edges, but only their start and end indices (</a:t>
            </a:r>
            <a:r>
              <a:rPr lang="en-US" sz="2400" i="1" dirty="0" err="1" smtClean="0"/>
              <a:t>i</a:t>
            </a:r>
            <a:r>
              <a:rPr lang="en-US" sz="2400" dirty="0" smtClean="0"/>
              <a:t>, </a:t>
            </a:r>
            <a:r>
              <a:rPr lang="en-US" sz="2400" i="1" dirty="0" smtClean="0"/>
              <a:t>j</a:t>
            </a:r>
            <a:r>
              <a:rPr lang="en-US" sz="2400" dirty="0" smtClean="0"/>
              <a:t>). </a:t>
            </a:r>
          </a:p>
          <a:p>
            <a:pPr algn="l" rtl="0"/>
            <a:r>
              <a:rPr lang="en-US" sz="2400" dirty="0" smtClean="0"/>
              <a:t>Nevertheless we keep thinking of the edge labels as substrings of </a:t>
            </a:r>
            <a:r>
              <a:rPr lang="en-US" sz="2400" i="1" dirty="0" smtClean="0"/>
              <a:t>S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This will reduce the space complexity to O(</a:t>
            </a:r>
            <a:r>
              <a:rPr lang="en-US" sz="2400" i="1" dirty="0" smtClean="0"/>
              <a:t>n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string matching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800" dirty="0" smtClean="0"/>
              <a:t>Given S and P strings where |</a:t>
            </a:r>
            <a:r>
              <a:rPr lang="en-US" sz="2800" i="1" dirty="0" smtClean="0"/>
              <a:t>S|=n</a:t>
            </a:r>
            <a:r>
              <a:rPr lang="en-US" sz="2800" dirty="0" smtClean="0"/>
              <a:t> and |</a:t>
            </a:r>
            <a:r>
              <a:rPr lang="en-US" sz="2800" i="1" dirty="0" smtClean="0"/>
              <a:t>P|=m</a:t>
            </a:r>
            <a:r>
              <a:rPr lang="en-US" sz="2800" dirty="0" smtClean="0"/>
              <a:t>. Find all occurrences of </a:t>
            </a:r>
            <a:r>
              <a:rPr lang="en-US" sz="2800" i="1" dirty="0" smtClean="0"/>
              <a:t>P</a:t>
            </a:r>
            <a:r>
              <a:rPr lang="en-US" sz="2800" dirty="0" smtClean="0"/>
              <a:t> in </a:t>
            </a:r>
            <a:r>
              <a:rPr lang="en-US" sz="2800" i="1" dirty="0" smtClean="0"/>
              <a:t>S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endParaRPr lang="en-US" sz="2800" dirty="0" smtClean="0"/>
          </a:p>
          <a:p>
            <a:pPr algn="l" rtl="0"/>
            <a:r>
              <a:rPr lang="en-US" sz="2800" dirty="0" smtClean="0"/>
              <a:t>Naïve algorithm = O(n*m)</a:t>
            </a:r>
          </a:p>
        </p:txBody>
      </p:sp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2457584" y="3263384"/>
          <a:ext cx="4824534" cy="74168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  <a:gridCol w="438594"/>
                <a:gridCol w="438594"/>
                <a:gridCol w="438594"/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p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11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10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9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8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7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6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5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4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3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2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2457584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2889632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/>
        </p:nvGraphicFramePr>
        <p:xfrm>
          <a:off x="3321680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מלבן 9"/>
          <p:cNvSpPr/>
          <p:nvPr/>
        </p:nvSpPr>
        <p:spPr>
          <a:xfrm>
            <a:off x="1984378" y="3266571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S=</a:t>
            </a:r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1984378" y="4066272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P=</a:t>
            </a:r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2889632" y="3659982"/>
            <a:ext cx="43204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b="1" dirty="0" smtClean="0"/>
              <a:t>2</a:t>
            </a:r>
            <a:endParaRPr lang="he-IL" b="1" dirty="0"/>
          </a:p>
        </p:txBody>
      </p:sp>
      <p:sp>
        <p:nvSpPr>
          <p:cNvPr id="13" name="מלבן 12"/>
          <p:cNvSpPr/>
          <p:nvPr/>
        </p:nvSpPr>
        <p:spPr>
          <a:xfrm>
            <a:off x="4211534" y="3659982"/>
            <a:ext cx="432048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e-IL" b="1" dirty="0" smtClean="0"/>
              <a:t>5</a:t>
            </a:r>
            <a:endParaRPr lang="he-IL" b="1" dirty="0"/>
          </a:p>
        </p:txBody>
      </p:sp>
      <p:graphicFrame>
        <p:nvGraphicFramePr>
          <p:cNvPr id="14" name="טבלה 13"/>
          <p:cNvGraphicFramePr>
            <a:graphicFrameLocks noGrp="1"/>
          </p:cNvGraphicFramePr>
          <p:nvPr/>
        </p:nvGraphicFramePr>
        <p:xfrm>
          <a:off x="5553928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/>
        </p:nvGraphicFramePr>
        <p:xfrm>
          <a:off x="3759443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4204340" y="4066272"/>
          <a:ext cx="1754376" cy="370840"/>
        </p:xfrm>
        <a:graphic>
          <a:graphicData uri="http://schemas.openxmlformats.org/drawingml/2006/table">
            <a:tbl>
              <a:tblPr rtl="1" firstRow="1" bandRow="1">
                <a:tableStyleId>{D7AC3CCA-C797-4891-BE02-D94E43425B78}</a:tableStyleId>
              </a:tblPr>
              <a:tblGrid>
                <a:gridCol w="438594"/>
                <a:gridCol w="438594"/>
                <a:gridCol w="438594"/>
                <a:gridCol w="43859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s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err="1" smtClean="0"/>
                        <a:t>i</a:t>
                      </a:r>
                      <a:endParaRPr lang="he-I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Exact string matching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5616" y="1268760"/>
            <a:ext cx="7746064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Given S and P strings where |</a:t>
            </a:r>
            <a:r>
              <a:rPr lang="en-US" sz="2800" i="1" dirty="0" smtClean="0"/>
              <a:t>S|=n</a:t>
            </a:r>
            <a:r>
              <a:rPr lang="en-US" sz="2800" dirty="0" smtClean="0"/>
              <a:t> and |</a:t>
            </a:r>
            <a:r>
              <a:rPr lang="en-US" sz="2800" i="1" dirty="0" smtClean="0"/>
              <a:t>P|=m</a:t>
            </a:r>
            <a:r>
              <a:rPr lang="en-US" sz="2800" dirty="0" smtClean="0"/>
              <a:t>. Find all occurrences of </a:t>
            </a:r>
            <a:r>
              <a:rPr lang="en-US" sz="2800" i="1" dirty="0" smtClean="0"/>
              <a:t>P</a:t>
            </a:r>
            <a:r>
              <a:rPr lang="en-US" sz="2800" dirty="0" smtClean="0"/>
              <a:t> in </a:t>
            </a:r>
            <a:r>
              <a:rPr lang="en-US" sz="2800" i="1" dirty="0" smtClean="0"/>
              <a:t>S</a:t>
            </a:r>
            <a:r>
              <a:rPr lang="en-US" sz="2800" dirty="0" smtClean="0"/>
              <a:t>.</a:t>
            </a:r>
          </a:p>
          <a:p>
            <a:pPr algn="l" rtl="0"/>
            <a:endParaRPr lang="en-US" sz="2800" dirty="0" smtClean="0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7541758" y="345090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7746422" y="263691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8516608" y="2996952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8147248" y="246774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23"/>
          <p:cNvSpPr>
            <a:spLocks noChangeArrowheads="1"/>
          </p:cNvSpPr>
          <p:nvPr/>
        </p:nvSpPr>
        <p:spPr bwMode="auto">
          <a:xfrm>
            <a:off x="6799777" y="631319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8588616" y="6309320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" name="Oval 28"/>
          <p:cNvSpPr>
            <a:spLocks noChangeArrowheads="1"/>
          </p:cNvSpPr>
          <p:nvPr/>
        </p:nvSpPr>
        <p:spPr bwMode="auto">
          <a:xfrm>
            <a:off x="7519856" y="4797152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6" name="AutoShape 29"/>
          <p:cNvSpPr>
            <a:spLocks noChangeArrowheads="1"/>
          </p:cNvSpPr>
          <p:nvPr/>
        </p:nvSpPr>
        <p:spPr bwMode="auto">
          <a:xfrm>
            <a:off x="7807888" y="4152949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7375840" y="3717032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7807888" y="3573016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AutoShape 39"/>
          <p:cNvCxnSpPr>
            <a:cxnSpLocks noChangeShapeType="1"/>
            <a:stCxn id="16" idx="5"/>
            <a:endCxn id="24" idx="0"/>
          </p:cNvCxnSpPr>
          <p:nvPr/>
        </p:nvCxnSpPr>
        <p:spPr bwMode="auto">
          <a:xfrm>
            <a:off x="8035041" y="2925531"/>
            <a:ext cx="763919" cy="3383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40"/>
          <p:cNvCxnSpPr>
            <a:cxnSpLocks noChangeShapeType="1"/>
            <a:stCxn id="16" idx="6"/>
            <a:endCxn id="17" idx="0"/>
          </p:cNvCxnSpPr>
          <p:nvPr/>
        </p:nvCxnSpPr>
        <p:spPr bwMode="auto">
          <a:xfrm>
            <a:off x="8084560" y="2805981"/>
            <a:ext cx="601117" cy="1909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40"/>
          <p:cNvCxnSpPr>
            <a:cxnSpLocks noChangeShapeType="1"/>
            <a:stCxn id="16" idx="4"/>
            <a:endCxn id="15" idx="0"/>
          </p:cNvCxnSpPr>
          <p:nvPr/>
        </p:nvCxnSpPr>
        <p:spPr bwMode="auto">
          <a:xfrm flipH="1">
            <a:off x="7710827" y="2975050"/>
            <a:ext cx="204664" cy="4758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5" name="AutoShape 40"/>
          <p:cNvCxnSpPr>
            <a:cxnSpLocks noChangeShapeType="1"/>
            <a:stCxn id="15" idx="5"/>
            <a:endCxn id="26" idx="0"/>
          </p:cNvCxnSpPr>
          <p:nvPr/>
        </p:nvCxnSpPr>
        <p:spPr bwMode="auto">
          <a:xfrm>
            <a:off x="7830377" y="3739521"/>
            <a:ext cx="187855" cy="4134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6" name="AutoShape 40"/>
          <p:cNvCxnSpPr>
            <a:cxnSpLocks noChangeShapeType="1"/>
            <a:stCxn id="15" idx="4"/>
            <a:endCxn id="25" idx="0"/>
          </p:cNvCxnSpPr>
          <p:nvPr/>
        </p:nvCxnSpPr>
        <p:spPr bwMode="auto">
          <a:xfrm flipH="1">
            <a:off x="7688925" y="3789040"/>
            <a:ext cx="21902" cy="1008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40"/>
          <p:cNvCxnSpPr>
            <a:cxnSpLocks noChangeShapeType="1"/>
            <a:stCxn id="25" idx="3"/>
            <a:endCxn id="21" idx="0"/>
          </p:cNvCxnSpPr>
          <p:nvPr/>
        </p:nvCxnSpPr>
        <p:spPr bwMode="auto">
          <a:xfrm flipH="1">
            <a:off x="7010121" y="5085770"/>
            <a:ext cx="559254" cy="12274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40"/>
          <p:cNvCxnSpPr>
            <a:cxnSpLocks noChangeShapeType="1"/>
            <a:stCxn id="17" idx="3"/>
          </p:cNvCxnSpPr>
          <p:nvPr/>
        </p:nvCxnSpPr>
        <p:spPr bwMode="auto">
          <a:xfrm flipH="1">
            <a:off x="8444600" y="3285570"/>
            <a:ext cx="121527" cy="43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40"/>
          <p:cNvCxnSpPr>
            <a:cxnSpLocks noChangeShapeType="1"/>
            <a:stCxn id="17" idx="4"/>
          </p:cNvCxnSpPr>
          <p:nvPr/>
        </p:nvCxnSpPr>
        <p:spPr bwMode="auto">
          <a:xfrm flipH="1">
            <a:off x="8660624" y="3335089"/>
            <a:ext cx="25053" cy="453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9" name="AutoShape 40"/>
          <p:cNvCxnSpPr>
            <a:cxnSpLocks noChangeShapeType="1"/>
            <a:stCxn id="17" idx="5"/>
          </p:cNvCxnSpPr>
          <p:nvPr/>
        </p:nvCxnSpPr>
        <p:spPr bwMode="auto">
          <a:xfrm>
            <a:off x="8805227" y="3285570"/>
            <a:ext cx="71421" cy="43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3" name="Oval 7"/>
          <p:cNvSpPr>
            <a:spLocks noChangeArrowheads="1"/>
          </p:cNvSpPr>
          <p:nvPr/>
        </p:nvSpPr>
        <p:spPr bwMode="auto">
          <a:xfrm>
            <a:off x="6871784" y="2996952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4" name="AutoShape 40"/>
          <p:cNvCxnSpPr>
            <a:cxnSpLocks noChangeShapeType="1"/>
            <a:stCxn id="63" idx="3"/>
          </p:cNvCxnSpPr>
          <p:nvPr/>
        </p:nvCxnSpPr>
        <p:spPr bwMode="auto">
          <a:xfrm flipH="1">
            <a:off x="6799776" y="3285570"/>
            <a:ext cx="121527" cy="43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63" idx="4"/>
          </p:cNvCxnSpPr>
          <p:nvPr/>
        </p:nvCxnSpPr>
        <p:spPr bwMode="auto">
          <a:xfrm flipH="1">
            <a:off x="7015800" y="3335089"/>
            <a:ext cx="25053" cy="45395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40"/>
          <p:cNvCxnSpPr>
            <a:cxnSpLocks noChangeShapeType="1"/>
            <a:stCxn id="63" idx="5"/>
          </p:cNvCxnSpPr>
          <p:nvPr/>
        </p:nvCxnSpPr>
        <p:spPr bwMode="auto">
          <a:xfrm>
            <a:off x="7160403" y="3285570"/>
            <a:ext cx="71421" cy="431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40"/>
          <p:cNvCxnSpPr>
            <a:cxnSpLocks noChangeShapeType="1"/>
            <a:stCxn id="16" idx="2"/>
            <a:endCxn id="63" idx="7"/>
          </p:cNvCxnSpPr>
          <p:nvPr/>
        </p:nvCxnSpPr>
        <p:spPr bwMode="auto">
          <a:xfrm flipH="1">
            <a:off x="7160403" y="2805981"/>
            <a:ext cx="586019" cy="2404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7092280" y="246774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38"/>
          <p:cNvSpPr txBox="1">
            <a:spLocks noChangeArrowheads="1"/>
          </p:cNvSpPr>
          <p:nvPr/>
        </p:nvSpPr>
        <p:spPr bwMode="auto">
          <a:xfrm>
            <a:off x="7447848" y="2852936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מלבן 78"/>
          <p:cNvSpPr/>
          <p:nvPr/>
        </p:nvSpPr>
        <p:spPr>
          <a:xfrm>
            <a:off x="7779271" y="4128588"/>
            <a:ext cx="423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11</a:t>
            </a:r>
            <a:endParaRPr lang="he-IL" dirty="0"/>
          </a:p>
        </p:txBody>
      </p:sp>
      <p:sp>
        <p:nvSpPr>
          <p:cNvPr id="80" name="מלבן 79"/>
          <p:cNvSpPr/>
          <p:nvPr/>
        </p:nvSpPr>
        <p:spPr>
          <a:xfrm>
            <a:off x="8634866" y="628356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8023912" y="6309320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84" name="AutoShape 40"/>
          <p:cNvCxnSpPr>
            <a:cxnSpLocks noChangeShapeType="1"/>
            <a:stCxn id="25" idx="5"/>
            <a:endCxn id="83" idx="0"/>
          </p:cNvCxnSpPr>
          <p:nvPr/>
        </p:nvCxnSpPr>
        <p:spPr bwMode="auto">
          <a:xfrm>
            <a:off x="7808475" y="5085770"/>
            <a:ext cx="425781" cy="1223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" name="מלבן 86"/>
          <p:cNvSpPr/>
          <p:nvPr/>
        </p:nvSpPr>
        <p:spPr>
          <a:xfrm>
            <a:off x="8057283" y="627427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92" name="AutoShape 29"/>
          <p:cNvSpPr>
            <a:spLocks noChangeArrowheads="1"/>
          </p:cNvSpPr>
          <p:nvPr/>
        </p:nvSpPr>
        <p:spPr bwMode="auto">
          <a:xfrm>
            <a:off x="6799776" y="480102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93" name="AutoShape 40"/>
          <p:cNvCxnSpPr>
            <a:cxnSpLocks noChangeShapeType="1"/>
            <a:stCxn id="15" idx="2"/>
            <a:endCxn id="92" idx="0"/>
          </p:cNvCxnSpPr>
          <p:nvPr/>
        </p:nvCxnSpPr>
        <p:spPr bwMode="auto">
          <a:xfrm flipH="1">
            <a:off x="7010120" y="3619971"/>
            <a:ext cx="531638" cy="1181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6" name="מלבן 95"/>
          <p:cNvSpPr/>
          <p:nvPr/>
        </p:nvSpPr>
        <p:spPr>
          <a:xfrm>
            <a:off x="6848429" y="4774981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8</a:t>
            </a:r>
            <a:endParaRPr lang="he-IL" dirty="0"/>
          </a:p>
        </p:txBody>
      </p:sp>
      <p:sp>
        <p:nvSpPr>
          <p:cNvPr id="102" name="Text Box 35"/>
          <p:cNvSpPr txBox="1">
            <a:spLocks noChangeArrowheads="1"/>
          </p:cNvSpPr>
          <p:nvPr/>
        </p:nvSpPr>
        <p:spPr bwMode="auto">
          <a:xfrm>
            <a:off x="7364480" y="3933056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38"/>
          <p:cNvSpPr txBox="1">
            <a:spLocks noChangeArrowheads="1"/>
          </p:cNvSpPr>
          <p:nvPr/>
        </p:nvSpPr>
        <p:spPr bwMode="auto">
          <a:xfrm>
            <a:off x="7331109" y="4195936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 Box 38"/>
          <p:cNvSpPr txBox="1">
            <a:spLocks noChangeArrowheads="1"/>
          </p:cNvSpPr>
          <p:nvPr/>
        </p:nvSpPr>
        <p:spPr bwMode="auto">
          <a:xfrm>
            <a:off x="7963383" y="539897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7076448" y="3687415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 Box 35"/>
          <p:cNvSpPr txBox="1">
            <a:spLocks noChangeArrowheads="1"/>
          </p:cNvSpPr>
          <p:nvPr/>
        </p:nvSpPr>
        <p:spPr bwMode="auto">
          <a:xfrm>
            <a:off x="6966712" y="3903439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 Box 38"/>
          <p:cNvSpPr txBox="1">
            <a:spLocks noChangeArrowheads="1"/>
          </p:cNvSpPr>
          <p:nvPr/>
        </p:nvSpPr>
        <p:spPr bwMode="auto">
          <a:xfrm>
            <a:off x="6788416" y="4123928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 Box 38"/>
          <p:cNvSpPr txBox="1">
            <a:spLocks noChangeArrowheads="1"/>
          </p:cNvSpPr>
          <p:nvPr/>
        </p:nvSpPr>
        <p:spPr bwMode="auto">
          <a:xfrm>
            <a:off x="6716408" y="4339952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 Box 19"/>
          <p:cNvSpPr txBox="1">
            <a:spLocks noChangeArrowheads="1"/>
          </p:cNvSpPr>
          <p:nvPr/>
        </p:nvSpPr>
        <p:spPr bwMode="auto">
          <a:xfrm>
            <a:off x="7921406" y="4928289"/>
            <a:ext cx="2609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 Box 19"/>
          <p:cNvSpPr txBox="1">
            <a:spLocks noChangeArrowheads="1"/>
          </p:cNvSpPr>
          <p:nvPr/>
        </p:nvSpPr>
        <p:spPr bwMode="auto">
          <a:xfrm>
            <a:off x="8039664" y="5157192"/>
            <a:ext cx="2609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Text Box 38"/>
          <p:cNvSpPr txBox="1">
            <a:spLocks noChangeArrowheads="1"/>
          </p:cNvSpPr>
          <p:nvPr/>
        </p:nvSpPr>
        <p:spPr bwMode="auto">
          <a:xfrm>
            <a:off x="8084560" y="570810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מלבן 116"/>
          <p:cNvSpPr/>
          <p:nvPr/>
        </p:nvSpPr>
        <p:spPr>
          <a:xfrm>
            <a:off x="6834666" y="62888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122" name="מלבן 121"/>
          <p:cNvSpPr/>
          <p:nvPr/>
        </p:nvSpPr>
        <p:spPr>
          <a:xfrm rot="4704480">
            <a:off x="7845331" y="4696307"/>
            <a:ext cx="18469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mississippi</a:t>
            </a:r>
            <a:r>
              <a:rPr lang="en-US" sz="2400" dirty="0" smtClean="0"/>
              <a:t>$</a:t>
            </a:r>
            <a:endParaRPr lang="he-IL" sz="2400" dirty="0"/>
          </a:p>
        </p:txBody>
      </p:sp>
      <p:sp>
        <p:nvSpPr>
          <p:cNvPr id="124" name="Text Box 38"/>
          <p:cNvSpPr txBox="1">
            <a:spLocks noChangeArrowheads="1"/>
          </p:cNvSpPr>
          <p:nvPr/>
        </p:nvSpPr>
        <p:spPr bwMode="auto">
          <a:xfrm>
            <a:off x="6592884" y="580526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 Box 19"/>
          <p:cNvSpPr txBox="1">
            <a:spLocks noChangeArrowheads="1"/>
          </p:cNvSpPr>
          <p:nvPr/>
        </p:nvSpPr>
        <p:spPr bwMode="auto">
          <a:xfrm>
            <a:off x="6886182" y="5635490"/>
            <a:ext cx="2609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 Box 38"/>
          <p:cNvSpPr txBox="1">
            <a:spLocks noChangeArrowheads="1"/>
          </p:cNvSpPr>
          <p:nvPr/>
        </p:nvSpPr>
        <p:spPr bwMode="auto">
          <a:xfrm>
            <a:off x="6519522" y="5937007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e-IL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 Box 19"/>
          <p:cNvSpPr txBox="1">
            <a:spLocks noChangeArrowheads="1"/>
          </p:cNvSpPr>
          <p:nvPr/>
        </p:nvSpPr>
        <p:spPr bwMode="auto">
          <a:xfrm>
            <a:off x="7038582" y="5432345"/>
            <a:ext cx="26092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 Box 38"/>
          <p:cNvSpPr txBox="1">
            <a:spLocks noChangeArrowheads="1"/>
          </p:cNvSpPr>
          <p:nvPr/>
        </p:nvSpPr>
        <p:spPr bwMode="auto">
          <a:xfrm>
            <a:off x="6978682" y="5236813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 Box 35"/>
          <p:cNvSpPr txBox="1">
            <a:spLocks noChangeArrowheads="1"/>
          </p:cNvSpPr>
          <p:nvPr/>
        </p:nvSpPr>
        <p:spPr bwMode="auto">
          <a:xfrm>
            <a:off x="7220464" y="4911551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 Box 35"/>
          <p:cNvSpPr txBox="1">
            <a:spLocks noChangeArrowheads="1"/>
          </p:cNvSpPr>
          <p:nvPr/>
        </p:nvSpPr>
        <p:spPr bwMode="auto">
          <a:xfrm>
            <a:off x="7115085" y="5055567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מלבן 130"/>
          <p:cNvSpPr/>
          <p:nvPr/>
        </p:nvSpPr>
        <p:spPr>
          <a:xfrm>
            <a:off x="1115616" y="2420888"/>
            <a:ext cx="583264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u="sng" dirty="0" smtClean="0"/>
              <a:t>Using suffix tree:</a:t>
            </a:r>
          </a:p>
          <a:p>
            <a:pPr marL="596646" indent="-514350" algn="l" rtl="0"/>
            <a:r>
              <a:rPr lang="en-US" sz="2000" dirty="0" smtClean="0"/>
              <a:t>1. Build suffix tree </a:t>
            </a:r>
            <a:r>
              <a:rPr lang="en-US" sz="2000" b="1" dirty="0" smtClean="0"/>
              <a:t>O(n)</a:t>
            </a:r>
          </a:p>
          <a:p>
            <a:pPr marL="596646" indent="-514350" algn="l" rtl="0"/>
            <a:endParaRPr lang="en-US" sz="2000" b="1" dirty="0" smtClean="0"/>
          </a:p>
          <a:p>
            <a:pPr marL="596646" indent="-514350" algn="l" rtl="0"/>
            <a:r>
              <a:rPr lang="en-US" sz="2000" dirty="0" smtClean="0"/>
              <a:t>2. Try to match P on a path. Three cases:</a:t>
            </a:r>
          </a:p>
          <a:p>
            <a:pPr marL="596646" indent="-514350" algn="l" rtl="0"/>
            <a:r>
              <a:rPr lang="en-US" sz="2000" dirty="0" smtClean="0"/>
              <a:t>a. No match → P does not occur in T.</a:t>
            </a:r>
          </a:p>
          <a:p>
            <a:pPr marL="596646" indent="-514350" algn="l" rtl="0"/>
            <a:r>
              <a:rPr lang="en-US" sz="2000" dirty="0" smtClean="0"/>
              <a:t>b. The match of P ends in a node u. Set x = u.</a:t>
            </a:r>
          </a:p>
          <a:p>
            <a:pPr marL="596646" indent="-514350" algn="l" rtl="0"/>
            <a:r>
              <a:rPr lang="en-US" sz="2000" dirty="0" smtClean="0"/>
              <a:t>c. The match ends inside an edge (</a:t>
            </a:r>
            <a:r>
              <a:rPr lang="en-US" sz="2000" dirty="0" err="1" smtClean="0"/>
              <a:t>v,w</a:t>
            </a:r>
            <a:r>
              <a:rPr lang="en-US" sz="2000" dirty="0" smtClean="0"/>
              <a:t>). Set x=w.</a:t>
            </a:r>
          </a:p>
          <a:p>
            <a:pPr marL="596646" indent="-514350" algn="l" rtl="0"/>
            <a:r>
              <a:rPr lang="en-US" sz="2000" b="1" dirty="0" smtClean="0"/>
              <a:t>O(m)</a:t>
            </a:r>
          </a:p>
          <a:p>
            <a:pPr marL="596646" indent="-514350" algn="l" rtl="0"/>
            <a:endParaRPr lang="en-US" sz="2000" b="1" dirty="0" smtClean="0"/>
          </a:p>
          <a:p>
            <a:pPr marL="596646" indent="-514350" algn="l" rtl="0"/>
            <a:r>
              <a:rPr lang="en-US" sz="2000" dirty="0" smtClean="0"/>
              <a:t>3. All leaves below x represent occurrences of P.</a:t>
            </a:r>
          </a:p>
          <a:p>
            <a:pPr marL="596646" indent="-514350" algn="l" rtl="0">
              <a:buNone/>
            </a:pPr>
            <a:r>
              <a:rPr lang="en-US" sz="2000" b="1" dirty="0" smtClean="0"/>
              <a:t>O(k)   </a:t>
            </a:r>
            <a:r>
              <a:rPr lang="en-US" dirty="0" smtClean="0"/>
              <a:t>(where k = number of occurrences of P in S)</a:t>
            </a:r>
          </a:p>
          <a:p>
            <a:pPr marL="596646" indent="-514350" algn="l" rtl="0">
              <a:buNone/>
            </a:pPr>
            <a:endParaRPr lang="en-US" sz="2000" dirty="0" smtClean="0"/>
          </a:p>
          <a:p>
            <a:pPr marL="596646" indent="-514350" algn="l" rtl="0">
              <a:buNone/>
            </a:pPr>
            <a:r>
              <a:rPr lang="en-US" sz="2800" b="1" dirty="0" smtClean="0"/>
              <a:t>Total time</a:t>
            </a:r>
            <a:r>
              <a:rPr lang="en-US" sz="2800" dirty="0" smtClean="0"/>
              <a:t>: O(</a:t>
            </a:r>
            <a:r>
              <a:rPr lang="en-US" sz="2800" dirty="0" err="1" smtClean="0"/>
              <a:t>n+m+k</a:t>
            </a:r>
            <a:r>
              <a:rPr lang="en-US" sz="2800" dirty="0" smtClean="0"/>
              <a:t>) ~= </a:t>
            </a:r>
            <a:r>
              <a:rPr lang="en-US" sz="2800" b="1" dirty="0" smtClean="0"/>
              <a:t>O(n)</a:t>
            </a:r>
            <a:endParaRPr lang="he-I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006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5006C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909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suffix tree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Given a set of strings T a generalized suffix tree of T is a compressed </a:t>
            </a:r>
            <a:r>
              <a:rPr lang="en-US" dirty="0" err="1" smtClean="0"/>
              <a:t>trie</a:t>
            </a:r>
            <a:r>
              <a:rPr lang="en-US" dirty="0" smtClean="0"/>
              <a:t> of all suffixes of S </a:t>
            </a:r>
            <a:r>
              <a:rPr lang="en-US" dirty="0" smtClean="0">
                <a:latin typeface="Arial" pitchFamily="34" charset="0"/>
                <a:sym typeface="Symbol" pitchFamily="18" charset="2"/>
              </a:rPr>
              <a:t></a:t>
            </a:r>
            <a:r>
              <a:rPr lang="en-US" dirty="0" smtClean="0"/>
              <a:t> T.</a:t>
            </a:r>
          </a:p>
          <a:p>
            <a:pPr algn="l" rtl="0"/>
            <a:r>
              <a:rPr lang="en-US" dirty="0" smtClean="0"/>
              <a:t>To make these suffixes prefix-free we add a special char at the end of S.</a:t>
            </a:r>
          </a:p>
          <a:p>
            <a:pPr algn="l" rtl="0"/>
            <a:r>
              <a:rPr lang="en-US" dirty="0" smtClean="0"/>
              <a:t>To associate each suffix with a unique string in T, add a different special char to each S </a:t>
            </a:r>
            <a:r>
              <a:rPr lang="en-US" dirty="0" smtClean="0">
                <a:latin typeface="Arial" pitchFamily="34" charset="0"/>
                <a:sym typeface="Symbol" pitchFamily="18" charset="2"/>
              </a:rPr>
              <a:t></a:t>
            </a:r>
            <a:r>
              <a:rPr lang="en-US" dirty="0" smtClean="0"/>
              <a:t> 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suffix tree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20000"/>
              </a:spcBef>
            </a:pPr>
            <a:r>
              <a:rPr lang="en-US" dirty="0" smtClean="0">
                <a:latin typeface="Arial" pitchFamily="34" charset="0"/>
              </a:rPr>
              <a:t>Let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=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</a:rPr>
              <a:t>abab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=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</a:rPr>
              <a:t>aab</a:t>
            </a:r>
            <a:r>
              <a:rPr lang="en-US" dirty="0" smtClean="0">
                <a:latin typeface="Arial" pitchFamily="34" charset="0"/>
              </a:rPr>
              <a:t> here is a generalized suffix tree for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1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2 </a:t>
            </a:r>
            <a:endParaRPr lang="en-US" baseline="-25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35696" y="3143250"/>
            <a:ext cx="232568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$	    #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b$         b#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  </a:t>
            </a:r>
          </a:p>
          <a:p>
            <a:pPr algn="l" rtl="0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106070" y="2743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4274096" y="61166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1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7185794" y="539730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2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631160" y="30689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883696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375696" y="5130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286796" y="53975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197896" y="5638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996881" y="43098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73081" y="46146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073081" y="49194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783288" y="31409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55096" y="49196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18" name="AutoShape 19"/>
          <p:cNvCxnSpPr>
            <a:cxnSpLocks noChangeShapeType="1"/>
            <a:stCxn id="17" idx="3"/>
            <a:endCxn id="6" idx="0"/>
          </p:cNvCxnSpPr>
          <p:nvPr/>
        </p:nvCxnSpPr>
        <p:spPr bwMode="auto">
          <a:xfrm flipH="1">
            <a:off x="4485234" y="5208588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860032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3</a:t>
            </a:r>
          </a:p>
        </p:txBody>
      </p:sp>
      <p:cxnSp>
        <p:nvCxnSpPr>
          <p:cNvPr id="20" name="AutoShape 21"/>
          <p:cNvCxnSpPr>
            <a:cxnSpLocks noChangeShapeType="1"/>
            <a:stCxn id="17" idx="5"/>
            <a:endCxn id="19" idx="0"/>
          </p:cNvCxnSpPr>
          <p:nvPr/>
        </p:nvCxnSpPr>
        <p:spPr bwMode="auto">
          <a:xfrm>
            <a:off x="4943715" y="5208281"/>
            <a:ext cx="126661" cy="8888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983088" y="5492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6957194" y="4081264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23" name="AutoShape 24"/>
          <p:cNvCxnSpPr>
            <a:cxnSpLocks noChangeShapeType="1"/>
            <a:stCxn id="5" idx="5"/>
            <a:endCxn id="22" idx="0"/>
          </p:cNvCxnSpPr>
          <p:nvPr/>
        </p:nvCxnSpPr>
        <p:spPr bwMode="auto">
          <a:xfrm>
            <a:off x="6394689" y="3031819"/>
            <a:ext cx="731574" cy="104944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5"/>
          <p:cNvCxnSpPr>
            <a:cxnSpLocks noChangeShapeType="1"/>
            <a:stCxn id="22" idx="5"/>
            <a:endCxn id="7" idx="0"/>
          </p:cNvCxnSpPr>
          <p:nvPr/>
        </p:nvCxnSpPr>
        <p:spPr bwMode="auto">
          <a:xfrm>
            <a:off x="7246119" y="4370189"/>
            <a:ext cx="150812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7740352" y="5089054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4</a:t>
            </a:r>
          </a:p>
        </p:txBody>
      </p:sp>
      <p:cxnSp>
        <p:nvCxnSpPr>
          <p:cNvPr id="26" name="AutoShape 27"/>
          <p:cNvCxnSpPr>
            <a:cxnSpLocks noChangeShapeType="1"/>
            <a:stCxn id="22" idx="6"/>
            <a:endCxn id="25" idx="0"/>
          </p:cNvCxnSpPr>
          <p:nvPr/>
        </p:nvCxnSpPr>
        <p:spPr bwMode="auto">
          <a:xfrm>
            <a:off x="7295331" y="4250333"/>
            <a:ext cx="655365" cy="83872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668344" y="44119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5442496" y="40433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32" name="AutoShape 33"/>
          <p:cNvCxnSpPr>
            <a:cxnSpLocks noChangeShapeType="1"/>
            <a:stCxn id="5" idx="3"/>
            <a:endCxn id="31" idx="0"/>
          </p:cNvCxnSpPr>
          <p:nvPr/>
        </p:nvCxnSpPr>
        <p:spPr bwMode="auto">
          <a:xfrm flipH="1">
            <a:off x="5611565" y="3031819"/>
            <a:ext cx="544024" cy="101154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34"/>
          <p:cNvCxnSpPr>
            <a:cxnSpLocks noChangeShapeType="1"/>
            <a:stCxn id="31" idx="3"/>
            <a:endCxn id="17" idx="0"/>
          </p:cNvCxnSpPr>
          <p:nvPr/>
        </p:nvCxnSpPr>
        <p:spPr bwMode="auto">
          <a:xfrm flipH="1">
            <a:off x="4824959" y="4332288"/>
            <a:ext cx="666750" cy="58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5926684" y="5370513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890171" y="45878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6042571" y="481647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cxnSp>
        <p:nvCxnSpPr>
          <p:cNvPr id="37" name="AutoShape 38"/>
          <p:cNvCxnSpPr>
            <a:cxnSpLocks noChangeShapeType="1"/>
            <a:endCxn id="34" idx="0"/>
          </p:cNvCxnSpPr>
          <p:nvPr/>
        </p:nvCxnSpPr>
        <p:spPr bwMode="auto">
          <a:xfrm>
            <a:off x="5721896" y="4343400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798096" y="4267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5508104" y="594928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cxnSp>
        <p:nvCxnSpPr>
          <p:cNvPr id="40" name="AutoShape 41"/>
          <p:cNvCxnSpPr>
            <a:cxnSpLocks noChangeShapeType="1"/>
            <a:stCxn id="17" idx="6"/>
            <a:endCxn id="39" idx="0"/>
          </p:cNvCxnSpPr>
          <p:nvPr/>
        </p:nvCxnSpPr>
        <p:spPr bwMode="auto">
          <a:xfrm>
            <a:off x="4993234" y="5088732"/>
            <a:ext cx="725214" cy="8605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43128" y="520404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sp>
        <p:nvSpPr>
          <p:cNvPr id="42" name="AutoShape 43"/>
          <p:cNvSpPr>
            <a:spLocks noChangeArrowheads="1"/>
          </p:cNvSpPr>
          <p:nvPr/>
        </p:nvSpPr>
        <p:spPr bwMode="auto">
          <a:xfrm>
            <a:off x="8255769" y="455910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43" name="AutoShape 44"/>
          <p:cNvCxnSpPr>
            <a:cxnSpLocks noChangeShapeType="1"/>
            <a:stCxn id="22" idx="6"/>
            <a:endCxn id="42" idx="0"/>
          </p:cNvCxnSpPr>
          <p:nvPr/>
        </p:nvCxnSpPr>
        <p:spPr bwMode="auto">
          <a:xfrm>
            <a:off x="7295331" y="4251127"/>
            <a:ext cx="1171575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7758881" y="40050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sp>
        <p:nvSpPr>
          <p:cNvPr id="46" name="AutoShape 20"/>
          <p:cNvSpPr>
            <a:spLocks noChangeArrowheads="1"/>
          </p:cNvSpPr>
          <p:nvPr/>
        </p:nvSpPr>
        <p:spPr bwMode="auto">
          <a:xfrm>
            <a:off x="4499992" y="321684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47" name="AutoShape 34"/>
          <p:cNvCxnSpPr>
            <a:cxnSpLocks noChangeShapeType="1"/>
            <a:stCxn id="5" idx="2"/>
            <a:endCxn id="46" idx="3"/>
          </p:cNvCxnSpPr>
          <p:nvPr/>
        </p:nvCxnSpPr>
        <p:spPr bwMode="auto">
          <a:xfrm flipH="1">
            <a:off x="4920679" y="2912269"/>
            <a:ext cx="1185391" cy="44665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5292080" y="270892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52" name="AutoShape 20"/>
          <p:cNvSpPr>
            <a:spLocks noChangeArrowheads="1"/>
          </p:cNvSpPr>
          <p:nvPr/>
        </p:nvSpPr>
        <p:spPr bwMode="auto">
          <a:xfrm>
            <a:off x="7812360" y="321297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3" name="AutoShape 34"/>
          <p:cNvCxnSpPr>
            <a:cxnSpLocks noChangeShapeType="1"/>
            <a:stCxn id="5" idx="6"/>
            <a:endCxn id="52" idx="1"/>
          </p:cNvCxnSpPr>
          <p:nvPr/>
        </p:nvCxnSpPr>
        <p:spPr bwMode="auto">
          <a:xfrm>
            <a:off x="6444208" y="2912269"/>
            <a:ext cx="1368152" cy="44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7" name="Text Box 45"/>
          <p:cNvSpPr txBox="1">
            <a:spLocks noChangeArrowheads="1"/>
          </p:cNvSpPr>
          <p:nvPr/>
        </p:nvSpPr>
        <p:spPr bwMode="auto">
          <a:xfrm>
            <a:off x="7020272" y="270892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suffix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latin typeface="Arial" pitchFamily="34" charset="0"/>
            </a:endParaRPr>
          </a:p>
          <a:p>
            <a:pPr algn="l" rtl="0"/>
            <a:r>
              <a:rPr lang="en-US" dirty="0" smtClean="0">
                <a:latin typeface="Arial" pitchFamily="34" charset="0"/>
              </a:rPr>
              <a:t>Longest Common Substring</a:t>
            </a:r>
          </a:p>
          <a:p>
            <a:pPr lvl="1" algn="l" rtl="0"/>
            <a:r>
              <a:rPr lang="en-US" altLang="zh-CN" dirty="0" smtClean="0">
                <a:ea typeface="SimSun" pitchFamily="2" charset="-122"/>
              </a:rPr>
              <a:t>DNA Contamination Problem</a:t>
            </a:r>
            <a:endParaRPr lang="en-US" altLang="zh-CN" dirty="0" smtClean="0"/>
          </a:p>
          <a:p>
            <a:pPr algn="l" rtl="0"/>
            <a:r>
              <a:rPr lang="en-US" dirty="0" smtClean="0">
                <a:latin typeface="Arial" pitchFamily="34" charset="0"/>
              </a:rPr>
              <a:t>Maximal Repetitive Structures</a:t>
            </a:r>
          </a:p>
          <a:p>
            <a:pPr algn="l" rtl="0"/>
            <a:r>
              <a:rPr lang="en-US" dirty="0" smtClean="0"/>
              <a:t>Longest common extension</a:t>
            </a:r>
          </a:p>
          <a:p>
            <a:pPr algn="l" rtl="0"/>
            <a:r>
              <a:rPr lang="en-US" dirty="0" smtClean="0"/>
              <a:t>Finding maximal palindromes</a:t>
            </a:r>
          </a:p>
          <a:p>
            <a:pPr algn="l" rtl="0"/>
            <a:r>
              <a:rPr lang="en-US" dirty="0" smtClean="0"/>
              <a:t>The k-mismatch problem</a:t>
            </a:r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en-US" baseline="-25000" dirty="0" smtClean="0">
              <a:latin typeface="Arial" pitchFamily="34" charset="0"/>
            </a:endParaRP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+mj-cs"/>
              </a:rPr>
              <a:t>Given strings A </a:t>
            </a:r>
            <a:r>
              <a:rPr lang="en-US" dirty="0">
                <a:cs typeface="+mj-cs"/>
              </a:rPr>
              <a:t>and </a:t>
            </a:r>
            <a:r>
              <a:rPr lang="en-US" dirty="0" smtClean="0">
                <a:cs typeface="+mj-cs"/>
              </a:rPr>
              <a:t>B find the </a:t>
            </a:r>
            <a:r>
              <a:rPr lang="en-US" dirty="0">
                <a:cs typeface="+mj-cs"/>
              </a:rPr>
              <a:t>longest </a:t>
            </a:r>
            <a:r>
              <a:rPr lang="en-US" dirty="0" smtClean="0">
                <a:cs typeface="+mj-cs"/>
              </a:rPr>
              <a:t>substring common to both strings.</a:t>
            </a:r>
          </a:p>
          <a:p>
            <a:pPr algn="l" rtl="0"/>
            <a:endParaRPr lang="en-US" dirty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String A= </a:t>
            </a:r>
            <a:r>
              <a:rPr lang="en-US" dirty="0" err="1" smtClean="0">
                <a:cs typeface="+mj-cs"/>
              </a:rPr>
              <a:t>lam</a:t>
            </a:r>
            <a:r>
              <a:rPr lang="en-US" b="1" u="sng" dirty="0" err="1" smtClean="0">
                <a:cs typeface="+mj-cs"/>
              </a:rPr>
              <a:t>bad</a:t>
            </a:r>
            <a:r>
              <a:rPr lang="en-US" dirty="0" err="1" smtClean="0">
                <a:cs typeface="+mj-cs"/>
              </a:rPr>
              <a:t>a</a:t>
            </a: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String B=</a:t>
            </a:r>
            <a:r>
              <a:rPr lang="en-US" dirty="0" err="1" smtClean="0">
                <a:cs typeface="+mj-cs"/>
              </a:rPr>
              <a:t>a</a:t>
            </a:r>
            <a:r>
              <a:rPr lang="en-US" b="1" u="sng" dirty="0" err="1" smtClean="0">
                <a:cs typeface="+mj-cs"/>
              </a:rPr>
              <a:t>bad</a:t>
            </a:r>
            <a:r>
              <a:rPr lang="en-US" dirty="0" err="1" smtClean="0">
                <a:cs typeface="+mj-cs"/>
              </a:rPr>
              <a:t>y</a:t>
            </a:r>
            <a:endParaRPr lang="en-US" dirty="0" smtClean="0">
              <a:cs typeface="+mj-cs"/>
            </a:endParaRPr>
          </a:p>
          <a:p>
            <a:pPr algn="l" rtl="0"/>
            <a:r>
              <a:rPr lang="en-US" dirty="0" smtClean="0">
                <a:cs typeface="+mj-cs"/>
              </a:rPr>
              <a:t>L</a:t>
            </a:r>
            <a:r>
              <a:rPr lang="en-US" sz="1800" dirty="0" smtClean="0">
                <a:cs typeface="+mj-cs"/>
              </a:rPr>
              <a:t>ongest</a:t>
            </a:r>
            <a:r>
              <a:rPr lang="en-US" dirty="0" smtClean="0">
                <a:cs typeface="+mj-cs"/>
              </a:rPr>
              <a:t> C</a:t>
            </a:r>
            <a:r>
              <a:rPr lang="en-US" sz="1800" dirty="0" smtClean="0">
                <a:cs typeface="+mj-cs"/>
              </a:rPr>
              <a:t>ommon</a:t>
            </a:r>
            <a:r>
              <a:rPr lang="en-US" dirty="0" smtClean="0">
                <a:cs typeface="+mj-cs"/>
              </a:rPr>
              <a:t> S</a:t>
            </a:r>
            <a:r>
              <a:rPr lang="en-US" sz="1800" dirty="0" smtClean="0">
                <a:cs typeface="+mj-cs"/>
              </a:rPr>
              <a:t>ubstring</a:t>
            </a:r>
            <a:r>
              <a:rPr lang="en-US" dirty="0" smtClean="0">
                <a:cs typeface="+mj-cs"/>
              </a:rPr>
              <a:t> = bad</a:t>
            </a:r>
          </a:p>
        </p:txBody>
      </p:sp>
      <p:sp>
        <p:nvSpPr>
          <p:cNvPr id="8" name="הסבר מלבני מעוגל 7"/>
          <p:cNvSpPr/>
          <p:nvPr/>
        </p:nvSpPr>
        <p:spPr>
          <a:xfrm>
            <a:off x="3131840" y="2996952"/>
            <a:ext cx="5760640" cy="3672408"/>
          </a:xfrm>
          <a:prstGeom prst="wedgeRoundRectCallout">
            <a:avLst>
              <a:gd name="adj1" fmla="val -104223"/>
              <a:gd name="adj2" fmla="val 54853"/>
              <a:gd name="adj3" fmla="val 16667"/>
            </a:avLst>
          </a:prstGeo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endParaRPr lang="he-IL" sz="3600" dirty="0" smtClean="0">
              <a:solidFill>
                <a:schemeClr val="dk1"/>
              </a:solidFill>
            </a:endParaRPr>
          </a:p>
        </p:txBody>
      </p:sp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Longest Common Substring</a:t>
            </a:r>
            <a:endParaRPr lang="he-IL" dirty="0"/>
          </a:p>
        </p:txBody>
      </p:sp>
      <p:pic>
        <p:nvPicPr>
          <p:cNvPr id="7" name="Picture 6" descr="d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3100400"/>
            <a:ext cx="1368151" cy="1875588"/>
          </a:xfrm>
          <a:prstGeom prst="rect">
            <a:avLst/>
          </a:prstGeom>
          <a:noFill/>
        </p:spPr>
      </p:pic>
      <p:sp>
        <p:nvSpPr>
          <p:cNvPr id="9" name="מלבן 8"/>
          <p:cNvSpPr/>
          <p:nvPr/>
        </p:nvSpPr>
        <p:spPr>
          <a:xfrm>
            <a:off x="3384376" y="4941168"/>
            <a:ext cx="53640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altLang="zh-TW" sz="3200" dirty="0" smtClean="0"/>
              <a:t>It is impossible to solve this Longest Common Substring problem in O(|</a:t>
            </a:r>
            <a:r>
              <a:rPr lang="en-US" altLang="zh-TW" sz="3200" i="1" dirty="0" smtClean="0"/>
              <a:t>A</a:t>
            </a:r>
            <a:r>
              <a:rPr lang="en-US" altLang="zh-TW" sz="3200" dirty="0" smtClean="0"/>
              <a:t>|+|</a:t>
            </a:r>
            <a:r>
              <a:rPr lang="en-US" altLang="zh-TW" sz="3200" i="1" dirty="0" smtClean="0"/>
              <a:t>B</a:t>
            </a:r>
            <a:r>
              <a:rPr lang="en-US" altLang="zh-TW" sz="3200" dirty="0" smtClean="0"/>
              <a:t>|) time.</a:t>
            </a:r>
          </a:p>
        </p:txBody>
      </p:sp>
      <p:sp>
        <p:nvSpPr>
          <p:cNvPr id="10" name="מלבן 9"/>
          <p:cNvSpPr/>
          <p:nvPr/>
        </p:nvSpPr>
        <p:spPr>
          <a:xfrm>
            <a:off x="3347864" y="3287886"/>
            <a:ext cx="496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b="1" dirty="0" smtClean="0"/>
              <a:t>Donald E. Knuth</a:t>
            </a:r>
          </a:p>
          <a:p>
            <a:pPr algn="l" rtl="0"/>
            <a:r>
              <a:rPr lang="en-US" sz="3200" dirty="0" smtClean="0"/>
              <a:t>conjectured in</a:t>
            </a:r>
          </a:p>
          <a:p>
            <a:pPr algn="l" rtl="0"/>
            <a:r>
              <a:rPr lang="en-US" sz="3200" dirty="0" smtClean="0"/>
              <a:t>1970 that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xmlns="" val="36758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- Idea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altLang="zh-TW" sz="2800" dirty="0" smtClean="0"/>
              <a:t>Construct a suffix tree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 for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#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>
                <a:solidFill>
                  <a:srgbClr val="FF0000"/>
                </a:solidFill>
              </a:rPr>
              <a:t>$</a:t>
            </a:r>
            <a:r>
              <a:rPr lang="en-US" altLang="zh-TW" sz="2800" dirty="0" smtClean="0"/>
              <a:t>, where </a:t>
            </a:r>
            <a:r>
              <a:rPr lang="en-US" altLang="zh-TW" sz="2800" dirty="0" smtClean="0">
                <a:solidFill>
                  <a:srgbClr val="FF0000"/>
                </a:solidFill>
              </a:rPr>
              <a:t>#</a:t>
            </a:r>
            <a:r>
              <a:rPr lang="en-US" altLang="zh-TW" sz="2800" dirty="0" smtClean="0"/>
              <a:t> and </a:t>
            </a:r>
            <a:r>
              <a:rPr lang="en-US" altLang="zh-TW" sz="2800" dirty="0" smtClean="0">
                <a:solidFill>
                  <a:srgbClr val="FF0000"/>
                </a:solidFill>
              </a:rPr>
              <a:t>$</a:t>
            </a:r>
            <a:r>
              <a:rPr lang="en-US" altLang="zh-TW" sz="2800" dirty="0" smtClean="0"/>
              <a:t> are two characters not in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i="1" dirty="0" smtClean="0"/>
              <a:t>.</a:t>
            </a:r>
            <a:endParaRPr lang="en-US" altLang="zh-TW" sz="2800" dirty="0" smtClean="0"/>
          </a:p>
          <a:p>
            <a:pPr algn="l" rtl="0"/>
            <a:r>
              <a:rPr lang="en-US" altLang="zh-TW" sz="2800" dirty="0" smtClean="0"/>
              <a:t>There are exactly |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dirty="0" smtClean="0"/>
              <a:t>|+|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/>
              <a:t>|+2 leaves in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, each leaf corresponds to a suffix of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dirty="0" smtClean="0">
                <a:solidFill>
                  <a:srgbClr val="FF0000"/>
                </a:solidFill>
              </a:rPr>
              <a:t>#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>
                <a:solidFill>
                  <a:srgbClr val="FF0000"/>
                </a:solidFill>
              </a:rPr>
              <a:t>$</a:t>
            </a:r>
            <a:r>
              <a:rPr lang="en-US" altLang="zh-TW" sz="2800" dirty="0" smtClean="0"/>
              <a:t>.</a:t>
            </a:r>
          </a:p>
          <a:p>
            <a:pPr lvl="1" algn="l" rtl="0"/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0070C0"/>
                </a:solidFill>
              </a:rPr>
              <a:t>-leaf</a:t>
            </a:r>
            <a:r>
              <a:rPr lang="en-US" altLang="zh-TW" dirty="0" smtClean="0"/>
              <a:t>: with label in {1, 2, …, |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|}</a:t>
            </a:r>
          </a:p>
          <a:p>
            <a:pPr lvl="2" algn="l" rtl="0"/>
            <a:r>
              <a:rPr lang="en-US" altLang="zh-TW" sz="2800" dirty="0" smtClean="0"/>
              <a:t>corresponds to an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dirty="0" smtClean="0">
                <a:solidFill>
                  <a:srgbClr val="0070C0"/>
                </a:solidFill>
              </a:rPr>
              <a:t>-suffix</a:t>
            </a:r>
            <a:r>
              <a:rPr lang="en-US" altLang="zh-TW" sz="2800" dirty="0" smtClean="0"/>
              <a:t>.</a:t>
            </a:r>
          </a:p>
          <a:p>
            <a:pPr lvl="1" algn="l" rtl="0"/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7030A0"/>
                </a:solidFill>
              </a:rPr>
              <a:t>-leaf</a:t>
            </a:r>
            <a:r>
              <a:rPr lang="en-US" altLang="zh-TW" dirty="0" smtClean="0"/>
              <a:t>: with label in {|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|+2, …,|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|+|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|+1}</a:t>
            </a:r>
          </a:p>
          <a:p>
            <a:pPr lvl="2" algn="l" rtl="0"/>
            <a:r>
              <a:rPr lang="en-US" altLang="zh-TW" sz="2800" dirty="0" smtClean="0"/>
              <a:t>corresponds to a 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>
                <a:solidFill>
                  <a:srgbClr val="7030A0"/>
                </a:solidFill>
              </a:rPr>
              <a:t>-suffix</a:t>
            </a:r>
            <a:r>
              <a:rPr lang="en-US" altLang="zh-TW" sz="2800" dirty="0" smtClean="0"/>
              <a:t>.</a:t>
            </a:r>
          </a:p>
          <a:p>
            <a:pPr algn="l" rtl="0"/>
            <a:endParaRPr lang="he-IL" sz="28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283968" y="5799584"/>
            <a:ext cx="4495800" cy="368300"/>
            <a:chOff x="2512" y="396"/>
            <a:chExt cx="2832" cy="232"/>
          </a:xfrm>
          <a:solidFill>
            <a:schemeClr val="bg1">
              <a:lumMod val="85000"/>
            </a:schemeClr>
          </a:solidFill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512" y="396"/>
              <a:ext cx="2832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168" y="396"/>
              <a:ext cx="176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>
                  <a:latin typeface="Times New Roman" pitchFamily="18" charset="0"/>
                </a:rPr>
                <a:t>$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720" y="396"/>
              <a:ext cx="176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>
                  <a:latin typeface="Times New Roman" pitchFamily="18" charset="0"/>
                </a:rPr>
                <a:t>#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3016" y="396"/>
              <a:ext cx="17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 i="1" dirty="0">
                  <a:solidFill>
                    <a:srgbClr val="0070C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4400" y="396"/>
              <a:ext cx="17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 i="1" dirty="0">
                  <a:solidFill>
                    <a:srgbClr val="7030A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5007868" y="6237312"/>
            <a:ext cx="3771900" cy="3683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zh-TW" i="1">
                <a:latin typeface="Times New Roman" pitchFamily="18" charset="0"/>
              </a:rPr>
              <a:t>A</a:t>
            </a:r>
            <a:r>
              <a:rPr lang="en-US" altLang="zh-TW">
                <a:latin typeface="Times New Roman" pitchFamily="18" charset="0"/>
              </a:rPr>
              <a:t>-suffix</a:t>
            </a:r>
            <a:endParaRPr lang="en-US" altLang="zh-TW" i="1">
              <a:latin typeface="Times New Roman" pitchFamily="18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116068" y="5373216"/>
            <a:ext cx="1663700" cy="3683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zh-TW" i="1" dirty="0">
                <a:latin typeface="Times New Roman" pitchFamily="18" charset="0"/>
              </a:rPr>
              <a:t>B</a:t>
            </a:r>
            <a:r>
              <a:rPr lang="en-US" altLang="zh-TW" dirty="0">
                <a:latin typeface="Times New Roman" pitchFamily="18" charset="0"/>
              </a:rPr>
              <a:t>-suffix</a:t>
            </a:r>
            <a:endParaRPr lang="en-US" altLang="zh-TW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Introduction to Suffix Trees</a:t>
            </a:r>
          </a:p>
          <a:p>
            <a:pPr lvl="1" algn="l" rtl="0"/>
            <a:r>
              <a:rPr lang="en-US" dirty="0" err="1" smtClean="0"/>
              <a:t>Trie</a:t>
            </a:r>
            <a:r>
              <a:rPr lang="en-US" dirty="0" smtClean="0"/>
              <a:t> and Compressed </a:t>
            </a:r>
            <a:r>
              <a:rPr lang="en-US" dirty="0" err="1" smtClean="0"/>
              <a:t>Trie</a:t>
            </a:r>
            <a:endParaRPr lang="en-US" dirty="0" smtClean="0"/>
          </a:p>
          <a:p>
            <a:pPr lvl="1" algn="l" rtl="0"/>
            <a:r>
              <a:rPr lang="en-US" dirty="0" smtClean="0"/>
              <a:t>Suffix Tree</a:t>
            </a:r>
          </a:p>
          <a:p>
            <a:pPr lvl="1" algn="l" rtl="0"/>
            <a:r>
              <a:rPr lang="en-US" dirty="0" smtClean="0"/>
              <a:t>Trivial Construction Algorithm O(N^2)</a:t>
            </a:r>
          </a:p>
          <a:p>
            <a:pPr lvl="1" algn="l" rtl="0"/>
            <a:r>
              <a:rPr lang="en-US" dirty="0" smtClean="0"/>
              <a:t>Exact string matching</a:t>
            </a:r>
          </a:p>
          <a:p>
            <a:pPr lvl="1" algn="l" rtl="0"/>
            <a:r>
              <a:rPr lang="en-US" dirty="0" smtClean="0"/>
              <a:t>Generalized suffix tree</a:t>
            </a:r>
          </a:p>
          <a:p>
            <a:pPr algn="l" rtl="0"/>
            <a:r>
              <a:rPr lang="en-US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- </a:t>
            </a:r>
            <a:r>
              <a:rPr lang="en-US" altLang="zh-TW" dirty="0" smtClean="0"/>
              <a:t>Observation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447800"/>
            <a:ext cx="4864584" cy="48006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altLang="zh-TW" sz="2800" dirty="0" smtClean="0"/>
              <a:t>Let </a:t>
            </a:r>
            <a:r>
              <a:rPr lang="en-US" altLang="zh-TW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sz="2800" dirty="0" smtClean="0"/>
              <a:t> be an arbitrary position of </a:t>
            </a:r>
            <a:r>
              <a:rPr lang="en-US" altLang="zh-TW" sz="2800" i="1" dirty="0" smtClean="0"/>
              <a:t>T </a:t>
            </a:r>
            <a:r>
              <a:rPr lang="en-US" altLang="zh-TW" sz="2800" dirty="0" smtClean="0"/>
              <a:t>(i.e., </a:t>
            </a:r>
            <a:r>
              <a:rPr lang="en-US" altLang="zh-TW" sz="2800" i="1" dirty="0" smtClean="0"/>
              <a:t>v</a:t>
            </a:r>
            <a:r>
              <a:rPr lang="en-US" altLang="zh-TW" sz="2800" dirty="0" smtClean="0"/>
              <a:t> is not necessarily a node of </a:t>
            </a:r>
            <a:r>
              <a:rPr lang="en-US" altLang="zh-TW" sz="2800" i="1" dirty="0" smtClean="0"/>
              <a:t>T.</a:t>
            </a:r>
            <a:r>
              <a:rPr lang="en-US" altLang="zh-TW" sz="2800" dirty="0" smtClean="0"/>
              <a:t>)</a:t>
            </a:r>
          </a:p>
          <a:p>
            <a:pPr lvl="1" algn="l" rtl="0"/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has a descendant </a:t>
            </a:r>
            <a:br>
              <a:rPr lang="en-US" altLang="zh-TW" dirty="0" smtClean="0"/>
            </a:b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0070C0"/>
                </a:solidFill>
              </a:rPr>
              <a:t>-leaf</a:t>
            </a:r>
            <a:r>
              <a:rPr lang="en-US" altLang="zh-TW" dirty="0" smtClean="0"/>
              <a:t> if and only if </a:t>
            </a:r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corresponds to a prefix of an </a:t>
            </a: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0070C0"/>
                </a:solidFill>
              </a:rPr>
              <a:t>-suffix</a:t>
            </a:r>
            <a:r>
              <a:rPr lang="en-US" altLang="zh-TW" dirty="0" smtClean="0"/>
              <a:t> of </a:t>
            </a: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FF0000"/>
                </a:solidFill>
              </a:rPr>
              <a:t>$</a:t>
            </a:r>
            <a:r>
              <a:rPr lang="en-US" altLang="zh-TW" dirty="0" smtClean="0"/>
              <a:t>.</a:t>
            </a:r>
          </a:p>
          <a:p>
            <a:pPr lvl="1" algn="l" rtl="0"/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has a descendant </a:t>
            </a:r>
            <a:br>
              <a:rPr lang="en-US" altLang="zh-TW" dirty="0" smtClean="0"/>
            </a:b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7030A0"/>
                </a:solidFill>
              </a:rPr>
              <a:t>-leaf</a:t>
            </a:r>
            <a:r>
              <a:rPr lang="en-US" altLang="zh-TW" dirty="0" smtClean="0"/>
              <a:t> if and only if </a:t>
            </a:r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corresponds to a prefix of a </a:t>
            </a: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7030A0"/>
                </a:solidFill>
              </a:rPr>
              <a:t>-suffix</a:t>
            </a:r>
            <a:r>
              <a:rPr lang="en-US" altLang="zh-TW" dirty="0" smtClean="0"/>
              <a:t> of </a:t>
            </a: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FF0000"/>
                </a:solidFill>
              </a:rPr>
              <a:t>#</a:t>
            </a: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FF0000"/>
                </a:solidFill>
              </a:rPr>
              <a:t>$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7431980" y="3475756"/>
            <a:ext cx="292100" cy="622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542980" y="4110756"/>
            <a:ext cx="2349500" cy="220980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873180" y="2307356"/>
            <a:ext cx="279400" cy="55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cxnSp>
        <p:nvCxnSpPr>
          <p:cNvPr id="15" name="AutoShape 7"/>
          <p:cNvCxnSpPr>
            <a:cxnSpLocks noChangeShapeType="1"/>
            <a:stCxn id="14" idx="1"/>
            <a:endCxn id="12" idx="0"/>
          </p:cNvCxnSpPr>
          <p:nvPr/>
        </p:nvCxnSpPr>
        <p:spPr bwMode="auto">
          <a:xfrm rot="16200000" flipH="1">
            <a:off x="7025580" y="3031256"/>
            <a:ext cx="533400" cy="279400"/>
          </a:xfrm>
          <a:prstGeom prst="curvedConnector3">
            <a:avLst>
              <a:gd name="adj1" fmla="val 50000"/>
            </a:avLst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7164288" y="1628800"/>
            <a:ext cx="660400" cy="393700"/>
          </a:xfrm>
          <a:prstGeom prst="wedgeRoundRectCallout">
            <a:avLst>
              <a:gd name="adj1" fmla="val -81731"/>
              <a:gd name="adj2" fmla="val 66935"/>
              <a:gd name="adj3" fmla="val 166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</a:rPr>
              <a:t>root</a:t>
            </a: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812980" y="3107456"/>
            <a:ext cx="469900" cy="393700"/>
          </a:xfrm>
          <a:prstGeom prst="wedgeRoundRectCallout">
            <a:avLst>
              <a:gd name="adj1" fmla="val -118917"/>
              <a:gd name="adj2" fmla="val 86292"/>
              <a:gd name="adj3" fmla="val 166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b="1" i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6959625" y="616917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dirty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8100392" y="616530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dirty="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6660232" y="198884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7524328" y="3933056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- </a:t>
            </a:r>
            <a:r>
              <a:rPr lang="en-US" altLang="zh-TW" dirty="0" smtClean="0"/>
              <a:t>Lemma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447800"/>
            <a:ext cx="4864584" cy="4800600"/>
          </a:xfrm>
        </p:spPr>
        <p:txBody>
          <a:bodyPr>
            <a:normAutofit/>
          </a:bodyPr>
          <a:lstStyle/>
          <a:p>
            <a:pPr algn="l" rtl="0"/>
            <a:r>
              <a:rPr lang="en-US" altLang="zh-TW" dirty="0" smtClean="0"/>
              <a:t>Let </a:t>
            </a:r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be a position of </a:t>
            </a:r>
            <a:r>
              <a:rPr lang="en-US" altLang="zh-TW" i="1" dirty="0" smtClean="0"/>
              <a:t>T.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has descendant </a:t>
            </a:r>
            <a:br>
              <a:rPr lang="en-US" altLang="zh-TW" dirty="0" smtClean="0"/>
            </a:b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>
                <a:solidFill>
                  <a:srgbClr val="0070C0"/>
                </a:solidFill>
              </a:rPr>
              <a:t>-leaf</a:t>
            </a:r>
            <a:r>
              <a:rPr lang="en-US" altLang="zh-TW" dirty="0" smtClean="0"/>
              <a:t> and </a:t>
            </a: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>
                <a:solidFill>
                  <a:srgbClr val="7030A0"/>
                </a:solidFill>
              </a:rPr>
              <a:t>-leaf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if and only if </a:t>
            </a:r>
            <a:r>
              <a:rPr lang="en-US" altLang="zh-TW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dirty="0" smtClean="0"/>
              <a:t> corresponds to a common substring of</a:t>
            </a:r>
            <a:br>
              <a:rPr lang="en-US" altLang="zh-TW" dirty="0" smtClean="0"/>
            </a:br>
            <a:r>
              <a:rPr lang="en-US" altLang="zh-TW" i="1" dirty="0" smtClean="0">
                <a:solidFill>
                  <a:srgbClr val="0070C0"/>
                </a:solidFill>
              </a:rPr>
              <a:t>A</a:t>
            </a:r>
            <a:r>
              <a:rPr lang="en-US" altLang="zh-TW" dirty="0" smtClean="0"/>
              <a:t> and </a:t>
            </a:r>
            <a:r>
              <a:rPr lang="en-US" altLang="zh-TW" i="1" dirty="0" smtClean="0">
                <a:solidFill>
                  <a:srgbClr val="7030A0"/>
                </a:solidFill>
              </a:rPr>
              <a:t>B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7431980" y="3475756"/>
            <a:ext cx="292100" cy="6223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542980" y="4110756"/>
            <a:ext cx="2349500" cy="220980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6873180" y="2307356"/>
            <a:ext cx="279400" cy="558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zh-TW" altLang="en-US"/>
          </a:p>
        </p:txBody>
      </p:sp>
      <p:cxnSp>
        <p:nvCxnSpPr>
          <p:cNvPr id="15" name="AutoShape 7"/>
          <p:cNvCxnSpPr>
            <a:cxnSpLocks noChangeShapeType="1"/>
            <a:stCxn id="14" idx="1"/>
            <a:endCxn id="12" idx="0"/>
          </p:cNvCxnSpPr>
          <p:nvPr/>
        </p:nvCxnSpPr>
        <p:spPr bwMode="auto">
          <a:xfrm rot="16200000" flipH="1">
            <a:off x="7025580" y="3031256"/>
            <a:ext cx="533400" cy="279400"/>
          </a:xfrm>
          <a:prstGeom prst="curvedConnector3">
            <a:avLst>
              <a:gd name="adj1" fmla="val 50000"/>
            </a:avLst>
          </a:prstGeom>
          <a:noFill/>
          <a:ln w="7620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</p:cxn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7164288" y="1628800"/>
            <a:ext cx="660400" cy="393700"/>
          </a:xfrm>
          <a:prstGeom prst="wedgeRoundRectCallout">
            <a:avLst>
              <a:gd name="adj1" fmla="val -81731"/>
              <a:gd name="adj2" fmla="val 66935"/>
              <a:gd name="adj3" fmla="val 166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b="1" dirty="0">
                <a:solidFill>
                  <a:schemeClr val="bg1"/>
                </a:solidFill>
                <a:latin typeface="Times New Roman" pitchFamily="18" charset="0"/>
              </a:rPr>
              <a:t>root</a:t>
            </a: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812980" y="3107456"/>
            <a:ext cx="469900" cy="393700"/>
          </a:xfrm>
          <a:prstGeom prst="wedgeRoundRectCallout">
            <a:avLst>
              <a:gd name="adj1" fmla="val -118917"/>
              <a:gd name="adj2" fmla="val 86292"/>
              <a:gd name="adj3" fmla="val 16667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zh-TW" b="1" i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6959625" y="616917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dirty="0"/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8100392" y="616530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endParaRPr lang="en-US" dirty="0"/>
          </a:p>
        </p:txBody>
      </p:sp>
      <p:sp>
        <p:nvSpPr>
          <p:cNvPr id="24" name="Oval 5"/>
          <p:cNvSpPr>
            <a:spLocks noChangeArrowheads="1"/>
          </p:cNvSpPr>
          <p:nvPr/>
        </p:nvSpPr>
        <p:spPr bwMode="auto">
          <a:xfrm>
            <a:off x="6660232" y="198884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25" name="Oval 5"/>
          <p:cNvSpPr>
            <a:spLocks noChangeArrowheads="1"/>
          </p:cNvSpPr>
          <p:nvPr/>
        </p:nvSpPr>
        <p:spPr bwMode="auto">
          <a:xfrm>
            <a:off x="7524328" y="3933056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grpSp>
        <p:nvGrpSpPr>
          <p:cNvPr id="17" name="Group 4"/>
          <p:cNvGrpSpPr>
            <a:grpSpLocks/>
          </p:cNvGrpSpPr>
          <p:nvPr/>
        </p:nvGrpSpPr>
        <p:grpSpPr bwMode="auto">
          <a:xfrm>
            <a:off x="1516360" y="5791324"/>
            <a:ext cx="4495800" cy="368300"/>
            <a:chOff x="2512" y="396"/>
            <a:chExt cx="2832" cy="232"/>
          </a:xfrm>
          <a:solidFill>
            <a:schemeClr val="bg1">
              <a:lumMod val="85000"/>
            </a:schemeClr>
          </a:solidFill>
        </p:grpSpPr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2512" y="396"/>
              <a:ext cx="2832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1" name="Rectangle 6"/>
            <p:cNvSpPr>
              <a:spLocks noChangeArrowheads="1"/>
            </p:cNvSpPr>
            <p:nvPr/>
          </p:nvSpPr>
          <p:spPr bwMode="auto">
            <a:xfrm>
              <a:off x="5168" y="396"/>
              <a:ext cx="176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>
                  <a:latin typeface="Times New Roman" pitchFamily="18" charset="0"/>
                </a:rPr>
                <a:t>$</a:t>
              </a:r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3720" y="396"/>
              <a:ext cx="176" cy="232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>
                  <a:latin typeface="Times New Roman" pitchFamily="18" charset="0"/>
                </a:rPr>
                <a:t>#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016" y="396"/>
              <a:ext cx="17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 i="1" dirty="0">
                  <a:solidFill>
                    <a:srgbClr val="0070C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4400" y="396"/>
              <a:ext cx="176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TW" b="1" i="1" dirty="0">
                  <a:solidFill>
                    <a:srgbClr val="7030A0"/>
                  </a:solidFill>
                  <a:latin typeface="Times New Roman" pitchFamily="18" charset="0"/>
                </a:rPr>
                <a:t>B</a:t>
              </a:r>
            </a:p>
          </p:txBody>
        </p:sp>
      </p:grpSp>
      <p:sp>
        <p:nvSpPr>
          <p:cNvPr id="29" name="Rectangle 10"/>
          <p:cNvSpPr>
            <a:spLocks noChangeArrowheads="1"/>
          </p:cNvSpPr>
          <p:nvPr/>
        </p:nvSpPr>
        <p:spPr bwMode="auto">
          <a:xfrm>
            <a:off x="2627784" y="6229052"/>
            <a:ext cx="3384376" cy="3683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zh-TW" i="1">
                <a:latin typeface="Times New Roman" pitchFamily="18" charset="0"/>
              </a:rPr>
              <a:t>A</a:t>
            </a:r>
            <a:r>
              <a:rPr lang="en-US" altLang="zh-TW">
                <a:latin typeface="Times New Roman" pitchFamily="18" charset="0"/>
              </a:rPr>
              <a:t>-suffix</a:t>
            </a:r>
            <a:endParaRPr lang="en-US" altLang="zh-TW" i="1">
              <a:latin typeface="Times New Roman" pitchFamily="18" charset="0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4348460" y="5364956"/>
            <a:ext cx="1663700" cy="3683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altLang="zh-TW" i="1" dirty="0">
                <a:latin typeface="Times New Roman" pitchFamily="18" charset="0"/>
              </a:rPr>
              <a:t>B</a:t>
            </a:r>
            <a:r>
              <a:rPr lang="en-US" altLang="zh-TW" dirty="0">
                <a:latin typeface="Times New Roman" pitchFamily="18" charset="0"/>
              </a:rPr>
              <a:t>-suffix</a:t>
            </a:r>
            <a:endParaRPr lang="en-US" altLang="zh-TW" i="1" dirty="0">
              <a:latin typeface="Times New Roman" pitchFamily="18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4343097" y="5360337"/>
            <a:ext cx="648072" cy="3683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altLang="zh-TW" i="1" dirty="0" smtClean="0">
                <a:latin typeface="Times New Roman" pitchFamily="18" charset="0"/>
              </a:rPr>
              <a:t>v</a:t>
            </a:r>
            <a:endParaRPr lang="en-US" altLang="zh-TW" i="1" dirty="0">
              <a:latin typeface="Times New Roman" pitchFamily="18" charset="0"/>
            </a:endParaRPr>
          </a:p>
        </p:txBody>
      </p:sp>
      <p:sp>
        <p:nvSpPr>
          <p:cNvPr id="32" name="Rectangle 11"/>
          <p:cNvSpPr>
            <a:spLocks noChangeArrowheads="1"/>
          </p:cNvSpPr>
          <p:nvPr/>
        </p:nvSpPr>
        <p:spPr bwMode="auto">
          <a:xfrm>
            <a:off x="2627784" y="6224433"/>
            <a:ext cx="648072" cy="3683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altLang="zh-TW" i="1" dirty="0" smtClean="0">
                <a:latin typeface="Times New Roman" pitchFamily="18" charset="0"/>
              </a:rPr>
              <a:t>v</a:t>
            </a:r>
            <a:endParaRPr lang="en-US" altLang="zh-TW" i="1" dirty="0">
              <a:latin typeface="Times New Roman" pitchFamily="18" charset="0"/>
            </a:endParaRPr>
          </a:p>
        </p:txBody>
      </p:sp>
      <p:sp>
        <p:nvSpPr>
          <p:cNvPr id="35" name="Rectangle 11"/>
          <p:cNvSpPr>
            <a:spLocks noChangeArrowheads="1"/>
          </p:cNvSpPr>
          <p:nvPr/>
        </p:nvSpPr>
        <p:spPr bwMode="auto">
          <a:xfrm>
            <a:off x="2635397" y="6224433"/>
            <a:ext cx="1360539" cy="3683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altLang="zh-TW" i="1" dirty="0" smtClean="0">
                <a:latin typeface="Times New Roman" pitchFamily="18" charset="0"/>
              </a:rPr>
              <a:t>v</a:t>
            </a:r>
            <a:endParaRPr lang="en-US" altLang="zh-TW" i="1" dirty="0">
              <a:latin typeface="Times New Roman" pitchFamily="18" charset="0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4355976" y="5360337"/>
            <a:ext cx="1360539" cy="3683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r>
              <a:rPr lang="en-US" altLang="zh-TW" i="1" dirty="0" smtClean="0">
                <a:latin typeface="Times New Roman" pitchFamily="18" charset="0"/>
              </a:rPr>
              <a:t>v</a:t>
            </a:r>
            <a:endParaRPr lang="en-US" altLang="zh-TW" i="1" dirty="0">
              <a:latin typeface="Times New Roman" pitchFamily="18" charset="0"/>
            </a:endParaRPr>
          </a:p>
        </p:txBody>
      </p:sp>
      <p:sp>
        <p:nvSpPr>
          <p:cNvPr id="37" name="אליפסה 36"/>
          <p:cNvSpPr/>
          <p:nvPr/>
        </p:nvSpPr>
        <p:spPr>
          <a:xfrm>
            <a:off x="3288735" y="5687006"/>
            <a:ext cx="576064" cy="57606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5" grpId="0" animBg="1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– Algorithm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5616" y="1268760"/>
            <a:ext cx="7920880" cy="5400600"/>
          </a:xfrm>
        </p:spPr>
        <p:txBody>
          <a:bodyPr>
            <a:noAutofit/>
          </a:bodyPr>
          <a:lstStyle/>
          <a:p>
            <a:pPr algn="l" rtl="0"/>
            <a:r>
              <a:rPr lang="en-US" altLang="zh-TW" sz="2800" dirty="0" smtClean="0"/>
              <a:t>Construct a suffix tree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 for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i="1" dirty="0" smtClean="0">
                <a:solidFill>
                  <a:srgbClr val="FF0000"/>
                </a:solidFill>
              </a:rPr>
              <a:t>#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>
                <a:solidFill>
                  <a:srgbClr val="FF0000"/>
                </a:solidFill>
              </a:rPr>
              <a:t>$</a:t>
            </a:r>
            <a:r>
              <a:rPr lang="en-US" altLang="zh-TW" sz="2800" dirty="0" smtClean="0"/>
              <a:t>. </a:t>
            </a:r>
            <a:r>
              <a:rPr lang="en-US" altLang="zh-TW" sz="2800" b="1" dirty="0" smtClean="0"/>
              <a:t>O(|A|+|B|)</a:t>
            </a:r>
          </a:p>
          <a:p>
            <a:pPr algn="l" rtl="0"/>
            <a:r>
              <a:rPr lang="en-US" altLang="zh-TW" sz="2800" dirty="0" smtClean="0"/>
              <a:t>Marking the colors of each node, including each leaf and each internal nodes. </a:t>
            </a:r>
            <a:r>
              <a:rPr lang="en-US" altLang="zh-TW" sz="2800" b="1" dirty="0" smtClean="0"/>
              <a:t>O(|A|+|B|)</a:t>
            </a:r>
          </a:p>
          <a:p>
            <a:pPr algn="l" rtl="0"/>
            <a:r>
              <a:rPr lang="en-US" altLang="zh-TW" sz="2800" dirty="0" smtClean="0"/>
              <a:t>Computing the depths of all nodes. </a:t>
            </a:r>
            <a:r>
              <a:rPr lang="en-US" altLang="zh-TW" sz="2800" b="1" dirty="0" smtClean="0"/>
              <a:t>O(|A|+|B|)</a:t>
            </a:r>
          </a:p>
          <a:p>
            <a:pPr algn="l" rtl="0"/>
            <a:r>
              <a:rPr lang="en-US" altLang="zh-TW" sz="2800" dirty="0" smtClean="0"/>
              <a:t>Find a deepest internal node with both colors. </a:t>
            </a:r>
            <a:r>
              <a:rPr lang="en-US" altLang="zh-TW" sz="2800" b="1" dirty="0" smtClean="0"/>
              <a:t>O(|A|+|B|)</a:t>
            </a:r>
          </a:p>
          <a:p>
            <a:pPr algn="l" rtl="0"/>
            <a:r>
              <a:rPr lang="en-US" altLang="zh-TW" sz="2800" dirty="0" smtClean="0"/>
              <a:t>Output the string corresponding to the deepest internal node </a:t>
            </a:r>
            <a:r>
              <a:rPr lang="en-US" altLang="zh-TW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sz="2800" dirty="0" smtClean="0"/>
              <a:t> such that the </a:t>
            </a:r>
            <a:r>
              <a:rPr lang="en-US" altLang="zh-TW" sz="2800" dirty="0" err="1" smtClean="0"/>
              <a:t>subtree</a:t>
            </a:r>
            <a:r>
              <a:rPr lang="en-US" altLang="zh-TW" sz="2800" dirty="0" smtClean="0"/>
              <a:t> of </a:t>
            </a:r>
            <a:r>
              <a:rPr lang="en-US" altLang="zh-TW" sz="2800" i="1" dirty="0" smtClean="0"/>
              <a:t>T</a:t>
            </a:r>
            <a:r>
              <a:rPr lang="en-US" altLang="zh-TW" sz="2800" dirty="0" smtClean="0"/>
              <a:t> rooted at </a:t>
            </a:r>
            <a:r>
              <a:rPr lang="en-US" altLang="zh-TW" sz="28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</a:t>
            </a:r>
            <a:r>
              <a:rPr lang="en-US" altLang="zh-TW" sz="2800" dirty="0" smtClean="0">
                <a:solidFill>
                  <a:srgbClr val="FF9900"/>
                </a:solidFill>
              </a:rPr>
              <a:t> </a:t>
            </a:r>
            <a:r>
              <a:rPr lang="en-US" altLang="zh-TW" sz="2800" dirty="0" smtClean="0"/>
              <a:t>contains both </a:t>
            </a:r>
            <a:r>
              <a:rPr lang="en-US" altLang="zh-TW" sz="2800" i="1" dirty="0" smtClean="0">
                <a:solidFill>
                  <a:srgbClr val="0070C0"/>
                </a:solidFill>
              </a:rPr>
              <a:t>A</a:t>
            </a:r>
            <a:r>
              <a:rPr lang="en-US" altLang="zh-TW" sz="2800" dirty="0" smtClean="0">
                <a:solidFill>
                  <a:srgbClr val="0070C0"/>
                </a:solidFill>
              </a:rPr>
              <a:t>-leaf</a:t>
            </a:r>
            <a:r>
              <a:rPr lang="en-US" altLang="zh-TW" sz="2800" dirty="0" smtClean="0"/>
              <a:t> and </a:t>
            </a:r>
            <a:r>
              <a:rPr lang="en-US" altLang="zh-TW" sz="2800" i="1" dirty="0" smtClean="0">
                <a:solidFill>
                  <a:srgbClr val="7030A0"/>
                </a:solidFill>
              </a:rPr>
              <a:t>B</a:t>
            </a:r>
            <a:r>
              <a:rPr lang="en-US" altLang="zh-TW" sz="2800" dirty="0" smtClean="0">
                <a:solidFill>
                  <a:srgbClr val="7030A0"/>
                </a:solidFill>
              </a:rPr>
              <a:t>-leaf</a:t>
            </a:r>
            <a:r>
              <a:rPr lang="en-US" altLang="zh-TW" sz="2800" dirty="0" smtClean="0"/>
              <a:t>.</a:t>
            </a:r>
          </a:p>
          <a:p>
            <a:pPr algn="l" rtl="0"/>
            <a:r>
              <a:rPr lang="en-US" altLang="zh-TW" sz="2800" b="1" dirty="0" smtClean="0"/>
              <a:t>Time:</a:t>
            </a:r>
            <a:r>
              <a:rPr lang="en-US" altLang="zh-TW" sz="2800" dirty="0" smtClean="0"/>
              <a:t> </a:t>
            </a:r>
            <a:r>
              <a:rPr lang="en-US" altLang="zh-TW" sz="2800" b="1" dirty="0" smtClean="0"/>
              <a:t>O(|A|+|B|)</a:t>
            </a:r>
          </a:p>
          <a:p>
            <a:pPr algn="l" rtl="0"/>
            <a:r>
              <a:rPr lang="en-US" altLang="zh-TW" sz="2800" b="1" dirty="0" smtClean="0"/>
              <a:t>Space: O(|A|+|B|)</a:t>
            </a:r>
          </a:p>
          <a:p>
            <a:pPr algn="l" rtl="0"/>
            <a:endParaRPr lang="en-US" altLang="zh-TW" sz="2800" dirty="0" smtClean="0"/>
          </a:p>
        </p:txBody>
      </p:sp>
      <p:sp>
        <p:nvSpPr>
          <p:cNvPr id="6" name="הסבר מלבני מעוגל 5"/>
          <p:cNvSpPr/>
          <p:nvPr/>
        </p:nvSpPr>
        <p:spPr>
          <a:xfrm>
            <a:off x="5004048" y="5589240"/>
            <a:ext cx="3816424" cy="1008112"/>
          </a:xfrm>
          <a:prstGeom prst="wedgeRoundRectCallout">
            <a:avLst>
              <a:gd name="adj1" fmla="val 58867"/>
              <a:gd name="adj2" fmla="val 76042"/>
              <a:gd name="adj3" fmla="val 16667"/>
            </a:avLst>
          </a:prstGeom>
          <a:gradFill>
            <a:gsLst>
              <a:gs pos="0">
                <a:schemeClr val="accent3">
                  <a:tint val="35000"/>
                  <a:satMod val="253000"/>
                  <a:alpha val="25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2400" b="1" dirty="0" smtClean="0">
                <a:solidFill>
                  <a:schemeClr val="dk1"/>
                </a:solidFill>
              </a:rPr>
              <a:t>Space</a:t>
            </a:r>
            <a:r>
              <a:rPr lang="en-US" sz="2400" dirty="0" smtClean="0">
                <a:solidFill>
                  <a:schemeClr val="dk1"/>
                </a:solidFill>
              </a:rPr>
              <a:t> can be reduced to </a:t>
            </a:r>
            <a:r>
              <a:rPr lang="en-US" sz="2400" b="1" dirty="0" smtClean="0">
                <a:solidFill>
                  <a:schemeClr val="dk1"/>
                </a:solidFill>
              </a:rPr>
              <a:t>O(|A|)</a:t>
            </a:r>
            <a:endParaRPr lang="he-IL" sz="2400" b="1" dirty="0" smtClean="0">
              <a:solidFill>
                <a:schemeClr val="dk1"/>
              </a:solidFill>
            </a:endParaRPr>
          </a:p>
        </p:txBody>
      </p:sp>
      <p:sp>
        <p:nvSpPr>
          <p:cNvPr id="5" name="סוגר מסולסל שמאלי 4"/>
          <p:cNvSpPr/>
          <p:nvPr/>
        </p:nvSpPr>
        <p:spPr>
          <a:xfrm>
            <a:off x="1038528" y="1844824"/>
            <a:ext cx="360040" cy="1872208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-14612" y="2258869"/>
            <a:ext cx="126188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800" b="1" dirty="0" smtClean="0"/>
              <a:t>Single</a:t>
            </a:r>
          </a:p>
          <a:p>
            <a:pPr algn="ctr" rtl="0"/>
            <a:r>
              <a:rPr lang="en-US" sz="2800" b="1" dirty="0" smtClean="0"/>
              <a:t>DFS</a:t>
            </a:r>
            <a:endParaRPr lang="he-IL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- Example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20000"/>
              </a:spcBef>
            </a:pPr>
            <a:r>
              <a:rPr lang="en-US" dirty="0" smtClean="0">
                <a:latin typeface="Arial" pitchFamily="34" charset="0"/>
              </a:rPr>
              <a:t>Let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</a:rPr>
              <a:t>A=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</a:rPr>
              <a:t>aabcy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</a:rPr>
              <a:t>B=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</a:rPr>
              <a:t>abab</a:t>
            </a:r>
            <a:r>
              <a:rPr lang="en-US" dirty="0" smtClean="0">
                <a:latin typeface="Arial" pitchFamily="34" charset="0"/>
              </a:rPr>
              <a:t>, here is a generalized suffix tree for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</a:rPr>
              <a:t>.</a:t>
            </a:r>
            <a:endParaRPr lang="en-US" baseline="-25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82216" y="2708920"/>
            <a:ext cx="26857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cy#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aabcy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106070" y="2743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923928" y="6097166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899647" y="5516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08104" y="31878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88024" y="4149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71089" y="517829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39952" y="53975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95936" y="55892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732240" y="44287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08440" y="47335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08440" y="50383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732240" y="33318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55096" y="49196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18" name="AutoShape 19"/>
          <p:cNvCxnSpPr>
            <a:cxnSpLocks noChangeShapeType="1"/>
            <a:stCxn id="17" idx="3"/>
            <a:endCxn id="6" idx="0"/>
          </p:cNvCxnSpPr>
          <p:nvPr/>
        </p:nvCxnSpPr>
        <p:spPr bwMode="auto">
          <a:xfrm flipH="1">
            <a:off x="4134272" y="5208281"/>
            <a:ext cx="570343" cy="8888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644008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20" name="AutoShape 21"/>
          <p:cNvCxnSpPr>
            <a:cxnSpLocks noChangeShapeType="1"/>
            <a:stCxn id="17" idx="4"/>
            <a:endCxn id="19" idx="0"/>
          </p:cNvCxnSpPr>
          <p:nvPr/>
        </p:nvCxnSpPr>
        <p:spPr bwMode="auto">
          <a:xfrm>
            <a:off x="4824165" y="5257800"/>
            <a:ext cx="30187" cy="8393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839072" y="5492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6849542" y="405192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23" name="AutoShape 24"/>
          <p:cNvCxnSpPr>
            <a:cxnSpLocks noChangeShapeType="1"/>
            <a:stCxn id="5" idx="5"/>
            <a:endCxn id="22" idx="1"/>
          </p:cNvCxnSpPr>
          <p:nvPr/>
        </p:nvCxnSpPr>
        <p:spPr bwMode="auto">
          <a:xfrm>
            <a:off x="6394689" y="3031819"/>
            <a:ext cx="504372" cy="1069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5"/>
          <p:cNvCxnSpPr>
            <a:cxnSpLocks noChangeShapeType="1"/>
            <a:stCxn id="22" idx="4"/>
            <a:endCxn id="7" idx="0"/>
          </p:cNvCxnSpPr>
          <p:nvPr/>
        </p:nvCxnSpPr>
        <p:spPr bwMode="auto">
          <a:xfrm>
            <a:off x="7018611" y="4390058"/>
            <a:ext cx="91380" cy="1126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7559079" y="5132040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26" name="AutoShape 27"/>
          <p:cNvCxnSpPr>
            <a:cxnSpLocks noChangeShapeType="1"/>
            <a:stCxn id="22" idx="5"/>
            <a:endCxn id="25" idx="0"/>
          </p:cNvCxnSpPr>
          <p:nvPr/>
        </p:nvCxnSpPr>
        <p:spPr bwMode="auto">
          <a:xfrm>
            <a:off x="7138160" y="4340539"/>
            <a:ext cx="631263" cy="7915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475711" y="44839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5292080" y="386104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32" name="AutoShape 33"/>
          <p:cNvCxnSpPr>
            <a:cxnSpLocks noChangeShapeType="1"/>
            <a:stCxn id="5" idx="3"/>
            <a:endCxn id="31" idx="7"/>
          </p:cNvCxnSpPr>
          <p:nvPr/>
        </p:nvCxnSpPr>
        <p:spPr bwMode="auto">
          <a:xfrm flipH="1">
            <a:off x="5580699" y="3031819"/>
            <a:ext cx="574890" cy="8787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34"/>
          <p:cNvCxnSpPr>
            <a:cxnSpLocks noChangeShapeType="1"/>
            <a:stCxn id="31" idx="3"/>
            <a:endCxn id="17" idx="0"/>
          </p:cNvCxnSpPr>
          <p:nvPr/>
        </p:nvCxnSpPr>
        <p:spPr bwMode="auto">
          <a:xfrm flipH="1">
            <a:off x="4824165" y="4149666"/>
            <a:ext cx="517434" cy="7699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6156176" y="580913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1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868144" y="43902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6207224" y="51320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cxnSp>
        <p:nvCxnSpPr>
          <p:cNvPr id="37" name="AutoShape 38"/>
          <p:cNvCxnSpPr>
            <a:cxnSpLocks noChangeShapeType="1"/>
            <a:stCxn id="31" idx="5"/>
            <a:endCxn id="34" idx="0"/>
          </p:cNvCxnSpPr>
          <p:nvPr/>
        </p:nvCxnSpPr>
        <p:spPr bwMode="auto">
          <a:xfrm>
            <a:off x="5580699" y="4149666"/>
            <a:ext cx="785821" cy="16594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724128" y="4149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5364088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2</a:t>
            </a:r>
          </a:p>
        </p:txBody>
      </p:sp>
      <p:cxnSp>
        <p:nvCxnSpPr>
          <p:cNvPr id="40" name="AutoShape 41"/>
          <p:cNvCxnSpPr>
            <a:cxnSpLocks noChangeShapeType="1"/>
            <a:stCxn id="17" idx="5"/>
            <a:endCxn id="39" idx="0"/>
          </p:cNvCxnSpPr>
          <p:nvPr/>
        </p:nvCxnSpPr>
        <p:spPr bwMode="auto">
          <a:xfrm>
            <a:off x="4943715" y="5208281"/>
            <a:ext cx="630717" cy="8888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64088" y="551723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sp>
        <p:nvSpPr>
          <p:cNvPr id="42" name="AutoShape 43"/>
          <p:cNvSpPr>
            <a:spLocks noChangeArrowheads="1"/>
          </p:cNvSpPr>
          <p:nvPr/>
        </p:nvSpPr>
        <p:spPr bwMode="auto">
          <a:xfrm>
            <a:off x="8135144" y="448396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3</a:t>
            </a:r>
          </a:p>
        </p:txBody>
      </p:sp>
      <p:cxnSp>
        <p:nvCxnSpPr>
          <p:cNvPr id="43" name="AutoShape 44"/>
          <p:cNvCxnSpPr>
            <a:cxnSpLocks noChangeShapeType="1"/>
            <a:stCxn id="22" idx="6"/>
            <a:endCxn id="42" idx="0"/>
          </p:cNvCxnSpPr>
          <p:nvPr/>
        </p:nvCxnSpPr>
        <p:spPr bwMode="auto">
          <a:xfrm>
            <a:off x="7187679" y="4220989"/>
            <a:ext cx="1157809" cy="2629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7835751" y="40267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7452320" y="3907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647384" y="3933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076056" y="508518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220072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6012160" y="46062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5"/>
          <p:cNvSpPr txBox="1">
            <a:spLocks noChangeArrowheads="1"/>
          </p:cNvSpPr>
          <p:nvPr/>
        </p:nvSpPr>
        <p:spPr bwMode="auto">
          <a:xfrm>
            <a:off x="6084168" y="48440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utoShape 43"/>
          <p:cNvSpPr>
            <a:spLocks noChangeArrowheads="1"/>
          </p:cNvSpPr>
          <p:nvPr/>
        </p:nvSpPr>
        <p:spPr bwMode="auto">
          <a:xfrm>
            <a:off x="8460432" y="3789040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2" name="AutoShape 33"/>
          <p:cNvCxnSpPr>
            <a:cxnSpLocks noChangeShapeType="1"/>
            <a:stCxn id="5" idx="6"/>
            <a:endCxn id="51" idx="0"/>
          </p:cNvCxnSpPr>
          <p:nvPr/>
        </p:nvCxnSpPr>
        <p:spPr bwMode="auto">
          <a:xfrm>
            <a:off x="6444208" y="2912269"/>
            <a:ext cx="2226568" cy="8767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7647384" y="30438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7863408" y="30906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45"/>
          <p:cNvSpPr txBox="1">
            <a:spLocks noChangeArrowheads="1"/>
          </p:cNvSpPr>
          <p:nvPr/>
        </p:nvSpPr>
        <p:spPr bwMode="auto">
          <a:xfrm>
            <a:off x="8079432" y="31878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AutoShape 43"/>
          <p:cNvSpPr>
            <a:spLocks noChangeArrowheads="1"/>
          </p:cNvSpPr>
          <p:nvPr/>
        </p:nvSpPr>
        <p:spPr bwMode="auto">
          <a:xfrm>
            <a:off x="8543801" y="3072830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3" name="AutoShape 33"/>
          <p:cNvCxnSpPr>
            <a:cxnSpLocks noChangeShapeType="1"/>
            <a:stCxn id="5" idx="6"/>
            <a:endCxn id="62" idx="0"/>
          </p:cNvCxnSpPr>
          <p:nvPr/>
        </p:nvCxnSpPr>
        <p:spPr bwMode="auto">
          <a:xfrm>
            <a:off x="6444208" y="2912269"/>
            <a:ext cx="2309937" cy="1605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 Box 45"/>
          <p:cNvSpPr txBox="1">
            <a:spLocks noChangeArrowheads="1"/>
          </p:cNvSpPr>
          <p:nvPr/>
        </p:nvSpPr>
        <p:spPr bwMode="auto">
          <a:xfrm>
            <a:off x="8079432" y="265861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7863408" y="2564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AutoShape 20"/>
          <p:cNvSpPr>
            <a:spLocks noChangeArrowheads="1"/>
          </p:cNvSpPr>
          <p:nvPr/>
        </p:nvSpPr>
        <p:spPr bwMode="auto">
          <a:xfrm>
            <a:off x="4583361" y="3720902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11</a:t>
            </a:r>
            <a:endParaRPr lang="en-US" dirty="0"/>
          </a:p>
        </p:txBody>
      </p:sp>
      <p:cxnSp>
        <p:nvCxnSpPr>
          <p:cNvPr id="76" name="AutoShape 21"/>
          <p:cNvCxnSpPr>
            <a:cxnSpLocks noChangeShapeType="1"/>
            <a:stCxn id="5" idx="2"/>
            <a:endCxn id="75" idx="0"/>
          </p:cNvCxnSpPr>
          <p:nvPr/>
        </p:nvCxnSpPr>
        <p:spPr bwMode="auto">
          <a:xfrm flipH="1">
            <a:off x="4793705" y="2912269"/>
            <a:ext cx="1312365" cy="8086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22"/>
          <p:cNvSpPr txBox="1">
            <a:spLocks noChangeArrowheads="1"/>
          </p:cNvSpPr>
          <p:nvPr/>
        </p:nvSpPr>
        <p:spPr bwMode="auto">
          <a:xfrm>
            <a:off x="5004048" y="30438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79" name="מלבן 78"/>
          <p:cNvSpPr/>
          <p:nvPr/>
        </p:nvSpPr>
        <p:spPr>
          <a:xfrm>
            <a:off x="8244408" y="268316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  <p:sp>
        <p:nvSpPr>
          <p:cNvPr id="80" name="מלבן 79"/>
          <p:cNvSpPr/>
          <p:nvPr/>
        </p:nvSpPr>
        <p:spPr>
          <a:xfrm>
            <a:off x="8232358" y="325161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  <p:sp>
        <p:nvSpPr>
          <p:cNvPr id="81" name="מלבן 80"/>
          <p:cNvSpPr/>
          <p:nvPr/>
        </p:nvSpPr>
        <p:spPr>
          <a:xfrm>
            <a:off x="7982134" y="407707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  <p:sp>
        <p:nvSpPr>
          <p:cNvPr id="82" name="מלבן 81"/>
          <p:cNvSpPr/>
          <p:nvPr/>
        </p:nvSpPr>
        <p:spPr>
          <a:xfrm>
            <a:off x="6313071" y="537848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  <p:sp>
        <p:nvSpPr>
          <p:cNvPr id="83" name="מלבן 82"/>
          <p:cNvSpPr/>
          <p:nvPr/>
        </p:nvSpPr>
        <p:spPr>
          <a:xfrm>
            <a:off x="5495225" y="572564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  <p:sp>
        <p:nvSpPr>
          <p:cNvPr id="84" name="AutoShape 43"/>
          <p:cNvSpPr>
            <a:spLocks noChangeArrowheads="1"/>
          </p:cNvSpPr>
          <p:nvPr/>
        </p:nvSpPr>
        <p:spPr bwMode="auto">
          <a:xfrm>
            <a:off x="4427984" y="285293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85" name="AutoShape 33"/>
          <p:cNvCxnSpPr>
            <a:cxnSpLocks noChangeShapeType="1"/>
            <a:stCxn id="5" idx="2"/>
            <a:endCxn id="84" idx="3"/>
          </p:cNvCxnSpPr>
          <p:nvPr/>
        </p:nvCxnSpPr>
        <p:spPr bwMode="auto">
          <a:xfrm flipH="1">
            <a:off x="4848671" y="2912269"/>
            <a:ext cx="1257399" cy="827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6" name="Text Box 45"/>
          <p:cNvSpPr txBox="1">
            <a:spLocks noChangeArrowheads="1"/>
          </p:cNvSpPr>
          <p:nvPr/>
        </p:nvSpPr>
        <p:spPr bwMode="auto">
          <a:xfrm>
            <a:off x="5292080" y="2564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מלבן 86"/>
          <p:cNvSpPr/>
          <p:nvPr/>
        </p:nvSpPr>
        <p:spPr>
          <a:xfrm>
            <a:off x="5148064" y="263691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36742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err="1" smtClean="0"/>
              <a:t>LCS</a:t>
            </a:r>
            <a:r>
              <a:rPr lang="en-US" sz="2400" dirty="0" err="1" smtClean="0"/>
              <a:t>ubstring</a:t>
            </a:r>
            <a:r>
              <a:rPr lang="en-US" dirty="0" smtClean="0"/>
              <a:t> - Example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20000"/>
              </a:spcBef>
            </a:pPr>
            <a:r>
              <a:rPr lang="en-US" dirty="0" smtClean="0">
                <a:latin typeface="Arial" pitchFamily="34" charset="0"/>
              </a:rPr>
              <a:t>Let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</a:rPr>
              <a:t>A=</a:t>
            </a:r>
            <a:r>
              <a:rPr lang="en-US" dirty="0" err="1" smtClean="0">
                <a:solidFill>
                  <a:srgbClr val="0070C0"/>
                </a:solidFill>
                <a:latin typeface="Arial" pitchFamily="34" charset="0"/>
              </a:rPr>
              <a:t>aabcy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</a:rPr>
              <a:t>B=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</a:rPr>
              <a:t>abab</a:t>
            </a:r>
            <a:r>
              <a:rPr lang="en-US" dirty="0" smtClean="0">
                <a:latin typeface="Arial" pitchFamily="34" charset="0"/>
              </a:rPr>
              <a:t>, here is a generalized suffix tree for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</a:rPr>
              <a:t>A</a:t>
            </a:r>
            <a:r>
              <a:rPr lang="en-US" baseline="-250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</a:rPr>
              <a:t>and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</a:rPr>
              <a:t>.</a:t>
            </a:r>
            <a:endParaRPr lang="en-US" baseline="-25000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82216" y="2708920"/>
            <a:ext cx="232568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y#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cy#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bab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abab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$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aabcy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#</a:t>
            </a:r>
          </a:p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106070" y="2743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923928" y="6097166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899647" y="5516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08104" y="31878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788024" y="4149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271089" y="517829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4139952" y="53975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995936" y="55892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732240" y="44287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808440" y="47335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6808440" y="503832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732240" y="33318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4655096" y="49196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/>
          </a:p>
        </p:txBody>
      </p:sp>
      <p:cxnSp>
        <p:nvCxnSpPr>
          <p:cNvPr id="18" name="AutoShape 19"/>
          <p:cNvCxnSpPr>
            <a:cxnSpLocks noChangeShapeType="1"/>
            <a:stCxn id="17" idx="3"/>
            <a:endCxn id="6" idx="0"/>
          </p:cNvCxnSpPr>
          <p:nvPr/>
        </p:nvCxnSpPr>
        <p:spPr bwMode="auto">
          <a:xfrm flipH="1">
            <a:off x="4134272" y="5208281"/>
            <a:ext cx="570343" cy="8888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4644008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20" name="AutoShape 21"/>
          <p:cNvCxnSpPr>
            <a:cxnSpLocks noChangeShapeType="1"/>
            <a:stCxn id="17" idx="4"/>
            <a:endCxn id="19" idx="0"/>
          </p:cNvCxnSpPr>
          <p:nvPr/>
        </p:nvCxnSpPr>
        <p:spPr bwMode="auto">
          <a:xfrm>
            <a:off x="4824165" y="5257800"/>
            <a:ext cx="30187" cy="8393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4839072" y="5492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2" name="Oval 23"/>
          <p:cNvSpPr>
            <a:spLocks noChangeArrowheads="1"/>
          </p:cNvSpPr>
          <p:nvPr/>
        </p:nvSpPr>
        <p:spPr bwMode="auto">
          <a:xfrm>
            <a:off x="6849542" y="405192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 dirty="0"/>
          </a:p>
        </p:txBody>
      </p:sp>
      <p:cxnSp>
        <p:nvCxnSpPr>
          <p:cNvPr id="23" name="AutoShape 24"/>
          <p:cNvCxnSpPr>
            <a:cxnSpLocks noChangeShapeType="1"/>
            <a:stCxn id="5" idx="5"/>
            <a:endCxn id="22" idx="1"/>
          </p:cNvCxnSpPr>
          <p:nvPr/>
        </p:nvCxnSpPr>
        <p:spPr bwMode="auto">
          <a:xfrm>
            <a:off x="6394689" y="3031819"/>
            <a:ext cx="504372" cy="106962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25"/>
          <p:cNvCxnSpPr>
            <a:cxnSpLocks noChangeShapeType="1"/>
            <a:stCxn id="22" idx="4"/>
            <a:endCxn id="7" idx="0"/>
          </p:cNvCxnSpPr>
          <p:nvPr/>
        </p:nvCxnSpPr>
        <p:spPr bwMode="auto">
          <a:xfrm>
            <a:off x="7018611" y="4390058"/>
            <a:ext cx="91380" cy="112610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AutoShape 26"/>
          <p:cNvSpPr>
            <a:spLocks noChangeArrowheads="1"/>
          </p:cNvSpPr>
          <p:nvPr/>
        </p:nvSpPr>
        <p:spPr bwMode="auto">
          <a:xfrm>
            <a:off x="7559079" y="5132040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26" name="AutoShape 27"/>
          <p:cNvCxnSpPr>
            <a:cxnSpLocks noChangeShapeType="1"/>
            <a:stCxn id="22" idx="5"/>
            <a:endCxn id="25" idx="0"/>
          </p:cNvCxnSpPr>
          <p:nvPr/>
        </p:nvCxnSpPr>
        <p:spPr bwMode="auto">
          <a:xfrm>
            <a:off x="7138160" y="4340539"/>
            <a:ext cx="631263" cy="7915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7475711" y="44839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31" name="Oval 32"/>
          <p:cNvSpPr>
            <a:spLocks noChangeArrowheads="1"/>
          </p:cNvSpPr>
          <p:nvPr/>
        </p:nvSpPr>
        <p:spPr bwMode="auto">
          <a:xfrm>
            <a:off x="5292080" y="386104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/>
            <a:endParaRPr lang="he-IL" dirty="0"/>
          </a:p>
        </p:txBody>
      </p:sp>
      <p:cxnSp>
        <p:nvCxnSpPr>
          <p:cNvPr id="32" name="AutoShape 33"/>
          <p:cNvCxnSpPr>
            <a:cxnSpLocks noChangeShapeType="1"/>
            <a:stCxn id="5" idx="3"/>
            <a:endCxn id="31" idx="7"/>
          </p:cNvCxnSpPr>
          <p:nvPr/>
        </p:nvCxnSpPr>
        <p:spPr bwMode="auto">
          <a:xfrm flipH="1">
            <a:off x="5580699" y="3031819"/>
            <a:ext cx="574890" cy="8787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34"/>
          <p:cNvCxnSpPr>
            <a:cxnSpLocks noChangeShapeType="1"/>
            <a:stCxn id="31" idx="3"/>
            <a:endCxn id="17" idx="0"/>
          </p:cNvCxnSpPr>
          <p:nvPr/>
        </p:nvCxnSpPr>
        <p:spPr bwMode="auto">
          <a:xfrm flipH="1">
            <a:off x="4824165" y="4149666"/>
            <a:ext cx="517434" cy="76999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35"/>
          <p:cNvSpPr>
            <a:spLocks noChangeArrowheads="1"/>
          </p:cNvSpPr>
          <p:nvPr/>
        </p:nvSpPr>
        <p:spPr bwMode="auto">
          <a:xfrm>
            <a:off x="6156176" y="580913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1</a:t>
            </a:r>
          </a:p>
        </p:txBody>
      </p:sp>
      <p:sp>
        <p:nvSpPr>
          <p:cNvPr id="35" name="Text Box 36"/>
          <p:cNvSpPr txBox="1">
            <a:spLocks noChangeArrowheads="1"/>
          </p:cNvSpPr>
          <p:nvPr/>
        </p:nvSpPr>
        <p:spPr bwMode="auto">
          <a:xfrm>
            <a:off x="5868144" y="43902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6207224" y="513204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cxnSp>
        <p:nvCxnSpPr>
          <p:cNvPr id="37" name="AutoShape 38"/>
          <p:cNvCxnSpPr>
            <a:cxnSpLocks noChangeShapeType="1"/>
            <a:stCxn id="31" idx="5"/>
            <a:endCxn id="34" idx="0"/>
          </p:cNvCxnSpPr>
          <p:nvPr/>
        </p:nvCxnSpPr>
        <p:spPr bwMode="auto">
          <a:xfrm>
            <a:off x="5580699" y="4149666"/>
            <a:ext cx="785821" cy="16594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Text Box 39"/>
          <p:cNvSpPr txBox="1">
            <a:spLocks noChangeArrowheads="1"/>
          </p:cNvSpPr>
          <p:nvPr/>
        </p:nvSpPr>
        <p:spPr bwMode="auto">
          <a:xfrm>
            <a:off x="5724128" y="41490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39" name="AutoShape 40"/>
          <p:cNvSpPr>
            <a:spLocks noChangeArrowheads="1"/>
          </p:cNvSpPr>
          <p:nvPr/>
        </p:nvSpPr>
        <p:spPr bwMode="auto">
          <a:xfrm>
            <a:off x="5364088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2</a:t>
            </a:r>
          </a:p>
        </p:txBody>
      </p:sp>
      <p:cxnSp>
        <p:nvCxnSpPr>
          <p:cNvPr id="40" name="AutoShape 41"/>
          <p:cNvCxnSpPr>
            <a:cxnSpLocks noChangeShapeType="1"/>
            <a:stCxn id="17" idx="5"/>
            <a:endCxn id="39" idx="0"/>
          </p:cNvCxnSpPr>
          <p:nvPr/>
        </p:nvCxnSpPr>
        <p:spPr bwMode="auto">
          <a:xfrm>
            <a:off x="4943715" y="5208281"/>
            <a:ext cx="630717" cy="8888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5364088" y="551723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sp>
        <p:nvSpPr>
          <p:cNvPr id="42" name="AutoShape 43"/>
          <p:cNvSpPr>
            <a:spLocks noChangeArrowheads="1"/>
          </p:cNvSpPr>
          <p:nvPr/>
        </p:nvSpPr>
        <p:spPr bwMode="auto">
          <a:xfrm>
            <a:off x="8135144" y="448396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/>
              <a:t>3</a:t>
            </a:r>
          </a:p>
        </p:txBody>
      </p:sp>
      <p:cxnSp>
        <p:nvCxnSpPr>
          <p:cNvPr id="43" name="AutoShape 44"/>
          <p:cNvCxnSpPr>
            <a:cxnSpLocks noChangeShapeType="1"/>
            <a:stCxn id="22" idx="6"/>
            <a:endCxn id="42" idx="0"/>
          </p:cNvCxnSpPr>
          <p:nvPr/>
        </p:nvCxnSpPr>
        <p:spPr bwMode="auto">
          <a:xfrm>
            <a:off x="7187679" y="4220989"/>
            <a:ext cx="1157809" cy="26297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7835751" y="40267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45"/>
          <p:cNvSpPr txBox="1">
            <a:spLocks noChangeArrowheads="1"/>
          </p:cNvSpPr>
          <p:nvPr/>
        </p:nvSpPr>
        <p:spPr bwMode="auto">
          <a:xfrm>
            <a:off x="7452320" y="3907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7647384" y="3933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45"/>
          <p:cNvSpPr txBox="1">
            <a:spLocks noChangeArrowheads="1"/>
          </p:cNvSpPr>
          <p:nvPr/>
        </p:nvSpPr>
        <p:spPr bwMode="auto">
          <a:xfrm>
            <a:off x="5076056" y="508518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5220072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6012160" y="46062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45"/>
          <p:cNvSpPr txBox="1">
            <a:spLocks noChangeArrowheads="1"/>
          </p:cNvSpPr>
          <p:nvPr/>
        </p:nvSpPr>
        <p:spPr bwMode="auto">
          <a:xfrm>
            <a:off x="6084168" y="48440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AutoShape 43"/>
          <p:cNvSpPr>
            <a:spLocks noChangeArrowheads="1"/>
          </p:cNvSpPr>
          <p:nvPr/>
        </p:nvSpPr>
        <p:spPr bwMode="auto">
          <a:xfrm>
            <a:off x="8460432" y="3789040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52" name="AutoShape 33"/>
          <p:cNvCxnSpPr>
            <a:cxnSpLocks noChangeShapeType="1"/>
            <a:stCxn id="5" idx="6"/>
            <a:endCxn id="51" idx="0"/>
          </p:cNvCxnSpPr>
          <p:nvPr/>
        </p:nvCxnSpPr>
        <p:spPr bwMode="auto">
          <a:xfrm>
            <a:off x="6444208" y="2912269"/>
            <a:ext cx="2226568" cy="8767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" name="Text Box 45"/>
          <p:cNvSpPr txBox="1">
            <a:spLocks noChangeArrowheads="1"/>
          </p:cNvSpPr>
          <p:nvPr/>
        </p:nvSpPr>
        <p:spPr bwMode="auto">
          <a:xfrm>
            <a:off x="7647384" y="30438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 Box 45"/>
          <p:cNvSpPr txBox="1">
            <a:spLocks noChangeArrowheads="1"/>
          </p:cNvSpPr>
          <p:nvPr/>
        </p:nvSpPr>
        <p:spPr bwMode="auto">
          <a:xfrm>
            <a:off x="7863408" y="30906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45"/>
          <p:cNvSpPr txBox="1">
            <a:spLocks noChangeArrowheads="1"/>
          </p:cNvSpPr>
          <p:nvPr/>
        </p:nvSpPr>
        <p:spPr bwMode="auto">
          <a:xfrm>
            <a:off x="8079432" y="31878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AutoShape 43"/>
          <p:cNvSpPr>
            <a:spLocks noChangeArrowheads="1"/>
          </p:cNvSpPr>
          <p:nvPr/>
        </p:nvSpPr>
        <p:spPr bwMode="auto">
          <a:xfrm>
            <a:off x="8543801" y="3072830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3" name="AutoShape 33"/>
          <p:cNvCxnSpPr>
            <a:cxnSpLocks noChangeShapeType="1"/>
            <a:stCxn id="5" idx="6"/>
            <a:endCxn id="62" idx="0"/>
          </p:cNvCxnSpPr>
          <p:nvPr/>
        </p:nvCxnSpPr>
        <p:spPr bwMode="auto">
          <a:xfrm>
            <a:off x="6444208" y="2912269"/>
            <a:ext cx="2309937" cy="1605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6" name="Text Box 45"/>
          <p:cNvSpPr txBox="1">
            <a:spLocks noChangeArrowheads="1"/>
          </p:cNvSpPr>
          <p:nvPr/>
        </p:nvSpPr>
        <p:spPr bwMode="auto">
          <a:xfrm>
            <a:off x="8079432" y="265861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7863408" y="2564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AutoShape 20"/>
          <p:cNvSpPr>
            <a:spLocks noChangeArrowheads="1"/>
          </p:cNvSpPr>
          <p:nvPr/>
        </p:nvSpPr>
        <p:spPr bwMode="auto">
          <a:xfrm>
            <a:off x="4583361" y="3720902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61" name="AutoShape 21"/>
          <p:cNvCxnSpPr>
            <a:cxnSpLocks noChangeShapeType="1"/>
            <a:stCxn id="5" idx="2"/>
            <a:endCxn id="60" idx="0"/>
          </p:cNvCxnSpPr>
          <p:nvPr/>
        </p:nvCxnSpPr>
        <p:spPr bwMode="auto">
          <a:xfrm flipH="1">
            <a:off x="4793705" y="2912269"/>
            <a:ext cx="1312365" cy="8086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5004048" y="304380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65" name="AutoShape 43"/>
          <p:cNvSpPr>
            <a:spLocks noChangeArrowheads="1"/>
          </p:cNvSpPr>
          <p:nvPr/>
        </p:nvSpPr>
        <p:spPr bwMode="auto">
          <a:xfrm>
            <a:off x="4427984" y="2852936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/>
            <a:r>
              <a:rPr lang="en-US" dirty="0" smtClean="0"/>
              <a:t>6</a:t>
            </a:r>
            <a:endParaRPr lang="en-US" dirty="0"/>
          </a:p>
        </p:txBody>
      </p:sp>
      <p:cxnSp>
        <p:nvCxnSpPr>
          <p:cNvPr id="68" name="AutoShape 33"/>
          <p:cNvCxnSpPr>
            <a:cxnSpLocks noChangeShapeType="1"/>
            <a:stCxn id="5" idx="2"/>
            <a:endCxn id="65" idx="3"/>
          </p:cNvCxnSpPr>
          <p:nvPr/>
        </p:nvCxnSpPr>
        <p:spPr bwMode="auto">
          <a:xfrm flipH="1">
            <a:off x="4848671" y="2912269"/>
            <a:ext cx="1257399" cy="827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45"/>
          <p:cNvSpPr txBox="1">
            <a:spLocks noChangeArrowheads="1"/>
          </p:cNvSpPr>
          <p:nvPr/>
        </p:nvSpPr>
        <p:spPr bwMode="auto">
          <a:xfrm>
            <a:off x="5292080" y="256490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מלבן 70"/>
          <p:cNvSpPr/>
          <p:nvPr/>
        </p:nvSpPr>
        <p:spPr>
          <a:xfrm>
            <a:off x="6110456" y="27394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0</a:t>
            </a:r>
            <a:endParaRPr lang="en-US" dirty="0" smtClean="0"/>
          </a:p>
        </p:txBody>
      </p:sp>
      <p:sp>
        <p:nvSpPr>
          <p:cNvPr id="72" name="מלבן 71"/>
          <p:cNvSpPr/>
          <p:nvPr/>
        </p:nvSpPr>
        <p:spPr>
          <a:xfrm>
            <a:off x="6861016" y="4035544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73" name="מלבן 72"/>
          <p:cNvSpPr/>
          <p:nvPr/>
        </p:nvSpPr>
        <p:spPr>
          <a:xfrm>
            <a:off x="5292080" y="38610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</a:t>
            </a:r>
          </a:p>
        </p:txBody>
      </p:sp>
      <p:sp>
        <p:nvSpPr>
          <p:cNvPr id="74" name="מלבן 73"/>
          <p:cNvSpPr/>
          <p:nvPr/>
        </p:nvSpPr>
        <p:spPr>
          <a:xfrm>
            <a:off x="4655056" y="491488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36742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412776"/>
            <a:ext cx="7767464" cy="525658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DNA contamination: During laboratory processes, unwanted DNA inserted</a:t>
            </a:r>
            <a:b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</a:b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into the DNA of interest.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	Contamination sources: Human, bacteria,…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	DNA from Dinosaur bone: More similar to human DNA than to bird and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crockodilian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SimSun" pitchFamily="2" charset="-122"/>
                <a:cs typeface="+mn-cs"/>
              </a:rPr>
              <a:t> DNA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itchFamily="2" charset="-122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127920" y="3196208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123728" y="3911352"/>
            <a:ext cx="20574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886472" y="3911352"/>
            <a:ext cx="5334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566320" y="3501008"/>
            <a:ext cx="609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5709320" y="3140968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72200" y="3140968"/>
            <a:ext cx="5334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4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ea typeface="SimSun" pitchFamily="2" charset="-122"/>
              </a:rPr>
              <a:t>DNA Contamination Problem</a:t>
            </a:r>
            <a:endParaRPr lang="he-IL" dirty="0"/>
          </a:p>
        </p:txBody>
      </p:sp>
      <p:pic>
        <p:nvPicPr>
          <p:cNvPr id="12" name="תמונה 11" descr="A4dn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b="2635"/>
          <a:stretch>
            <a:fillRect/>
          </a:stretch>
        </p:blipFill>
        <p:spPr>
          <a:xfrm>
            <a:off x="0" y="3923696"/>
            <a:ext cx="1331640" cy="2934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400" dirty="0" smtClean="0">
                <a:ea typeface="SimSun" pitchFamily="2" charset="-122"/>
              </a:rPr>
              <a:t>DNA Contamination Problem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lnSpc>
                <a:spcPct val="90000"/>
              </a:lnSpc>
              <a:buNone/>
            </a:pPr>
            <a:r>
              <a:rPr lang="en-US" altLang="zh-CN" sz="2800" dirty="0" smtClean="0">
                <a:ea typeface="SimSun" pitchFamily="2" charset="-122"/>
              </a:rPr>
              <a:t>S: DNA of interest</a:t>
            </a: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CN" sz="2800" dirty="0" smtClean="0">
                <a:ea typeface="SimSun" pitchFamily="2" charset="-122"/>
              </a:rPr>
              <a:t>P: DNA of possible contamination source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altLang="zh-CN" sz="2800" dirty="0" smtClean="0">
              <a:ea typeface="SimSun" pitchFamily="2" charset="-122"/>
            </a:endParaRP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CN" sz="2800" dirty="0" smtClean="0">
                <a:ea typeface="SimSun" pitchFamily="2" charset="-122"/>
              </a:rPr>
              <a:t>If S and P share a common substring longer than </a:t>
            </a:r>
            <a:r>
              <a:rPr lang="en-US" altLang="zh-CN" sz="2800" i="1" dirty="0" smtClean="0">
                <a:ea typeface="SimSun" pitchFamily="2" charset="-122"/>
              </a:rPr>
              <a:t>l</a:t>
            </a:r>
            <a:r>
              <a:rPr lang="en-US" altLang="zh-CN" sz="2800" dirty="0" smtClean="0">
                <a:ea typeface="SimSun" pitchFamily="2" charset="-122"/>
              </a:rPr>
              <a:t>, then S has been contaminated by P.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altLang="zh-CN" sz="2800" dirty="0" smtClean="0">
              <a:ea typeface="SimSun" pitchFamily="2" charset="-122"/>
            </a:endParaRP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CN" sz="2800" dirty="0" smtClean="0">
                <a:ea typeface="SimSun" pitchFamily="2" charset="-122"/>
              </a:rPr>
              <a:t>To find all common substrings of S and P that are longer than </a:t>
            </a:r>
            <a:r>
              <a:rPr lang="en-US" altLang="zh-CN" sz="2800" i="1" dirty="0" smtClean="0">
                <a:ea typeface="SimSun" pitchFamily="2" charset="-122"/>
              </a:rPr>
              <a:t>l</a:t>
            </a:r>
            <a:r>
              <a:rPr lang="en-US" altLang="zh-CN" sz="2800" dirty="0" smtClean="0">
                <a:ea typeface="SimSun" pitchFamily="2" charset="-122"/>
              </a:rPr>
              <a:t> .</a:t>
            </a:r>
          </a:p>
          <a:p>
            <a:pPr marL="0" indent="0" algn="l" rtl="0">
              <a:lnSpc>
                <a:spcPct val="90000"/>
              </a:lnSpc>
              <a:buNone/>
            </a:pPr>
            <a:endParaRPr lang="en-US" altLang="zh-CN" sz="2800" dirty="0" smtClean="0">
              <a:ea typeface="SimSun" pitchFamily="2" charset="-122"/>
            </a:endParaRPr>
          </a:p>
          <a:p>
            <a:pPr marL="0" indent="0" algn="l" rtl="0">
              <a:lnSpc>
                <a:spcPct val="90000"/>
              </a:lnSpc>
              <a:buNone/>
            </a:pPr>
            <a:r>
              <a:rPr lang="en-US" altLang="zh-CN" sz="2800" dirty="0" smtClean="0">
                <a:ea typeface="SimSun" pitchFamily="2" charset="-122"/>
              </a:rPr>
              <a:t>In general, P is set of DNA that are potential contamination sources.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suffix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latin typeface="Arial" pitchFamily="34" charset="0"/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Longest Common Substring</a:t>
            </a:r>
          </a:p>
          <a:p>
            <a:pPr lvl="1" algn="l" rtl="0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DNA Contamination Problem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latin typeface="Arial" pitchFamily="34" charset="0"/>
              </a:rPr>
              <a:t>Maximal Repetitive Structures</a:t>
            </a:r>
          </a:p>
          <a:p>
            <a:pPr algn="l" rtl="0"/>
            <a:r>
              <a:rPr lang="en-US" dirty="0" smtClean="0"/>
              <a:t>Longest common extension</a:t>
            </a:r>
          </a:p>
          <a:p>
            <a:pPr algn="l" rtl="0"/>
            <a:r>
              <a:rPr lang="en-US" dirty="0" smtClean="0"/>
              <a:t>Finding maximal palindromes</a:t>
            </a:r>
          </a:p>
          <a:p>
            <a:pPr algn="l" rtl="0"/>
            <a:r>
              <a:rPr lang="en-US" dirty="0" smtClean="0"/>
              <a:t>The k-mismatch problem</a:t>
            </a:r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en-US" baseline="-25000" dirty="0" smtClean="0">
              <a:latin typeface="Arial" pitchFamily="34" charset="0"/>
            </a:endParaRP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2A962-86DC-4F1B-9475-8ACAA804E173}" type="slidenum">
              <a:rPr lang="he-IL"/>
              <a:pPr/>
              <a:t>28</a:t>
            </a:fld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Maximal Repetitive Structures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5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A759-5C04-479D-8640-BC10652AA32B}" type="slidenum">
              <a:rPr lang="he-IL"/>
              <a:pPr/>
              <a:t>29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Maximal Pair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A </a:t>
            </a:r>
            <a:r>
              <a:rPr lang="en-US" sz="2400" u="sng" dirty="0"/>
              <a:t>maximal pair</a:t>
            </a:r>
            <a:r>
              <a:rPr lang="en-US" sz="2400" dirty="0"/>
              <a:t> in string S: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pair of </a:t>
            </a:r>
            <a:r>
              <a:rPr lang="en-US" sz="2400" u="sng" dirty="0"/>
              <a:t>identical</a:t>
            </a:r>
            <a:r>
              <a:rPr lang="en-US" sz="2400" dirty="0"/>
              <a:t> substrings </a:t>
            </a:r>
            <a:r>
              <a:rPr lang="en-US" sz="2400" dirty="0">
                <a:latin typeface="Math A" pitchFamily="18" charset="2"/>
              </a:rPr>
              <a:t>a</a:t>
            </a:r>
            <a:r>
              <a:rPr lang="en-US" sz="2400" dirty="0"/>
              <a:t> and </a:t>
            </a:r>
            <a:r>
              <a:rPr lang="en-US" sz="2400" dirty="0">
                <a:latin typeface="Math A" pitchFamily="18" charset="2"/>
              </a:rPr>
              <a:t>b</a:t>
            </a:r>
            <a:r>
              <a:rPr lang="en-US" sz="2400" dirty="0"/>
              <a:t> in S </a:t>
            </a:r>
            <a:r>
              <a:rPr lang="en-US" sz="2400" dirty="0" err="1"/>
              <a:t>s.t</a:t>
            </a:r>
            <a:r>
              <a:rPr lang="en-US" sz="2400" dirty="0"/>
              <a:t>. the </a:t>
            </a:r>
            <a:r>
              <a:rPr lang="en-US" sz="2400" dirty="0" smtClean="0"/>
              <a:t>characters </a:t>
            </a:r>
            <a:r>
              <a:rPr lang="en-US" sz="2400" dirty="0"/>
              <a:t>to the immediate left </a:t>
            </a:r>
            <a:r>
              <a:rPr lang="en-US" sz="2400" dirty="0" smtClean="0"/>
              <a:t>and right </a:t>
            </a:r>
            <a:r>
              <a:rPr lang="en-US" sz="2400" dirty="0"/>
              <a:t>of </a:t>
            </a:r>
            <a:r>
              <a:rPr lang="en-US" sz="2400" dirty="0">
                <a:latin typeface="Math A" pitchFamily="18" charset="2"/>
              </a:rPr>
              <a:t>a</a:t>
            </a:r>
            <a:r>
              <a:rPr lang="en-US" sz="2400" dirty="0"/>
              <a:t> is different from the </a:t>
            </a:r>
            <a:r>
              <a:rPr lang="en-US" sz="2400" dirty="0" smtClean="0"/>
              <a:t>characters </a:t>
            </a:r>
            <a:r>
              <a:rPr lang="en-US" sz="2400" dirty="0"/>
              <a:t>to the immediate left </a:t>
            </a:r>
            <a:r>
              <a:rPr lang="en-US" sz="2400" dirty="0" smtClean="0"/>
              <a:t>and right </a:t>
            </a:r>
            <a:r>
              <a:rPr lang="en-US" sz="2400" dirty="0"/>
              <a:t>of </a:t>
            </a:r>
            <a:r>
              <a:rPr lang="en-US" sz="2400" dirty="0" smtClean="0">
                <a:latin typeface="Math A" pitchFamily="18" charset="2"/>
              </a:rPr>
              <a:t>b</a:t>
            </a:r>
            <a:r>
              <a:rPr lang="en-US" sz="2400" dirty="0"/>
              <a:t>, </a:t>
            </a:r>
            <a:r>
              <a:rPr lang="en-US" sz="2400" dirty="0" smtClean="0"/>
              <a:t> respectively</a:t>
            </a:r>
            <a:r>
              <a:rPr lang="en-US" sz="2400" dirty="0"/>
              <a:t>.</a:t>
            </a:r>
            <a:br>
              <a:rPr lang="en-US" sz="2400" dirty="0"/>
            </a:br>
            <a:endParaRPr lang="en-US" sz="2400" dirty="0"/>
          </a:p>
          <a:p>
            <a:pPr algn="l" rtl="0"/>
            <a:r>
              <a:rPr lang="en-US" sz="2400" dirty="0" smtClean="0"/>
              <a:t>That is, Extending </a:t>
            </a:r>
            <a:r>
              <a:rPr lang="en-US" sz="2400" dirty="0">
                <a:latin typeface="Math A" pitchFamily="18" charset="2"/>
              </a:rPr>
              <a:t>a</a:t>
            </a:r>
            <a:r>
              <a:rPr lang="en-US" sz="2400" dirty="0"/>
              <a:t> and </a:t>
            </a:r>
            <a:r>
              <a:rPr lang="en-US" sz="2400" dirty="0">
                <a:latin typeface="Math A" pitchFamily="18" charset="2"/>
              </a:rPr>
              <a:t>b</a:t>
            </a:r>
            <a:r>
              <a:rPr lang="en-US" sz="2400" dirty="0"/>
              <a:t> in either direction would destroy the equality of the two strings.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u="sng" dirty="0"/>
              <a:t>Example</a:t>
            </a:r>
            <a:r>
              <a:rPr lang="en-US" sz="2400" dirty="0"/>
              <a:t>: S = 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y</a:t>
            </a:r>
            <a:r>
              <a:rPr lang="en-US" dirty="0" err="1"/>
              <a:t>iii</a:t>
            </a:r>
            <a:r>
              <a:rPr lang="en-US" dirty="0" err="1">
                <a:solidFill>
                  <a:srgbClr val="0070C0"/>
                </a:solidFill>
              </a:rPr>
              <a:t>z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y</a:t>
            </a:r>
            <a:r>
              <a:rPr lang="en-US" dirty="0" err="1"/>
              <a:t>rxar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0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Gill Sans MT (גוף)"/>
              </a:rPr>
              <a:t>A tree representing a set of strings.</a:t>
            </a:r>
            <a:br>
              <a:rPr lang="en-US" sz="2400" dirty="0" smtClean="0">
                <a:latin typeface="Gill Sans MT (גוף)"/>
              </a:rPr>
            </a:br>
            <a:r>
              <a:rPr lang="en-US" sz="2000" dirty="0" smtClean="0">
                <a:latin typeface="Gill Sans MT (גוף)"/>
              </a:rPr>
              <a:t>(Assume no string is a prefix of another)</a:t>
            </a:r>
          </a:p>
          <a:p>
            <a:pPr algn="l" rtl="0"/>
            <a:endParaRPr lang="en-US" sz="2400" dirty="0" smtClean="0">
              <a:latin typeface="Gill Sans MT (גוף)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Gill Sans MT (גוף)"/>
                <a:cs typeface="Times New Roman" pitchFamily="18" charset="0"/>
              </a:rPr>
              <a:t>Each edge is labeled by a letter.</a:t>
            </a:r>
          </a:p>
          <a:p>
            <a:pPr algn="l" rtl="0"/>
            <a:r>
              <a:rPr lang="en-US" sz="2400" dirty="0" smtClean="0">
                <a:latin typeface="Gill Sans MT (גוף)"/>
                <a:cs typeface="Times New Roman" pitchFamily="18" charset="0"/>
              </a:rPr>
              <a:t>No two edges outgoing from the</a:t>
            </a:r>
            <a:br>
              <a:rPr lang="en-US" sz="2400" dirty="0" smtClean="0">
                <a:latin typeface="Gill Sans MT (גוף)"/>
                <a:cs typeface="Times New Roman" pitchFamily="18" charset="0"/>
              </a:rPr>
            </a:br>
            <a:r>
              <a:rPr lang="en-US" sz="2400" dirty="0" smtClean="0">
                <a:latin typeface="Gill Sans MT (גוף)"/>
                <a:cs typeface="Times New Roman" pitchFamily="18" charset="0"/>
              </a:rPr>
              <a:t>same node are labeled the same.</a:t>
            </a:r>
          </a:p>
          <a:p>
            <a:pPr algn="l" rtl="0"/>
            <a:endParaRPr lang="en-US" sz="2400" dirty="0" smtClean="0">
              <a:latin typeface="Gill Sans MT (גוף)"/>
              <a:cs typeface="Times New Roman" pitchFamily="18" charset="0"/>
            </a:endParaRPr>
          </a:p>
          <a:p>
            <a:pPr algn="l" rtl="0"/>
            <a:endParaRPr lang="en-US" sz="2400" dirty="0" smtClean="0">
              <a:latin typeface="Gill Sans MT (גוף)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Gill Sans MT (גוף)"/>
                <a:cs typeface="Times New Roman" pitchFamily="18" charset="0"/>
              </a:rPr>
              <a:t>Each string corresponds to a leaf.</a:t>
            </a:r>
          </a:p>
          <a:p>
            <a:pPr algn="l" rtl="0"/>
            <a:endParaRPr lang="en-US" sz="2400" dirty="0" smtClean="0">
              <a:latin typeface="Gill Sans MT (גוף)"/>
            </a:endParaRPr>
          </a:p>
          <a:p>
            <a:pPr algn="l" rtl="0"/>
            <a:endParaRPr lang="he-IL" sz="2400" dirty="0">
              <a:latin typeface="Gill Sans MT (גוף)"/>
            </a:endParaRP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7092280" y="3234878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7834262" y="234888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7834262" y="3260031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7236296" y="2683768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7647384" y="27557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8172400" y="26117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6815609" y="573712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7452320" y="5733256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8327776" y="5733256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8399785" y="3288853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Oval 28"/>
          <p:cNvSpPr>
            <a:spLocks noChangeArrowheads="1"/>
          </p:cNvSpPr>
          <p:nvPr/>
        </p:nvSpPr>
        <p:spPr bwMode="auto">
          <a:xfrm>
            <a:off x="7042174" y="422495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6300192" y="4224957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6948264" y="4966941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6948264" y="3615407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6804248" y="4440982"/>
            <a:ext cx="325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6732240" y="5305078"/>
            <a:ext cx="2441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6516216" y="354786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27" name="AutoShape 39"/>
          <p:cNvCxnSpPr>
            <a:cxnSpLocks noChangeShapeType="1"/>
            <a:stCxn id="5" idx="5"/>
            <a:endCxn id="15" idx="0"/>
          </p:cNvCxnSpPr>
          <p:nvPr/>
        </p:nvCxnSpPr>
        <p:spPr bwMode="auto">
          <a:xfrm>
            <a:off x="8122881" y="2637499"/>
            <a:ext cx="487248" cy="651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40"/>
          <p:cNvCxnSpPr>
            <a:cxnSpLocks noChangeShapeType="1"/>
            <a:stCxn id="5" idx="4"/>
            <a:endCxn id="6" idx="0"/>
          </p:cNvCxnSpPr>
          <p:nvPr/>
        </p:nvCxnSpPr>
        <p:spPr bwMode="auto">
          <a:xfrm>
            <a:off x="8003331" y="2687018"/>
            <a:ext cx="0" cy="573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1"/>
          <p:cNvSpPr>
            <a:spLocks noChangeArrowheads="1"/>
          </p:cNvSpPr>
          <p:nvPr/>
        </p:nvSpPr>
        <p:spPr bwMode="auto">
          <a:xfrm>
            <a:off x="7834262" y="4153793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30" name="AutoShape 42"/>
          <p:cNvCxnSpPr>
            <a:cxnSpLocks noChangeShapeType="1"/>
            <a:stCxn id="6" idx="4"/>
            <a:endCxn id="29" idx="0"/>
          </p:cNvCxnSpPr>
          <p:nvPr/>
        </p:nvCxnSpPr>
        <p:spPr bwMode="auto">
          <a:xfrm>
            <a:off x="8003331" y="3598168"/>
            <a:ext cx="0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Oval 43"/>
          <p:cNvSpPr>
            <a:spLocks noChangeArrowheads="1"/>
          </p:cNvSpPr>
          <p:nvPr/>
        </p:nvSpPr>
        <p:spPr bwMode="auto">
          <a:xfrm>
            <a:off x="7834263" y="5012631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32" name="AutoShape 44"/>
          <p:cNvCxnSpPr>
            <a:cxnSpLocks noChangeShapeType="1"/>
            <a:stCxn id="29" idx="4"/>
            <a:endCxn id="31" idx="0"/>
          </p:cNvCxnSpPr>
          <p:nvPr/>
        </p:nvCxnSpPr>
        <p:spPr bwMode="auto">
          <a:xfrm>
            <a:off x="8003331" y="4491931"/>
            <a:ext cx="1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45"/>
          <p:cNvCxnSpPr>
            <a:cxnSpLocks noChangeShapeType="1"/>
            <a:stCxn id="31" idx="5"/>
            <a:endCxn id="14" idx="0"/>
          </p:cNvCxnSpPr>
          <p:nvPr/>
        </p:nvCxnSpPr>
        <p:spPr bwMode="auto">
          <a:xfrm>
            <a:off x="8122881" y="5301249"/>
            <a:ext cx="415239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46"/>
          <p:cNvCxnSpPr>
            <a:cxnSpLocks noChangeShapeType="1"/>
            <a:stCxn id="31" idx="3"/>
            <a:endCxn id="13" idx="0"/>
          </p:cNvCxnSpPr>
          <p:nvPr/>
        </p:nvCxnSpPr>
        <p:spPr bwMode="auto">
          <a:xfrm flipH="1">
            <a:off x="7662664" y="5301249"/>
            <a:ext cx="221118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7536739" y="36198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7593521" y="45559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7359352" y="515719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8295456" y="515719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cxnSp>
        <p:nvCxnSpPr>
          <p:cNvPr id="42" name="AutoShape 40"/>
          <p:cNvCxnSpPr>
            <a:cxnSpLocks noChangeShapeType="1"/>
            <a:stCxn id="5" idx="3"/>
            <a:endCxn id="4" idx="7"/>
          </p:cNvCxnSpPr>
          <p:nvPr/>
        </p:nvCxnSpPr>
        <p:spPr bwMode="auto">
          <a:xfrm flipH="1">
            <a:off x="7380899" y="2637499"/>
            <a:ext cx="502882" cy="6468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40"/>
          <p:cNvCxnSpPr>
            <a:cxnSpLocks noChangeShapeType="1"/>
            <a:stCxn id="4" idx="3"/>
            <a:endCxn id="17" idx="0"/>
          </p:cNvCxnSpPr>
          <p:nvPr/>
        </p:nvCxnSpPr>
        <p:spPr bwMode="auto">
          <a:xfrm flipH="1">
            <a:off x="6510536" y="3523497"/>
            <a:ext cx="631263" cy="7014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40"/>
          <p:cNvCxnSpPr>
            <a:cxnSpLocks noChangeShapeType="1"/>
            <a:stCxn id="4" idx="4"/>
            <a:endCxn id="16" idx="0"/>
          </p:cNvCxnSpPr>
          <p:nvPr/>
        </p:nvCxnSpPr>
        <p:spPr bwMode="auto">
          <a:xfrm flipH="1">
            <a:off x="7211243" y="3573016"/>
            <a:ext cx="50106" cy="6519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40"/>
          <p:cNvCxnSpPr>
            <a:cxnSpLocks noChangeShapeType="1"/>
            <a:stCxn id="16" idx="4"/>
            <a:endCxn id="20" idx="0"/>
          </p:cNvCxnSpPr>
          <p:nvPr/>
        </p:nvCxnSpPr>
        <p:spPr bwMode="auto">
          <a:xfrm flipH="1">
            <a:off x="7117333" y="4563095"/>
            <a:ext cx="93910" cy="4038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20" idx="4"/>
            <a:endCxn id="12" idx="0"/>
          </p:cNvCxnSpPr>
          <p:nvPr/>
        </p:nvCxnSpPr>
        <p:spPr bwMode="auto">
          <a:xfrm flipH="1">
            <a:off x="7025953" y="5305078"/>
            <a:ext cx="91380" cy="4320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מלבן 73"/>
          <p:cNvSpPr/>
          <p:nvPr/>
        </p:nvSpPr>
        <p:spPr>
          <a:xfrm>
            <a:off x="3707904" y="6237312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aeef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,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bbfe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bbfg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}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חץ ימינה 38"/>
          <p:cNvSpPr/>
          <p:nvPr/>
        </p:nvSpPr>
        <p:spPr>
          <a:xfrm>
            <a:off x="2627784" y="5792385"/>
            <a:ext cx="4320480" cy="216024"/>
          </a:xfrm>
          <a:prstGeom prst="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מלבן 40"/>
          <p:cNvSpPr/>
          <p:nvPr/>
        </p:nvSpPr>
        <p:spPr>
          <a:xfrm>
            <a:off x="1403648" y="5589240"/>
            <a:ext cx="1188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aeef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815D7-72AE-4928-834B-A48C0E82B205}" type="slidenum">
              <a:rPr lang="he-IL"/>
              <a:pPr/>
              <a:t>30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Maximal Pair (continued)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u="sng" dirty="0"/>
              <a:t>Overlap</a:t>
            </a:r>
            <a:r>
              <a:rPr lang="en-US" sz="2400" dirty="0"/>
              <a:t> is allowed: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 = </a:t>
            </a:r>
            <a:r>
              <a:rPr lang="en-US" dirty="0" err="1">
                <a:solidFill>
                  <a:srgbClr val="000000"/>
                </a:solidFill>
              </a:rPr>
              <a:t>cxxaxxaxxb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    </a:t>
            </a:r>
            <a:r>
              <a:rPr lang="en-US" dirty="0" err="1" smtClean="0">
                <a:solidFill>
                  <a:srgbClr val="0070C0"/>
                </a:solidFill>
              </a:rPr>
              <a:t>c</a:t>
            </a:r>
            <a:r>
              <a:rPr lang="en-US" dirty="0" err="1" smtClean="0">
                <a:solidFill>
                  <a:srgbClr val="92D050"/>
                </a:solidFill>
              </a:rPr>
              <a:t>xxaxx</a:t>
            </a: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          </a:t>
            </a:r>
            <a:r>
              <a:rPr lang="en-US" dirty="0" err="1" smtClean="0">
                <a:solidFill>
                  <a:srgbClr val="0070C0"/>
                </a:solidFill>
              </a:rPr>
              <a:t>a</a:t>
            </a:r>
            <a:r>
              <a:rPr lang="en-US" dirty="0" err="1" smtClean="0">
                <a:solidFill>
                  <a:srgbClr val="92D050"/>
                </a:solidFill>
              </a:rPr>
              <a:t>xxaxx</a:t>
            </a:r>
            <a:r>
              <a:rPr lang="en-US" dirty="0" err="1" smtClean="0">
                <a:solidFill>
                  <a:srgbClr val="0070C0"/>
                </a:solidFill>
              </a:rPr>
              <a:t>b</a:t>
            </a:r>
            <a:endParaRPr lang="en-US" dirty="0">
              <a:solidFill>
                <a:srgbClr val="0070C0"/>
              </a:solidFill>
            </a:endParaRP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To allow a </a:t>
            </a:r>
            <a:r>
              <a:rPr lang="en-US" sz="2400" u="sng" dirty="0"/>
              <a:t>prefix or suffix</a:t>
            </a:r>
            <a:r>
              <a:rPr lang="en-US" sz="2400" dirty="0"/>
              <a:t> of S to be part of a maximal pair: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S </a:t>
            </a:r>
            <a:r>
              <a:rPr lang="en-US" sz="2400" dirty="0">
                <a:sym typeface="Symbol" pitchFamily="18" charset="2"/>
              </a:rPr>
              <a:t></a:t>
            </a:r>
            <a:r>
              <a:rPr lang="en-US" sz="2400" dirty="0"/>
              <a:t> #S$   (#,$ don’t appear in S).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Example: </a:t>
            </a:r>
            <a:r>
              <a:rPr lang="en-US" dirty="0">
                <a:solidFill>
                  <a:srgbClr val="0070C0"/>
                </a:solidFill>
              </a:rPr>
              <a:t>#</a:t>
            </a:r>
            <a:r>
              <a:rPr lang="en-US" dirty="0" err="1">
                <a:solidFill>
                  <a:srgbClr val="92D05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dirty="0" err="1">
                <a:solidFill>
                  <a:srgbClr val="92D050"/>
                </a:solidFill>
              </a:rPr>
              <a:t>abc</a:t>
            </a:r>
            <a:r>
              <a:rPr lang="en-US" dirty="0">
                <a:solidFill>
                  <a:srgbClr val="0070C0"/>
                </a:solidFill>
              </a:rPr>
              <a:t>$</a:t>
            </a:r>
            <a:endParaRPr lang="en-US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6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6446C-B15F-4E2F-9828-3600BBEFE920}" type="slidenum">
              <a:rPr lang="he-IL"/>
              <a:pPr/>
              <a:t>31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Maximal Repeat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A </a:t>
            </a:r>
            <a:r>
              <a:rPr lang="en-US" sz="2400" u="sng" dirty="0"/>
              <a:t>maximal repeat</a:t>
            </a:r>
            <a:r>
              <a:rPr lang="en-US" sz="2400" dirty="0"/>
              <a:t> in string S:</a:t>
            </a:r>
          </a:p>
          <a:p>
            <a:pPr algn="l" rtl="0">
              <a:buFontTx/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A substring of S that occurs in a maximal pair in S.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u="sng" dirty="0"/>
              <a:t>Example</a:t>
            </a:r>
            <a:r>
              <a:rPr lang="en-US" sz="2400" dirty="0"/>
              <a:t>: S = </a:t>
            </a:r>
            <a:r>
              <a:rPr lang="en-US" dirty="0" err="1">
                <a:solidFill>
                  <a:srgbClr val="0070C0"/>
                </a:solidFill>
              </a:rPr>
              <a:t>x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y</a:t>
            </a:r>
            <a:r>
              <a:rPr lang="en-US" dirty="0" err="1"/>
              <a:t>iii</a:t>
            </a:r>
            <a:r>
              <a:rPr lang="en-US" dirty="0" err="1">
                <a:solidFill>
                  <a:srgbClr val="0070C0"/>
                </a:solidFill>
              </a:rPr>
              <a:t>z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q</a:t>
            </a:r>
            <a:r>
              <a:rPr lang="en-US" dirty="0" err="1">
                <a:solidFill>
                  <a:srgbClr val="7030A0"/>
                </a:solidFill>
              </a:rPr>
              <a:t>abc</a:t>
            </a:r>
            <a:r>
              <a:rPr lang="en-US" dirty="0" err="1">
                <a:solidFill>
                  <a:srgbClr val="0070C0"/>
                </a:solidFill>
              </a:rPr>
              <a:t>y</a:t>
            </a:r>
            <a:r>
              <a:rPr lang="en-US" dirty="0" err="1"/>
              <a:t>rxar</a:t>
            </a:r>
            <a:endParaRPr lang="en-US" dirty="0"/>
          </a:p>
          <a:p>
            <a:pPr algn="l" rtl="0"/>
            <a:endParaRPr lang="en-US" sz="2400" dirty="0"/>
          </a:p>
          <a:p>
            <a:pPr algn="l" rtl="0">
              <a:buFontTx/>
              <a:buNone/>
            </a:pPr>
            <a:r>
              <a:rPr lang="en-US" sz="2400" dirty="0"/>
              <a:t>	maximal repeats: </a:t>
            </a:r>
            <a:r>
              <a:rPr lang="en-US" dirty="0" err="1"/>
              <a:t>abc</a:t>
            </a:r>
            <a:r>
              <a:rPr lang="en-US" dirty="0"/>
              <a:t>, </a:t>
            </a:r>
            <a:r>
              <a:rPr lang="en-US" dirty="0" err="1"/>
              <a:t>abcy</a:t>
            </a:r>
            <a:r>
              <a:rPr lang="en-US" dirty="0"/>
              <a:t>, ...</a:t>
            </a:r>
          </a:p>
        </p:txBody>
      </p:sp>
    </p:spTree>
    <p:extLst>
      <p:ext uri="{BB962C8B-B14F-4D97-AF65-F5344CB8AC3E}">
        <p14:creationId xmlns:p14="http://schemas.microsoft.com/office/powerpoint/2010/main" xmlns="" val="994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EEB12-79E2-4EDA-8A0C-6E998906FA58}" type="slidenum">
              <a:rPr lang="he-IL"/>
              <a:pPr/>
              <a:t>32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Finding All Maximal Repeats</a:t>
            </a:r>
            <a:br>
              <a:rPr lang="en-US" sz="3200"/>
            </a:br>
            <a:r>
              <a:rPr lang="en-US" sz="3200"/>
              <a:t>In Linear Time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u="sng"/>
              <a:t>Given</a:t>
            </a:r>
            <a:r>
              <a:rPr lang="en-US" sz="2400"/>
              <a:t>: String S of length n.</a:t>
            </a:r>
          </a:p>
          <a:p>
            <a:pPr algn="l" rtl="0">
              <a:buFontTx/>
              <a:buNone/>
            </a:pPr>
            <a:endParaRPr lang="en-US" sz="2400"/>
          </a:p>
          <a:p>
            <a:pPr algn="l" rtl="0"/>
            <a:r>
              <a:rPr lang="en-US" sz="2400" u="sng"/>
              <a:t>Goal</a:t>
            </a:r>
            <a:r>
              <a:rPr lang="en-US" sz="2400"/>
              <a:t>: Find all maximal repeats in O(n) time.</a:t>
            </a:r>
          </a:p>
          <a:p>
            <a:pPr algn="l" rtl="0">
              <a:buFontTx/>
              <a:buNone/>
            </a:pPr>
            <a:endParaRPr lang="en-US" sz="2400"/>
          </a:p>
          <a:p>
            <a:pPr algn="l" rtl="0"/>
            <a:r>
              <a:rPr lang="en-US" sz="2400" u="sng"/>
              <a:t>Lemma</a:t>
            </a:r>
            <a:r>
              <a:rPr lang="en-US" sz="2400"/>
              <a:t>: </a:t>
            </a:r>
            <a:br>
              <a:rPr lang="en-US" sz="2400"/>
            </a:br>
            <a:r>
              <a:rPr lang="en-US" sz="2400"/>
              <a:t/>
            </a:r>
            <a:br>
              <a:rPr lang="en-US" sz="2400"/>
            </a:br>
            <a:r>
              <a:rPr lang="en-US" sz="2400"/>
              <a:t>Let T be a suffix tree for S.</a:t>
            </a:r>
            <a:br>
              <a:rPr lang="en-US" sz="2400"/>
            </a:br>
            <a:r>
              <a:rPr lang="en-US" sz="2400"/>
              <a:t>If string </a:t>
            </a:r>
            <a:r>
              <a:rPr lang="en-US" sz="2400">
                <a:latin typeface="Math A" pitchFamily="18" charset="2"/>
              </a:rPr>
              <a:t>a</a:t>
            </a:r>
            <a:r>
              <a:rPr lang="en-US" sz="2400"/>
              <a:t> is a maximal repeat in S,</a:t>
            </a:r>
            <a:br>
              <a:rPr lang="en-US" sz="2400"/>
            </a:br>
            <a:r>
              <a:rPr lang="en-US" sz="2400"/>
              <a:t>then </a:t>
            </a:r>
            <a:r>
              <a:rPr lang="en-US" sz="2400">
                <a:latin typeface="Math A" pitchFamily="18" charset="2"/>
              </a:rPr>
              <a:t>a</a:t>
            </a:r>
            <a:r>
              <a:rPr lang="en-US" sz="2400"/>
              <a:t> is the path-label of an internal node v in T.</a:t>
            </a:r>
          </a:p>
          <a:p>
            <a:pPr algn="l" rtl="0">
              <a:buFontTx/>
              <a:buNone/>
            </a:pPr>
            <a:r>
              <a:rPr lang="en-US" sz="2400"/>
              <a:t/>
            </a:r>
            <a:br>
              <a:rPr lang="en-US" sz="2400"/>
            </a:br>
            <a:endParaRPr lang="en-US" sz="2400" u="sng"/>
          </a:p>
        </p:txBody>
      </p:sp>
    </p:spTree>
    <p:extLst>
      <p:ext uri="{BB962C8B-B14F-4D97-AF65-F5344CB8AC3E}">
        <p14:creationId xmlns:p14="http://schemas.microsoft.com/office/powerpoint/2010/main" xmlns="" val="122812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A9ACF-CB50-48D4-A34A-D4DDD05FA2F8}" type="slidenum">
              <a:rPr lang="he-IL"/>
              <a:pPr/>
              <a:t>33</a:t>
            </a:fld>
            <a:endParaRPr lang="en-US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1762770" y="220503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43858" y="3716338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194570" y="2708275"/>
            <a:ext cx="863600" cy="10080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84140" y="2852738"/>
            <a:ext cx="6477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Math A" pitchFamily="18" charset="2"/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410470" y="2276475"/>
            <a:ext cx="1008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/>
              <a:t>root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915295" y="3716338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/>
              <a:t>v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Proof – by def. of maximal repeat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28505" y="1340768"/>
            <a:ext cx="4391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dirty="0"/>
              <a:t>S </a:t>
            </a:r>
            <a:r>
              <a:rPr lang="en-US" sz="2800" dirty="0" smtClean="0"/>
              <a:t>= </a:t>
            </a:r>
            <a:r>
              <a:rPr lang="en-US" sz="2800" dirty="0" err="1" smtClean="0">
                <a:solidFill>
                  <a:srgbClr val="0070C0"/>
                </a:solidFill>
              </a:rPr>
              <a:t>x</a:t>
            </a:r>
            <a:r>
              <a:rPr lang="en-US" sz="2800" dirty="0" err="1" smtClean="0">
                <a:solidFill>
                  <a:srgbClr val="7030A0"/>
                </a:solidFill>
              </a:rPr>
              <a:t>abc</a:t>
            </a:r>
            <a:r>
              <a:rPr lang="en-US" sz="2800" dirty="0" err="1" smtClean="0">
                <a:solidFill>
                  <a:srgbClr val="0070C0"/>
                </a:solidFill>
              </a:rPr>
              <a:t>y</a:t>
            </a:r>
            <a:r>
              <a:rPr lang="en-US" sz="2800" dirty="0" err="1" smtClean="0"/>
              <a:t>iii</a:t>
            </a:r>
            <a:r>
              <a:rPr lang="en-US" sz="2800" dirty="0" err="1" smtClean="0">
                <a:solidFill>
                  <a:srgbClr val="0070C0"/>
                </a:solidFill>
              </a:rPr>
              <a:t>z</a:t>
            </a:r>
            <a:r>
              <a:rPr lang="en-US" sz="2800" dirty="0" err="1" smtClean="0">
                <a:solidFill>
                  <a:srgbClr val="7030A0"/>
                </a:solidFill>
              </a:rPr>
              <a:t>abc</a:t>
            </a:r>
            <a:r>
              <a:rPr lang="en-US" sz="2800" dirty="0" err="1" smtClean="0">
                <a:solidFill>
                  <a:srgbClr val="0070C0"/>
                </a:solidFill>
              </a:rPr>
              <a:t>q</a:t>
            </a:r>
            <a:r>
              <a:rPr lang="en-US" sz="2800" dirty="0" err="1" smtClean="0">
                <a:solidFill>
                  <a:srgbClr val="7030A0"/>
                </a:solidFill>
              </a:rPr>
              <a:t>abc</a:t>
            </a:r>
            <a:r>
              <a:rPr lang="en-US" sz="2800" dirty="0" err="1" smtClean="0">
                <a:solidFill>
                  <a:srgbClr val="0070C0"/>
                </a:solidFill>
              </a:rPr>
              <a:t>y</a:t>
            </a:r>
            <a:r>
              <a:rPr lang="en-US" sz="2800" dirty="0" err="1" smtClean="0"/>
              <a:t>rxar</a:t>
            </a:r>
            <a:endParaRPr lang="en-US" sz="2800" dirty="0"/>
          </a:p>
        </p:txBody>
      </p: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5292725" y="22050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5724525" y="2636838"/>
            <a:ext cx="719138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Oval 18"/>
          <p:cNvSpPr>
            <a:spLocks noChangeArrowheads="1"/>
          </p:cNvSpPr>
          <p:nvPr/>
        </p:nvSpPr>
        <p:spPr bwMode="auto">
          <a:xfrm>
            <a:off x="6300788" y="3716338"/>
            <a:ext cx="503237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011863" y="2565400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dirty="0">
                <a:solidFill>
                  <a:srgbClr val="7030A0"/>
                </a:solidFill>
              </a:rPr>
              <a:t>a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227763" y="2924175"/>
            <a:ext cx="5762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dirty="0">
                <a:solidFill>
                  <a:srgbClr val="7030A0"/>
                </a:solidFill>
              </a:rPr>
              <a:t>b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443663" y="3213100"/>
            <a:ext cx="6492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dirty="0">
                <a:solidFill>
                  <a:srgbClr val="7030A0"/>
                </a:solidFill>
              </a:rPr>
              <a:t>c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732588" y="4149725"/>
            <a:ext cx="64770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5867400" y="4149725"/>
            <a:ext cx="5048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6948488" y="4076700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dirty="0">
                <a:solidFill>
                  <a:srgbClr val="0070C0"/>
                </a:solidFill>
              </a:rPr>
              <a:t>q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5867400" y="4076700"/>
            <a:ext cx="50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solidFill>
                  <a:srgbClr val="0070C0"/>
                </a:solidFill>
              </a:rPr>
              <a:t>y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H="1">
            <a:off x="2483495" y="4149725"/>
            <a:ext cx="43180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3275658" y="4149725"/>
            <a:ext cx="5762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22381" y="5445224"/>
            <a:ext cx="65036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r>
              <a:rPr lang="en-US" dirty="0"/>
              <a:t>A </a:t>
            </a:r>
            <a:r>
              <a:rPr lang="en-US" u="sng" dirty="0"/>
              <a:t>maximal repeat</a:t>
            </a:r>
            <a:r>
              <a:rPr lang="en-US" dirty="0"/>
              <a:t> in string S:</a:t>
            </a:r>
          </a:p>
          <a:p>
            <a:pPr algn="l" rtl="0">
              <a:buFontTx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 substring of S that occurs in a maximal pair in 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8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144-1A58-4F06-AB9B-668BB6B3A0E0}" type="slidenum">
              <a:rPr lang="he-IL"/>
              <a:pPr/>
              <a:t>34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Observation</a:t>
            </a:r>
            <a:endParaRPr lang="en-US" sz="28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T has at most n internal nodes.</a:t>
            </a:r>
          </a:p>
          <a:p>
            <a:pPr algn="l" rtl="0">
              <a:lnSpc>
                <a:spcPct val="90000"/>
              </a:lnSpc>
            </a:pPr>
            <a:endParaRPr lang="en-US" sz="2400" u="sng" dirty="0"/>
          </a:p>
          <a:p>
            <a:pPr algn="l" rtl="0">
              <a:lnSpc>
                <a:spcPct val="90000"/>
              </a:lnSpc>
            </a:pPr>
            <a:r>
              <a:rPr lang="en-US" sz="2400" u="sng" dirty="0" smtClean="0"/>
              <a:t>Why?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  <a:r>
              <a:rPr lang="en-US" sz="2400" dirty="0" smtClean="0"/>
              <a:t>Since T has n leaves (one for each index),  and each internal node other than the root must have at least two children, T can have at most n internal nodes.</a:t>
            </a:r>
          </a:p>
        </p:txBody>
      </p:sp>
    </p:spTree>
    <p:extLst>
      <p:ext uri="{BB962C8B-B14F-4D97-AF65-F5344CB8AC3E}">
        <p14:creationId xmlns:p14="http://schemas.microsoft.com/office/powerpoint/2010/main" xmlns="" val="31517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B144-1A58-4F06-AB9B-668BB6B3A0E0}" type="slidenum">
              <a:rPr lang="he-IL"/>
              <a:pPr/>
              <a:t>35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Conclusion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endParaRPr lang="en-US" sz="2400" dirty="0"/>
          </a:p>
          <a:p>
            <a:pPr algn="l" rtl="0">
              <a:lnSpc>
                <a:spcPct val="90000"/>
              </a:lnSpc>
            </a:pPr>
            <a:r>
              <a:rPr lang="en-US" sz="2400" dirty="0"/>
              <a:t>There can be at most n maximal repeats in any string of length n.</a:t>
            </a:r>
          </a:p>
          <a:p>
            <a:pPr algn="l" rtl="0">
              <a:lnSpc>
                <a:spcPct val="90000"/>
              </a:lnSpc>
            </a:pPr>
            <a:endParaRPr lang="en-US" sz="2400" u="sng" dirty="0"/>
          </a:p>
          <a:p>
            <a:pPr algn="l" rtl="0">
              <a:lnSpc>
                <a:spcPct val="90000"/>
              </a:lnSpc>
            </a:pPr>
            <a:r>
              <a:rPr lang="en-US" sz="2400" u="sng" dirty="0"/>
              <a:t>Proof</a:t>
            </a:r>
            <a:r>
              <a:rPr lang="en-US" sz="2400" dirty="0"/>
              <a:t>:</a:t>
            </a:r>
            <a:br>
              <a:rPr lang="en-US" sz="2400" dirty="0"/>
            </a:br>
            <a:endParaRPr lang="en-US" sz="2400" dirty="0"/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sz="2400" dirty="0"/>
              <a:t>	by the lemma, since T has at most n internal nodes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84375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DC948-F78B-4DD9-BA76-68449AA4E3DC}" type="slidenum">
              <a:rPr lang="he-IL"/>
              <a:pPr/>
              <a:t>36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Which internal nodes correspond </a:t>
            </a:r>
            <a:br>
              <a:rPr lang="en-US" sz="3200"/>
            </a:br>
            <a:r>
              <a:rPr lang="en-US" sz="3200"/>
              <a:t>to maximal repeats?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The </a:t>
            </a:r>
            <a:r>
              <a:rPr lang="en-US" sz="2400" u="sng" dirty="0"/>
              <a:t>left character</a:t>
            </a:r>
            <a:r>
              <a:rPr lang="en-US" sz="2400" dirty="0"/>
              <a:t> of leaf i in T is S(i-1).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dirty="0"/>
              <a:t>Node v of T </a:t>
            </a:r>
            <a:r>
              <a:rPr lang="en-US" sz="2400" dirty="0" smtClean="0"/>
              <a:t>is called </a:t>
            </a:r>
            <a:r>
              <a:rPr lang="en-US" sz="2400" u="sng" dirty="0"/>
              <a:t>left diverse</a:t>
            </a:r>
            <a:r>
              <a:rPr lang="en-US" sz="2400" dirty="0"/>
              <a:t> if at least 2 leaves in v’s </a:t>
            </a:r>
            <a:r>
              <a:rPr lang="en-US" sz="2400" dirty="0" err="1"/>
              <a:t>subtree</a:t>
            </a:r>
            <a:r>
              <a:rPr lang="en-US" sz="2400" dirty="0"/>
              <a:t> have different left characters.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dirty="0"/>
              <a:t>A leaf can’t be left diverse.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dirty="0"/>
              <a:t>Left diversity propagates upward.</a:t>
            </a:r>
            <a:endParaRPr lang="en-US" sz="2400" u="sng" dirty="0"/>
          </a:p>
          <a:p>
            <a:pPr algn="l" rt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7018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BDF09-96F4-41FB-8A5F-442EB39D4EB4}" type="slidenum">
              <a:rPr lang="he-IL"/>
              <a:pPr/>
              <a:t>37</a:t>
            </a:fld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sz="3200" dirty="0"/>
              <a:t>Example: S = #</a:t>
            </a:r>
            <a:r>
              <a:rPr lang="en-US" sz="3200" dirty="0" err="1"/>
              <a:t>xabxa</a:t>
            </a:r>
            <a:r>
              <a:rPr lang="en-US" sz="3200" dirty="0"/>
              <a:t>$</a:t>
            </a:r>
            <a:br>
              <a:rPr lang="en-US" sz="3200" dirty="0"/>
            </a:br>
            <a:r>
              <a:rPr lang="en-US" sz="3200" dirty="0"/>
              <a:t>                    </a:t>
            </a:r>
            <a:r>
              <a:rPr lang="en-US" sz="3200" dirty="0" smtClean="0"/>
              <a:t>  </a:t>
            </a:r>
            <a:r>
              <a:rPr lang="en-US" sz="1800" dirty="0" smtClean="0"/>
              <a:t>1 </a:t>
            </a:r>
            <a:r>
              <a:rPr lang="en-US" sz="1800" dirty="0"/>
              <a:t>2  3  4 5 6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116013" y="1700213"/>
            <a:ext cx="18716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endParaRPr lang="en-US" sz="2000"/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2987675" y="2205038"/>
            <a:ext cx="360363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348038" y="2420938"/>
            <a:ext cx="1152525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Oval 12"/>
          <p:cNvSpPr>
            <a:spLocks noChangeArrowheads="1"/>
          </p:cNvSpPr>
          <p:nvPr/>
        </p:nvSpPr>
        <p:spPr bwMode="auto">
          <a:xfrm>
            <a:off x="4427538" y="34290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Oval 16"/>
          <p:cNvSpPr>
            <a:spLocks noChangeArrowheads="1"/>
          </p:cNvSpPr>
          <p:nvPr/>
        </p:nvSpPr>
        <p:spPr bwMode="auto">
          <a:xfrm>
            <a:off x="6948488" y="3500438"/>
            <a:ext cx="360362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1829991" y="2928779"/>
            <a:ext cx="7199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 smtClean="0"/>
              <a:t>bxa</a:t>
            </a:r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911193" y="306494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4223867" y="4196471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6778238" y="425875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/>
              <a:t>$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140200" y="292417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4284663" y="23495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 smtClean="0"/>
              <a:t>xa</a:t>
            </a:r>
            <a:endParaRPr lang="en-US" dirty="0"/>
          </a:p>
        </p:txBody>
      </p:sp>
      <p:sp>
        <p:nvSpPr>
          <p:cNvPr id="30754" name="Text Box 34"/>
          <p:cNvSpPr txBox="1">
            <a:spLocks noChangeArrowheads="1"/>
          </p:cNvSpPr>
          <p:nvPr/>
        </p:nvSpPr>
        <p:spPr bwMode="auto">
          <a:xfrm>
            <a:off x="7683341" y="4148415"/>
            <a:ext cx="984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 smtClean="0"/>
              <a:t>bxa</a:t>
            </a:r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30760" name="Text Box 40"/>
          <p:cNvSpPr txBox="1">
            <a:spLocks noChangeArrowheads="1"/>
          </p:cNvSpPr>
          <p:nvPr/>
        </p:nvSpPr>
        <p:spPr bwMode="auto">
          <a:xfrm>
            <a:off x="4427538" y="50847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5</a:t>
            </a:r>
          </a:p>
        </p:txBody>
      </p:sp>
      <p:sp>
        <p:nvSpPr>
          <p:cNvPr id="30761" name="Text Box 41"/>
          <p:cNvSpPr txBox="1">
            <a:spLocks noChangeArrowheads="1"/>
          </p:cNvSpPr>
          <p:nvPr/>
        </p:nvSpPr>
        <p:spPr bwMode="auto">
          <a:xfrm>
            <a:off x="5580063" y="50847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30762" name="Text Box 42"/>
          <p:cNvSpPr txBox="1">
            <a:spLocks noChangeArrowheads="1"/>
          </p:cNvSpPr>
          <p:nvPr/>
        </p:nvSpPr>
        <p:spPr bwMode="auto">
          <a:xfrm>
            <a:off x="6948488" y="508476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30765" name="Text Box 45"/>
          <p:cNvSpPr txBox="1">
            <a:spLocks noChangeArrowheads="1"/>
          </p:cNvSpPr>
          <p:nvPr/>
        </p:nvSpPr>
        <p:spPr bwMode="auto">
          <a:xfrm>
            <a:off x="1835498" y="4005064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 dirty="0"/>
              <a:t>a</a:t>
            </a:r>
          </a:p>
        </p:txBody>
      </p:sp>
      <p:sp>
        <p:nvSpPr>
          <p:cNvPr id="30767" name="Text Box 47"/>
          <p:cNvSpPr txBox="1">
            <a:spLocks noChangeArrowheads="1"/>
          </p:cNvSpPr>
          <p:nvPr/>
        </p:nvSpPr>
        <p:spPr bwMode="auto">
          <a:xfrm>
            <a:off x="3132336" y="4005064"/>
            <a:ext cx="86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 dirty="0"/>
              <a:t>a</a:t>
            </a:r>
          </a:p>
        </p:txBody>
      </p:sp>
      <p:sp>
        <p:nvSpPr>
          <p:cNvPr id="30768" name="Text Box 48"/>
          <p:cNvSpPr txBox="1">
            <a:spLocks noChangeArrowheads="1"/>
          </p:cNvSpPr>
          <p:nvPr/>
        </p:nvSpPr>
        <p:spPr bwMode="auto">
          <a:xfrm>
            <a:off x="4427538" y="5589588"/>
            <a:ext cx="865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x</a:t>
            </a:r>
          </a:p>
        </p:txBody>
      </p:sp>
      <p:sp>
        <p:nvSpPr>
          <p:cNvPr id="30769" name="Text Box 49"/>
          <p:cNvSpPr txBox="1">
            <a:spLocks noChangeArrowheads="1"/>
          </p:cNvSpPr>
          <p:nvPr/>
        </p:nvSpPr>
        <p:spPr bwMode="auto">
          <a:xfrm>
            <a:off x="5508625" y="5589588"/>
            <a:ext cx="719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x</a:t>
            </a:r>
          </a:p>
        </p:txBody>
      </p:sp>
      <p:sp>
        <p:nvSpPr>
          <p:cNvPr id="30770" name="Text Box 50"/>
          <p:cNvSpPr txBox="1">
            <a:spLocks noChangeArrowheads="1"/>
          </p:cNvSpPr>
          <p:nvPr/>
        </p:nvSpPr>
        <p:spPr bwMode="auto">
          <a:xfrm>
            <a:off x="7020644" y="5589588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 dirty="0"/>
              <a:t>b</a:t>
            </a:r>
          </a:p>
        </p:txBody>
      </p:sp>
      <p:sp>
        <p:nvSpPr>
          <p:cNvPr id="30771" name="Text Box 51"/>
          <p:cNvSpPr txBox="1">
            <a:spLocks noChangeArrowheads="1"/>
          </p:cNvSpPr>
          <p:nvPr/>
        </p:nvSpPr>
        <p:spPr bwMode="auto">
          <a:xfrm>
            <a:off x="8027988" y="5589588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b="1"/>
              <a:t>#</a:t>
            </a:r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 flipH="1">
            <a:off x="7164388" y="2852738"/>
            <a:ext cx="1444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6" name="Text Box 56"/>
          <p:cNvSpPr txBox="1">
            <a:spLocks noChangeArrowheads="1"/>
          </p:cNvSpPr>
          <p:nvPr/>
        </p:nvSpPr>
        <p:spPr bwMode="auto">
          <a:xfrm>
            <a:off x="6948488" y="2133600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diverse</a:t>
            </a:r>
          </a:p>
        </p:txBody>
      </p:sp>
      <p:sp>
        <p:nvSpPr>
          <p:cNvPr id="30780" name="Text Box 60"/>
          <p:cNvSpPr txBox="1">
            <a:spLocks noChangeArrowheads="1"/>
          </p:cNvSpPr>
          <p:nvPr/>
        </p:nvSpPr>
        <p:spPr bwMode="auto">
          <a:xfrm rot="1017043">
            <a:off x="4515587" y="2270919"/>
            <a:ext cx="1871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maximal repeat</a:t>
            </a:r>
          </a:p>
        </p:txBody>
      </p:sp>
      <p:sp>
        <p:nvSpPr>
          <p:cNvPr id="78" name="Text Box 34"/>
          <p:cNvSpPr txBox="1">
            <a:spLocks noChangeArrowheads="1"/>
          </p:cNvSpPr>
          <p:nvPr/>
        </p:nvSpPr>
        <p:spPr bwMode="auto">
          <a:xfrm>
            <a:off x="5202079" y="4162857"/>
            <a:ext cx="9845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err="1" smtClean="0"/>
              <a:t>bxa</a:t>
            </a:r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79" name="AutoShape 34"/>
          <p:cNvSpPr>
            <a:spLocks noChangeArrowheads="1"/>
          </p:cNvSpPr>
          <p:nvPr/>
        </p:nvSpPr>
        <p:spPr bwMode="auto">
          <a:xfrm>
            <a:off x="7965281" y="5147630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Arial" pitchFamily="34" charset="0"/>
              </a:rPr>
              <a:t>1</a:t>
            </a:r>
          </a:p>
        </p:txBody>
      </p:sp>
      <p:cxnSp>
        <p:nvCxnSpPr>
          <p:cNvPr id="80" name="AutoShape 33"/>
          <p:cNvCxnSpPr>
            <a:cxnSpLocks noChangeShapeType="1"/>
            <a:stCxn id="30728" idx="3"/>
            <a:endCxn id="118" idx="0"/>
          </p:cNvCxnSpPr>
          <p:nvPr/>
        </p:nvCxnSpPr>
        <p:spPr bwMode="auto">
          <a:xfrm flipH="1">
            <a:off x="1979613" y="2512626"/>
            <a:ext cx="1060836" cy="11323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1" name="AutoShape 33"/>
          <p:cNvCxnSpPr>
            <a:cxnSpLocks noChangeShapeType="1"/>
            <a:stCxn id="30728" idx="4"/>
            <a:endCxn id="115" idx="0"/>
          </p:cNvCxnSpPr>
          <p:nvPr/>
        </p:nvCxnSpPr>
        <p:spPr bwMode="auto">
          <a:xfrm>
            <a:off x="3167857" y="2565400"/>
            <a:ext cx="62934" cy="10834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4" name="AutoShape 33"/>
          <p:cNvCxnSpPr>
            <a:cxnSpLocks noChangeShapeType="1"/>
            <a:stCxn id="30732" idx="5"/>
            <a:endCxn id="109" idx="0"/>
          </p:cNvCxnSpPr>
          <p:nvPr/>
        </p:nvCxnSpPr>
        <p:spPr bwMode="auto">
          <a:xfrm>
            <a:off x="4733772" y="3736589"/>
            <a:ext cx="894412" cy="141104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" name="AutoShape 33"/>
          <p:cNvCxnSpPr>
            <a:cxnSpLocks noChangeShapeType="1"/>
            <a:endCxn id="30736" idx="1"/>
          </p:cNvCxnSpPr>
          <p:nvPr/>
        </p:nvCxnSpPr>
        <p:spPr bwMode="auto">
          <a:xfrm>
            <a:off x="3348038" y="2349500"/>
            <a:ext cx="3653224" cy="1203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3" name="AutoShape 33"/>
          <p:cNvCxnSpPr>
            <a:cxnSpLocks noChangeShapeType="1"/>
            <a:stCxn id="30732" idx="4"/>
            <a:endCxn id="110" idx="0"/>
          </p:cNvCxnSpPr>
          <p:nvPr/>
        </p:nvCxnSpPr>
        <p:spPr bwMode="auto">
          <a:xfrm flipH="1">
            <a:off x="4572000" y="3789363"/>
            <a:ext cx="34926" cy="135382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97" name="AutoShape 33"/>
          <p:cNvCxnSpPr>
            <a:cxnSpLocks noChangeShapeType="1"/>
            <a:stCxn id="30736" idx="4"/>
            <a:endCxn id="105" idx="0"/>
          </p:cNvCxnSpPr>
          <p:nvPr/>
        </p:nvCxnSpPr>
        <p:spPr bwMode="auto">
          <a:xfrm>
            <a:off x="7128669" y="3860800"/>
            <a:ext cx="35719" cy="12868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00" name="AutoShape 33"/>
          <p:cNvCxnSpPr>
            <a:cxnSpLocks noChangeShapeType="1"/>
            <a:stCxn id="30736" idx="5"/>
            <a:endCxn id="79" idx="0"/>
          </p:cNvCxnSpPr>
          <p:nvPr/>
        </p:nvCxnSpPr>
        <p:spPr bwMode="auto">
          <a:xfrm>
            <a:off x="7256076" y="3808026"/>
            <a:ext cx="919549" cy="13396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5" name="AutoShape 25"/>
          <p:cNvSpPr>
            <a:spLocks noChangeArrowheads="1"/>
          </p:cNvSpPr>
          <p:nvPr/>
        </p:nvSpPr>
        <p:spPr bwMode="auto">
          <a:xfrm>
            <a:off x="6954044" y="5147630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109" name="AutoShape 25"/>
          <p:cNvSpPr>
            <a:spLocks noChangeArrowheads="1"/>
          </p:cNvSpPr>
          <p:nvPr/>
        </p:nvSpPr>
        <p:spPr bwMode="auto">
          <a:xfrm>
            <a:off x="5417840" y="5147630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Arial" pitchFamily="34" charset="0"/>
              </a:rPr>
              <a:t>2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10" name="AutoShape 25"/>
          <p:cNvSpPr>
            <a:spLocks noChangeArrowheads="1"/>
          </p:cNvSpPr>
          <p:nvPr/>
        </p:nvSpPr>
        <p:spPr bwMode="auto">
          <a:xfrm>
            <a:off x="4361656" y="5143185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Arial" pitchFamily="34" charset="0"/>
              </a:rPr>
              <a:t>5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15" name="AutoShape 25"/>
          <p:cNvSpPr>
            <a:spLocks noChangeArrowheads="1"/>
          </p:cNvSpPr>
          <p:nvPr/>
        </p:nvSpPr>
        <p:spPr bwMode="auto">
          <a:xfrm>
            <a:off x="3020447" y="3648894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Arial" pitchFamily="34" charset="0"/>
              </a:rPr>
              <a:t>6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118" name="AutoShape 25"/>
          <p:cNvSpPr>
            <a:spLocks noChangeArrowheads="1"/>
          </p:cNvSpPr>
          <p:nvPr/>
        </p:nvSpPr>
        <p:spPr bwMode="auto">
          <a:xfrm>
            <a:off x="1769269" y="3645024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latin typeface="Arial" pitchFamily="34" charset="0"/>
              </a:rPr>
              <a:t>3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48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5" grpId="0" animBg="1"/>
      <p:bldP spid="30776" grpId="0"/>
      <p:bldP spid="3078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B91C7-AF08-45F6-814B-728DAA7DE172}" type="slidenum">
              <a:rPr lang="he-IL"/>
              <a:pPr/>
              <a:t>38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Theorem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/>
              <a:t>	The string </a:t>
            </a:r>
            <a:r>
              <a:rPr lang="en-US" sz="2800">
                <a:latin typeface="Math A" pitchFamily="18" charset="2"/>
              </a:rPr>
              <a:t>a</a:t>
            </a:r>
            <a:r>
              <a:rPr lang="en-US" sz="2800"/>
              <a:t> labeling the path to an internal node v of T is a maximal repeat </a:t>
            </a:r>
          </a:p>
          <a:p>
            <a:pPr algn="l" rtl="0">
              <a:buFontTx/>
              <a:buNone/>
            </a:pPr>
            <a:endParaRPr lang="en-US" sz="2800" u="sng"/>
          </a:p>
          <a:p>
            <a:pPr algn="l" rtl="0">
              <a:buFontTx/>
              <a:buNone/>
            </a:pPr>
            <a:r>
              <a:rPr lang="en-US" sz="2800"/>
              <a:t>	</a:t>
            </a:r>
            <a:r>
              <a:rPr lang="en-US" sz="2800">
                <a:sym typeface="Symbol" pitchFamily="18" charset="2"/>
              </a:rPr>
              <a:t></a:t>
            </a:r>
          </a:p>
          <a:p>
            <a:pPr algn="l" rtl="0">
              <a:buFontTx/>
              <a:buNone/>
            </a:pPr>
            <a:endParaRPr lang="en-US" sz="2800"/>
          </a:p>
          <a:p>
            <a:pPr algn="l" rtl="0">
              <a:buFontTx/>
              <a:buNone/>
            </a:pPr>
            <a:r>
              <a:rPr lang="en-US" sz="2800"/>
              <a:t>	v is left diverse.</a:t>
            </a:r>
          </a:p>
          <a:p>
            <a:pPr algn="l" rtl="0">
              <a:buFontTx/>
              <a:buNone/>
            </a:pPr>
            <a:endParaRPr lang="en-US" sz="2800" u="sng"/>
          </a:p>
        </p:txBody>
      </p:sp>
    </p:spTree>
    <p:extLst>
      <p:ext uri="{BB962C8B-B14F-4D97-AF65-F5344CB8AC3E}">
        <p14:creationId xmlns:p14="http://schemas.microsoft.com/office/powerpoint/2010/main" xmlns="" val="106662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4D04-A192-497A-9F17-E62FDAA2C68E}" type="slidenum">
              <a:rPr lang="he-IL"/>
              <a:pPr/>
              <a:t>39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Proof of </a:t>
            </a:r>
            <a:r>
              <a:rPr lang="en-US" sz="3200">
                <a:sym typeface="Symbol" pitchFamily="18" charset="2"/>
              </a:rPr>
              <a:t>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640" y="1341438"/>
            <a:ext cx="7355160" cy="478472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sz="2400" dirty="0"/>
              <a:t>Suppose </a:t>
            </a:r>
            <a:r>
              <a:rPr lang="en-US" sz="2400" dirty="0">
                <a:latin typeface="Math A" pitchFamily="18" charset="2"/>
              </a:rPr>
              <a:t>a</a:t>
            </a:r>
            <a:r>
              <a:rPr lang="en-US" sz="2400" dirty="0"/>
              <a:t> is a maximal repeat </a:t>
            </a:r>
            <a:r>
              <a:rPr lang="en-US" sz="2400" dirty="0">
                <a:sym typeface="Symbol" pitchFamily="18" charset="2"/>
              </a:rPr>
              <a:t>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It participates in a maximal pair 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It has at least two occurrences with distinct left characters: </a:t>
            </a:r>
            <a:r>
              <a:rPr lang="en-US" sz="2400" dirty="0" err="1">
                <a:sym typeface="Symbol" pitchFamily="18" charset="2"/>
              </a:rPr>
              <a:t>x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 err="1">
                <a:sym typeface="Symbol" pitchFamily="18" charset="2"/>
              </a:rPr>
              <a:t>y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, </a:t>
            </a:r>
            <a:r>
              <a:rPr lang="en-US" sz="2400" dirty="0" err="1">
                <a:sym typeface="Symbol" pitchFamily="18" charset="2"/>
              </a:rPr>
              <a:t>xy</a:t>
            </a:r>
            <a:r>
              <a:rPr lang="en-US" sz="2400" dirty="0">
                <a:sym typeface="Symbol" pitchFamily="18" charset="2"/>
              </a:rPr>
              <a:t> </a:t>
            </a:r>
            <a:br>
              <a:rPr lang="en-US" sz="2400" dirty="0">
                <a:sym typeface="Symbol" pitchFamily="18" charset="2"/>
              </a:rPr>
            </a:br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Let i and j be the two starting positions of </a:t>
            </a:r>
            <a:r>
              <a:rPr lang="en-US" sz="2400" dirty="0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.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Then leaves i and j are in v’s </a:t>
            </a:r>
            <a:r>
              <a:rPr lang="en-US" sz="2400" dirty="0" err="1">
                <a:sym typeface="Symbol" pitchFamily="18" charset="2"/>
              </a:rPr>
              <a:t>subtree</a:t>
            </a:r>
            <a:r>
              <a:rPr lang="en-US" sz="2400" dirty="0">
                <a:sym typeface="Symbol" pitchFamily="18" charset="2"/>
              </a:rPr>
              <a:t> and have different left characters </a:t>
            </a:r>
            <a:r>
              <a:rPr lang="en-US" sz="2400" dirty="0" err="1">
                <a:sym typeface="Symbol" pitchFamily="18" charset="2"/>
              </a:rPr>
              <a:t>x,y</a:t>
            </a:r>
            <a:r>
              <a:rPr lang="en-US" sz="2400" dirty="0">
                <a:sym typeface="Symbol" pitchFamily="18" charset="2"/>
              </a:rPr>
              <a:t>.  </a:t>
            </a:r>
          </a:p>
          <a:p>
            <a:pPr algn="l" rtl="0"/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v is left diverse.</a:t>
            </a:r>
          </a:p>
        </p:txBody>
      </p:sp>
    </p:spTree>
    <p:extLst>
      <p:ext uri="{BB962C8B-B14F-4D97-AF65-F5344CB8AC3E}">
        <p14:creationId xmlns:p14="http://schemas.microsoft.com/office/powerpoint/2010/main" xmlns="" val="2191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Compressed </a:t>
            </a:r>
            <a:r>
              <a:rPr lang="en-US" dirty="0" err="1" smtClean="0"/>
              <a:t>Trie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/>
              <a:t>Compress unary nodes, label edges by strings.</a:t>
            </a:r>
          </a:p>
        </p:txBody>
      </p:sp>
      <p:sp>
        <p:nvSpPr>
          <p:cNvPr id="4" name="Oval 5"/>
          <p:cNvSpPr>
            <a:spLocks noChangeArrowheads="1"/>
          </p:cNvSpPr>
          <p:nvPr/>
        </p:nvSpPr>
        <p:spPr bwMode="auto">
          <a:xfrm>
            <a:off x="1979712" y="309086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Oval 6"/>
          <p:cNvSpPr>
            <a:spLocks noChangeArrowheads="1"/>
          </p:cNvSpPr>
          <p:nvPr/>
        </p:nvSpPr>
        <p:spPr bwMode="auto">
          <a:xfrm>
            <a:off x="2721694" y="2204864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2721694" y="3116015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2123728" y="2539752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2534816" y="26117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3059832" y="246774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2" name="AutoShape 23"/>
          <p:cNvSpPr>
            <a:spLocks noChangeArrowheads="1"/>
          </p:cNvSpPr>
          <p:nvPr/>
        </p:nvSpPr>
        <p:spPr bwMode="auto">
          <a:xfrm>
            <a:off x="1703041" y="559311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3" name="AutoShape 25"/>
          <p:cNvSpPr>
            <a:spLocks noChangeArrowheads="1"/>
          </p:cNvSpPr>
          <p:nvPr/>
        </p:nvSpPr>
        <p:spPr bwMode="auto">
          <a:xfrm>
            <a:off x="2339752" y="5589240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3215208" y="5589240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3287217" y="3144837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Oval 28"/>
          <p:cNvSpPr>
            <a:spLocks noChangeArrowheads="1"/>
          </p:cNvSpPr>
          <p:nvPr/>
        </p:nvSpPr>
        <p:spPr bwMode="auto">
          <a:xfrm>
            <a:off x="1929606" y="4080942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" name="AutoShape 29"/>
          <p:cNvSpPr>
            <a:spLocks noChangeArrowheads="1"/>
          </p:cNvSpPr>
          <p:nvPr/>
        </p:nvSpPr>
        <p:spPr bwMode="auto">
          <a:xfrm>
            <a:off x="1187624" y="408094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1835696" y="4822925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1835696" y="3471391"/>
            <a:ext cx="325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1691680" y="4296966"/>
            <a:ext cx="32576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25" name="Text Box 37"/>
          <p:cNvSpPr txBox="1">
            <a:spLocks noChangeArrowheads="1"/>
          </p:cNvSpPr>
          <p:nvPr/>
        </p:nvSpPr>
        <p:spPr bwMode="auto">
          <a:xfrm>
            <a:off x="1619672" y="5161062"/>
            <a:ext cx="24415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403648" y="3403848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27" name="AutoShape 39"/>
          <p:cNvCxnSpPr>
            <a:cxnSpLocks noChangeShapeType="1"/>
            <a:stCxn id="5" idx="5"/>
            <a:endCxn id="15" idx="0"/>
          </p:cNvCxnSpPr>
          <p:nvPr/>
        </p:nvCxnSpPr>
        <p:spPr bwMode="auto">
          <a:xfrm>
            <a:off x="3010313" y="2493483"/>
            <a:ext cx="487248" cy="651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40"/>
          <p:cNvCxnSpPr>
            <a:cxnSpLocks noChangeShapeType="1"/>
            <a:stCxn id="5" idx="4"/>
            <a:endCxn id="6" idx="0"/>
          </p:cNvCxnSpPr>
          <p:nvPr/>
        </p:nvCxnSpPr>
        <p:spPr bwMode="auto">
          <a:xfrm>
            <a:off x="2890763" y="2543002"/>
            <a:ext cx="0" cy="573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Oval 41"/>
          <p:cNvSpPr>
            <a:spLocks noChangeArrowheads="1"/>
          </p:cNvSpPr>
          <p:nvPr/>
        </p:nvSpPr>
        <p:spPr bwMode="auto">
          <a:xfrm>
            <a:off x="2721694" y="4009777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30" name="AutoShape 42"/>
          <p:cNvCxnSpPr>
            <a:cxnSpLocks noChangeShapeType="1"/>
            <a:stCxn id="6" idx="4"/>
            <a:endCxn id="29" idx="0"/>
          </p:cNvCxnSpPr>
          <p:nvPr/>
        </p:nvCxnSpPr>
        <p:spPr bwMode="auto">
          <a:xfrm>
            <a:off x="2890763" y="3454152"/>
            <a:ext cx="0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Oval 43"/>
          <p:cNvSpPr>
            <a:spLocks noChangeArrowheads="1"/>
          </p:cNvSpPr>
          <p:nvPr/>
        </p:nvSpPr>
        <p:spPr bwMode="auto">
          <a:xfrm>
            <a:off x="2721695" y="4868615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32" name="AutoShape 44"/>
          <p:cNvCxnSpPr>
            <a:cxnSpLocks noChangeShapeType="1"/>
            <a:stCxn id="29" idx="4"/>
            <a:endCxn id="31" idx="0"/>
          </p:cNvCxnSpPr>
          <p:nvPr/>
        </p:nvCxnSpPr>
        <p:spPr bwMode="auto">
          <a:xfrm>
            <a:off x="2890763" y="4347915"/>
            <a:ext cx="1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45"/>
          <p:cNvCxnSpPr>
            <a:cxnSpLocks noChangeShapeType="1"/>
            <a:stCxn id="31" idx="5"/>
            <a:endCxn id="14" idx="0"/>
          </p:cNvCxnSpPr>
          <p:nvPr/>
        </p:nvCxnSpPr>
        <p:spPr bwMode="auto">
          <a:xfrm>
            <a:off x="3010313" y="5157233"/>
            <a:ext cx="415239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46"/>
          <p:cNvCxnSpPr>
            <a:cxnSpLocks noChangeShapeType="1"/>
            <a:stCxn id="31" idx="3"/>
            <a:endCxn id="13" idx="0"/>
          </p:cNvCxnSpPr>
          <p:nvPr/>
        </p:nvCxnSpPr>
        <p:spPr bwMode="auto">
          <a:xfrm flipH="1">
            <a:off x="2550096" y="5157233"/>
            <a:ext cx="221118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2424171" y="34758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2480953" y="44119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sp>
        <p:nvSpPr>
          <p:cNvPr id="37" name="Text Box 49"/>
          <p:cNvSpPr txBox="1">
            <a:spLocks noChangeArrowheads="1"/>
          </p:cNvSpPr>
          <p:nvPr/>
        </p:nvSpPr>
        <p:spPr bwMode="auto">
          <a:xfrm>
            <a:off x="2246784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38" name="Text Box 50"/>
          <p:cNvSpPr txBox="1">
            <a:spLocks noChangeArrowheads="1"/>
          </p:cNvSpPr>
          <p:nvPr/>
        </p:nvSpPr>
        <p:spPr bwMode="auto">
          <a:xfrm>
            <a:off x="3182888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cxnSp>
        <p:nvCxnSpPr>
          <p:cNvPr id="42" name="AutoShape 40"/>
          <p:cNvCxnSpPr>
            <a:cxnSpLocks noChangeShapeType="1"/>
            <a:stCxn id="5" idx="3"/>
            <a:endCxn id="4" idx="7"/>
          </p:cNvCxnSpPr>
          <p:nvPr/>
        </p:nvCxnSpPr>
        <p:spPr bwMode="auto">
          <a:xfrm flipH="1">
            <a:off x="2268331" y="2493483"/>
            <a:ext cx="502882" cy="6468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8" name="AutoShape 40"/>
          <p:cNvCxnSpPr>
            <a:cxnSpLocks noChangeShapeType="1"/>
            <a:stCxn id="4" idx="3"/>
            <a:endCxn id="17" idx="0"/>
          </p:cNvCxnSpPr>
          <p:nvPr/>
        </p:nvCxnSpPr>
        <p:spPr bwMode="auto">
          <a:xfrm flipH="1">
            <a:off x="1397968" y="3379481"/>
            <a:ext cx="631263" cy="7014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2" name="AutoShape 40"/>
          <p:cNvCxnSpPr>
            <a:cxnSpLocks noChangeShapeType="1"/>
            <a:stCxn id="4" idx="4"/>
            <a:endCxn id="16" idx="0"/>
          </p:cNvCxnSpPr>
          <p:nvPr/>
        </p:nvCxnSpPr>
        <p:spPr bwMode="auto">
          <a:xfrm flipH="1">
            <a:off x="2098675" y="3429000"/>
            <a:ext cx="50106" cy="6519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40"/>
          <p:cNvCxnSpPr>
            <a:cxnSpLocks noChangeShapeType="1"/>
            <a:stCxn id="16" idx="4"/>
            <a:endCxn id="20" idx="0"/>
          </p:cNvCxnSpPr>
          <p:nvPr/>
        </p:nvCxnSpPr>
        <p:spPr bwMode="auto">
          <a:xfrm flipH="1">
            <a:off x="2004765" y="4419079"/>
            <a:ext cx="93910" cy="40384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20" idx="4"/>
            <a:endCxn id="12" idx="0"/>
          </p:cNvCxnSpPr>
          <p:nvPr/>
        </p:nvCxnSpPr>
        <p:spPr bwMode="auto">
          <a:xfrm flipH="1">
            <a:off x="1913385" y="5161062"/>
            <a:ext cx="91380" cy="43204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4" name="מלבן 73"/>
          <p:cNvSpPr/>
          <p:nvPr/>
        </p:nvSpPr>
        <p:spPr>
          <a:xfrm>
            <a:off x="2123728" y="6237312"/>
            <a:ext cx="54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0"/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{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aeef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,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bbfe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bbfg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, “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 }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Oval 5"/>
          <p:cNvSpPr>
            <a:spLocks noChangeArrowheads="1"/>
          </p:cNvSpPr>
          <p:nvPr/>
        </p:nvSpPr>
        <p:spPr bwMode="auto">
          <a:xfrm>
            <a:off x="6588224" y="309086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0" name="Oval 6"/>
          <p:cNvSpPr>
            <a:spLocks noChangeArrowheads="1"/>
          </p:cNvSpPr>
          <p:nvPr/>
        </p:nvSpPr>
        <p:spPr bwMode="auto">
          <a:xfrm>
            <a:off x="7330206" y="2204864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6732240" y="2539752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45" name="Text Box 19"/>
          <p:cNvSpPr txBox="1">
            <a:spLocks noChangeArrowheads="1"/>
          </p:cNvSpPr>
          <p:nvPr/>
        </p:nvSpPr>
        <p:spPr bwMode="auto">
          <a:xfrm>
            <a:off x="7668344" y="2467744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46" name="AutoShape 23"/>
          <p:cNvSpPr>
            <a:spLocks noChangeArrowheads="1"/>
          </p:cNvSpPr>
          <p:nvPr/>
        </p:nvSpPr>
        <p:spPr bwMode="auto">
          <a:xfrm>
            <a:off x="6311553" y="559311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7" name="AutoShape 25"/>
          <p:cNvSpPr>
            <a:spLocks noChangeArrowheads="1"/>
          </p:cNvSpPr>
          <p:nvPr/>
        </p:nvSpPr>
        <p:spPr bwMode="auto">
          <a:xfrm>
            <a:off x="6948264" y="5589240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49" name="AutoShape 26"/>
          <p:cNvSpPr>
            <a:spLocks noChangeArrowheads="1"/>
          </p:cNvSpPr>
          <p:nvPr/>
        </p:nvSpPr>
        <p:spPr bwMode="auto">
          <a:xfrm>
            <a:off x="7823720" y="5589240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0" name="AutoShape 27"/>
          <p:cNvSpPr>
            <a:spLocks noChangeArrowheads="1"/>
          </p:cNvSpPr>
          <p:nvPr/>
        </p:nvSpPr>
        <p:spPr bwMode="auto">
          <a:xfrm>
            <a:off x="7895729" y="3144837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" name="AutoShape 29"/>
          <p:cNvSpPr>
            <a:spLocks noChangeArrowheads="1"/>
          </p:cNvSpPr>
          <p:nvPr/>
        </p:nvSpPr>
        <p:spPr bwMode="auto">
          <a:xfrm>
            <a:off x="5796136" y="408094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7" name="Text Box 36"/>
          <p:cNvSpPr txBox="1">
            <a:spLocks noChangeArrowheads="1"/>
          </p:cNvSpPr>
          <p:nvPr/>
        </p:nvSpPr>
        <p:spPr bwMode="auto">
          <a:xfrm>
            <a:off x="6660232" y="3789040"/>
            <a:ext cx="5760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eef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 Box 38"/>
          <p:cNvSpPr txBox="1">
            <a:spLocks noChangeArrowheads="1"/>
          </p:cNvSpPr>
          <p:nvPr/>
        </p:nvSpPr>
        <p:spPr bwMode="auto">
          <a:xfrm>
            <a:off x="6012160" y="3403848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cxnSp>
        <p:nvCxnSpPr>
          <p:cNvPr id="60" name="AutoShape 39"/>
          <p:cNvCxnSpPr>
            <a:cxnSpLocks noChangeShapeType="1"/>
            <a:stCxn id="40" idx="5"/>
            <a:endCxn id="50" idx="0"/>
          </p:cNvCxnSpPr>
          <p:nvPr/>
        </p:nvCxnSpPr>
        <p:spPr bwMode="auto">
          <a:xfrm>
            <a:off x="7618825" y="2493483"/>
            <a:ext cx="487248" cy="651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1" name="AutoShape 40"/>
          <p:cNvCxnSpPr>
            <a:cxnSpLocks noChangeShapeType="1"/>
            <a:stCxn id="40" idx="4"/>
            <a:endCxn id="64" idx="0"/>
          </p:cNvCxnSpPr>
          <p:nvPr/>
        </p:nvCxnSpPr>
        <p:spPr bwMode="auto">
          <a:xfrm>
            <a:off x="7499275" y="2543002"/>
            <a:ext cx="1" cy="2325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4" name="Oval 43"/>
          <p:cNvSpPr>
            <a:spLocks noChangeArrowheads="1"/>
          </p:cNvSpPr>
          <p:nvPr/>
        </p:nvSpPr>
        <p:spPr bwMode="auto">
          <a:xfrm>
            <a:off x="7330207" y="4868615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67" name="AutoShape 45"/>
          <p:cNvCxnSpPr>
            <a:cxnSpLocks noChangeShapeType="1"/>
            <a:stCxn id="64" idx="5"/>
            <a:endCxn id="49" idx="0"/>
          </p:cNvCxnSpPr>
          <p:nvPr/>
        </p:nvCxnSpPr>
        <p:spPr bwMode="auto">
          <a:xfrm>
            <a:off x="7618825" y="5157233"/>
            <a:ext cx="415239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46"/>
          <p:cNvCxnSpPr>
            <a:cxnSpLocks noChangeShapeType="1"/>
            <a:stCxn id="64" idx="3"/>
            <a:endCxn id="47" idx="0"/>
          </p:cNvCxnSpPr>
          <p:nvPr/>
        </p:nvCxnSpPr>
        <p:spPr bwMode="auto">
          <a:xfrm flipH="1">
            <a:off x="7158608" y="5157233"/>
            <a:ext cx="221118" cy="4320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47"/>
          <p:cNvSpPr txBox="1">
            <a:spLocks noChangeArrowheads="1"/>
          </p:cNvSpPr>
          <p:nvPr/>
        </p:nvSpPr>
        <p:spPr bwMode="auto">
          <a:xfrm>
            <a:off x="7308304" y="3789040"/>
            <a:ext cx="72008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bbf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49"/>
          <p:cNvSpPr txBox="1">
            <a:spLocks noChangeArrowheads="1"/>
          </p:cNvSpPr>
          <p:nvPr/>
        </p:nvSpPr>
        <p:spPr bwMode="auto">
          <a:xfrm>
            <a:off x="6855296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72" name="Text Box 50"/>
          <p:cNvSpPr txBox="1">
            <a:spLocks noChangeArrowheads="1"/>
          </p:cNvSpPr>
          <p:nvPr/>
        </p:nvSpPr>
        <p:spPr bwMode="auto">
          <a:xfrm>
            <a:off x="7791400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cxnSp>
        <p:nvCxnSpPr>
          <p:cNvPr id="73" name="AutoShape 40"/>
          <p:cNvCxnSpPr>
            <a:cxnSpLocks noChangeShapeType="1"/>
            <a:stCxn id="40" idx="3"/>
            <a:endCxn id="39" idx="7"/>
          </p:cNvCxnSpPr>
          <p:nvPr/>
        </p:nvCxnSpPr>
        <p:spPr bwMode="auto">
          <a:xfrm flipH="1">
            <a:off x="6876843" y="2493483"/>
            <a:ext cx="502882" cy="6468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40"/>
          <p:cNvCxnSpPr>
            <a:cxnSpLocks noChangeShapeType="1"/>
            <a:stCxn id="39" idx="3"/>
            <a:endCxn id="53" idx="0"/>
          </p:cNvCxnSpPr>
          <p:nvPr/>
        </p:nvCxnSpPr>
        <p:spPr bwMode="auto">
          <a:xfrm flipH="1">
            <a:off x="6006480" y="3379481"/>
            <a:ext cx="631263" cy="70146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6" name="AutoShape 40"/>
          <p:cNvCxnSpPr>
            <a:cxnSpLocks noChangeShapeType="1"/>
            <a:stCxn id="39" idx="4"/>
            <a:endCxn id="46" idx="0"/>
          </p:cNvCxnSpPr>
          <p:nvPr/>
        </p:nvCxnSpPr>
        <p:spPr bwMode="auto">
          <a:xfrm flipH="1">
            <a:off x="6521897" y="3429000"/>
            <a:ext cx="235396" cy="21641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2" name="חץ ימינה 81"/>
          <p:cNvSpPr/>
          <p:nvPr/>
        </p:nvSpPr>
        <p:spPr>
          <a:xfrm>
            <a:off x="3995936" y="3861048"/>
            <a:ext cx="1440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3" name="הסבר מלבני מעוגל 62"/>
          <p:cNvSpPr/>
          <p:nvPr/>
        </p:nvSpPr>
        <p:spPr>
          <a:xfrm>
            <a:off x="1115616" y="1988840"/>
            <a:ext cx="4608512" cy="2232248"/>
          </a:xfrm>
          <a:prstGeom prst="wedgeRoundRectCallout">
            <a:avLst>
              <a:gd name="adj1" fmla="val -74406"/>
              <a:gd name="adj2" fmla="val 168375"/>
              <a:gd name="adj3" fmla="val 16667"/>
            </a:avLst>
          </a:prstGeom>
          <a:gradFill>
            <a:gsLst>
              <a:gs pos="0">
                <a:schemeClr val="accent3">
                  <a:tint val="35000"/>
                  <a:satMod val="253000"/>
                  <a:alpha val="25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marL="0" lvl="1" algn="l" rtl="0">
              <a:defRPr/>
            </a:pPr>
            <a:r>
              <a:rPr lang="en-US" sz="2400" dirty="0" smtClean="0"/>
              <a:t>All internal non-root nodes are branching, there can be at most n−1 such nodes, and n+(n−1)+1= </a:t>
            </a:r>
            <a:r>
              <a:rPr lang="en-US" sz="2400" b="1" dirty="0" smtClean="0"/>
              <a:t>2n nodes in total</a:t>
            </a:r>
            <a:r>
              <a:rPr lang="en-US" sz="2400" dirty="0" smtClean="0"/>
              <a:t> </a:t>
            </a:r>
            <a:r>
              <a:rPr lang="en-US" dirty="0" smtClean="0"/>
              <a:t>(n leaves, n−1 internal nodes, 1 root).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3" grpId="0"/>
      <p:bldP spid="45" grpId="0"/>
      <p:bldP spid="46" grpId="0" animBg="1"/>
      <p:bldP spid="47" grpId="0" animBg="1"/>
      <p:bldP spid="49" grpId="0" animBg="1"/>
      <p:bldP spid="50" grpId="0" animBg="1"/>
      <p:bldP spid="53" grpId="0" animBg="1"/>
      <p:bldP spid="57" grpId="0"/>
      <p:bldP spid="59" grpId="0"/>
      <p:bldP spid="64" grpId="0" animBg="1"/>
      <p:bldP spid="69" grpId="0"/>
      <p:bldP spid="71" grpId="0"/>
      <p:bldP spid="72" grpId="0"/>
      <p:bldP spid="82" grpId="0" animBg="1"/>
      <p:bldP spid="6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CAF5-5B97-45FD-81F9-761FAF174F99}" type="slidenum">
              <a:rPr lang="he-IL"/>
              <a:pPr/>
              <a:t>40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Proof of </a:t>
            </a:r>
            <a:r>
              <a:rPr lang="en-US" sz="3200">
                <a:sym typeface="Symbol" pitchFamily="18" charset="2"/>
              </a:rPr>
              <a:t>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Suppose v is left diverse 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there are substrings </a:t>
            </a:r>
            <a:r>
              <a:rPr lang="en-US" sz="2400" dirty="0" err="1">
                <a:sym typeface="Symbol" pitchFamily="18" charset="2"/>
              </a:rPr>
              <a:t>x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dirty="0" err="1">
                <a:sym typeface="Symbol" pitchFamily="18" charset="2"/>
              </a:rPr>
              <a:t>y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q</a:t>
            </a:r>
            <a:r>
              <a:rPr lang="en-US" sz="2400" dirty="0">
                <a:sym typeface="Symbol" pitchFamily="18" charset="2"/>
              </a:rPr>
              <a:t> in S, </a:t>
            </a:r>
            <a:r>
              <a:rPr lang="en-US" sz="2400" dirty="0" err="1">
                <a:sym typeface="Symbol" pitchFamily="18" charset="2"/>
              </a:rPr>
              <a:t>xy</a:t>
            </a:r>
            <a:r>
              <a:rPr lang="en-US" sz="2400" dirty="0">
                <a:sym typeface="Symbol" pitchFamily="18" charset="2"/>
              </a:rPr>
              <a:t>.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 algn="l" rtl="0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dirty="0" err="1">
                <a:sym typeface="Symbol" pitchFamily="18" charset="2"/>
              </a:rPr>
              <a:t>pq</a:t>
            </a:r>
            <a:r>
              <a:rPr lang="en-US" sz="2400" dirty="0">
                <a:sym typeface="Symbol" pitchFamily="18" charset="2"/>
              </a:rPr>
              <a:t>  </a:t>
            </a:r>
            <a:r>
              <a:rPr lang="en-US" sz="2400" dirty="0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’s occurrences in </a:t>
            </a:r>
            <a:r>
              <a:rPr lang="en-US" sz="2400" dirty="0" err="1">
                <a:sym typeface="Symbol" pitchFamily="18" charset="2"/>
              </a:rPr>
              <a:t>x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 and </a:t>
            </a:r>
            <a:r>
              <a:rPr lang="en-US" sz="2400" dirty="0" err="1">
                <a:sym typeface="Symbol" pitchFamily="18" charset="2"/>
              </a:rPr>
              <a:t>y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q</a:t>
            </a:r>
            <a:r>
              <a:rPr lang="en-US" sz="2400" dirty="0">
                <a:sym typeface="Symbol" pitchFamily="18" charset="2"/>
              </a:rPr>
              <a:t> form a maximal pair  </a:t>
            </a:r>
            <a:r>
              <a:rPr lang="en-US" sz="2400" dirty="0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is a maximal repeat.</a:t>
            </a:r>
          </a:p>
          <a:p>
            <a:pPr algn="l" rtl="0">
              <a:lnSpc>
                <a:spcPct val="80000"/>
              </a:lnSpc>
              <a:buFontTx/>
              <a:buNone/>
            </a:pPr>
            <a:endParaRPr lang="en-US" sz="2400" dirty="0">
              <a:sym typeface="Symbol" pitchFamily="18" charset="2"/>
            </a:endParaRPr>
          </a:p>
          <a:p>
            <a:pPr algn="l" rtl="0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If p=q  since v is a branching node, there is a substring </a:t>
            </a:r>
            <a:r>
              <a:rPr lang="en-US" sz="2400" dirty="0" err="1">
                <a:sym typeface="Symbol" pitchFamily="18" charset="2"/>
              </a:rPr>
              <a:t>z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r</a:t>
            </a:r>
            <a:r>
              <a:rPr lang="en-US" sz="2400" dirty="0">
                <a:sym typeface="Symbol" pitchFamily="18" charset="2"/>
              </a:rPr>
              <a:t> in S, </a:t>
            </a:r>
            <a:r>
              <a:rPr lang="en-US" sz="2400" dirty="0" err="1">
                <a:sym typeface="Symbol" pitchFamily="18" charset="2"/>
              </a:rPr>
              <a:t>rp</a:t>
            </a:r>
            <a:r>
              <a:rPr lang="en-US" sz="2400" dirty="0">
                <a:sym typeface="Symbol" pitchFamily="18" charset="2"/>
              </a:rPr>
              <a:t>.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/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dirty="0" err="1">
                <a:sym typeface="Symbol" pitchFamily="18" charset="2"/>
              </a:rPr>
              <a:t>zx</a:t>
            </a:r>
            <a:r>
              <a:rPr lang="en-US" sz="2400" dirty="0">
                <a:sym typeface="Symbol" pitchFamily="18" charset="2"/>
              </a:rPr>
              <a:t>  It forms a maximal pair with </a:t>
            </a:r>
            <a:r>
              <a:rPr lang="en-US" sz="2400" dirty="0" err="1">
                <a:sym typeface="Symbol" pitchFamily="18" charset="2"/>
              </a:rPr>
              <a:t>x</a:t>
            </a:r>
            <a:r>
              <a:rPr lang="en-US" sz="2400" dirty="0" err="1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 err="1">
                <a:sym typeface="Symbol" pitchFamily="18" charset="2"/>
              </a:rPr>
              <a:t>p</a:t>
            </a:r>
            <a:r>
              <a:rPr lang="en-US" sz="2400" dirty="0">
                <a:sym typeface="Symbol" pitchFamily="18" charset="2"/>
              </a:rPr>
              <a:t>.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If </a:t>
            </a:r>
            <a:r>
              <a:rPr lang="en-US" sz="2400" dirty="0" err="1">
                <a:sym typeface="Symbol" pitchFamily="18" charset="2"/>
              </a:rPr>
              <a:t>zy</a:t>
            </a:r>
            <a:r>
              <a:rPr lang="en-US" sz="2400" dirty="0">
                <a:sym typeface="Symbol" pitchFamily="18" charset="2"/>
              </a:rPr>
              <a:t>  It forms a maximal pair with y</a:t>
            </a:r>
            <a:r>
              <a:rPr lang="en-US" sz="2400" dirty="0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p.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In either case, </a:t>
            </a:r>
            <a:r>
              <a:rPr lang="en-US" sz="2400" dirty="0">
                <a:latin typeface="Math A" pitchFamily="18" charset="2"/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is a maximal </a:t>
            </a:r>
            <a:r>
              <a:rPr lang="en-US" sz="2400" dirty="0" smtClean="0">
                <a:sym typeface="Symbol" pitchFamily="18" charset="2"/>
              </a:rPr>
              <a:t>repeat.</a:t>
            </a:r>
          </a:p>
          <a:p>
            <a:pPr algn="l" rtl="0">
              <a:lnSpc>
                <a:spcPct val="80000"/>
              </a:lnSpc>
            </a:pPr>
            <a:endParaRPr lang="en-US" sz="2400" dirty="0">
              <a:sym typeface="Symbol" pitchFamily="18" charset="2"/>
            </a:endParaRPr>
          </a:p>
          <a:p>
            <a:pPr marL="82296" indent="0" algn="l" rtl="0">
              <a:lnSpc>
                <a:spcPct val="80000"/>
              </a:lnSpc>
              <a:buNone/>
            </a:pPr>
            <a:r>
              <a:rPr lang="en-US" sz="2400" dirty="0" smtClean="0">
                <a:sym typeface="Symbol" pitchFamily="18" charset="2"/>
              </a:rPr>
              <a:t>These </a:t>
            </a:r>
            <a:r>
              <a:rPr lang="en-US" sz="2400" dirty="0">
                <a:sym typeface="Symbol" pitchFamily="18" charset="2"/>
              </a:rPr>
              <a:t>cases cover all the cases, since </a:t>
            </a:r>
            <a:r>
              <a:rPr lang="en-US" sz="2400" dirty="0" err="1">
                <a:sym typeface="Symbol" pitchFamily="18" charset="2"/>
              </a:rPr>
              <a:t>xy</a:t>
            </a:r>
            <a:r>
              <a:rPr lang="en-US" sz="2400" dirty="0">
                <a:sym typeface="Symbol" pitchFamily="18" charset="2"/>
              </a:rPr>
              <a:t>.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/>
            </a:r>
            <a:br>
              <a:rPr lang="en-US" sz="2400" dirty="0">
                <a:sym typeface="Symbol" pitchFamily="18" charset="2"/>
              </a:rPr>
            </a:br>
            <a:r>
              <a:rPr lang="en-US" sz="1600" dirty="0">
                <a:sym typeface="Symbol" pitchFamily="18" charset="2"/>
              </a:rPr>
              <a:t/>
            </a:r>
            <a:br>
              <a:rPr lang="en-US" sz="1600" dirty="0">
                <a:sym typeface="Symbol" pitchFamily="18" charset="2"/>
              </a:rPr>
            </a:br>
            <a:endParaRPr lang="en-US" sz="16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5DDAB-5B6E-4D4D-A736-AE3F758F4437}" type="slidenum">
              <a:rPr lang="he-IL"/>
              <a:pPr/>
              <a:t>41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Proof of </a:t>
            </a:r>
            <a:r>
              <a:rPr lang="en-US" sz="3200">
                <a:sym typeface="Symbol" pitchFamily="18" charset="2"/>
              </a:rPr>
              <a:t> (continued)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626916" y="2349500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634979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2987279" y="45085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4284266" y="4508500"/>
            <a:ext cx="360363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2915841" y="2636838"/>
            <a:ext cx="792163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923904" y="3789363"/>
            <a:ext cx="4318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3276204" y="3789363"/>
            <a:ext cx="43180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H="1">
            <a:off x="3995341" y="4868863"/>
            <a:ext cx="360363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2626916" y="4797425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131741" y="2276475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root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139804" y="3357563"/>
            <a:ext cx="287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492104" y="28527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Math A" pitchFamily="18" charset="2"/>
              </a:rPr>
              <a:t>a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211241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q…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771379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p…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979216" y="5516563"/>
            <a:ext cx="1439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char x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634979" y="55165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char y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1115616" y="2349500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u="sng"/>
              <a:t>Case 1:</a:t>
            </a:r>
          </a:p>
        </p:txBody>
      </p:sp>
      <p:sp>
        <p:nvSpPr>
          <p:cNvPr id="15385" name="Oval 25"/>
          <p:cNvSpPr>
            <a:spLocks noChangeArrowheads="1"/>
          </p:cNvSpPr>
          <p:nvPr/>
        </p:nvSpPr>
        <p:spPr bwMode="auto">
          <a:xfrm>
            <a:off x="6011466" y="2349500"/>
            <a:ext cx="360363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Oval 26"/>
          <p:cNvSpPr>
            <a:spLocks noChangeArrowheads="1"/>
          </p:cNvSpPr>
          <p:nvPr/>
        </p:nvSpPr>
        <p:spPr bwMode="auto">
          <a:xfrm>
            <a:off x="7235429" y="34290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6732191" y="450850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Oval 28"/>
          <p:cNvSpPr>
            <a:spLocks noChangeArrowheads="1"/>
          </p:cNvSpPr>
          <p:nvPr/>
        </p:nvSpPr>
        <p:spPr bwMode="auto">
          <a:xfrm>
            <a:off x="7956154" y="4508500"/>
            <a:ext cx="360362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6300391" y="2636838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6948091" y="3789363"/>
            <a:ext cx="3603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7595791" y="3716338"/>
            <a:ext cx="5048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7524354" y="4868863"/>
            <a:ext cx="503237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8172054" y="4868863"/>
            <a:ext cx="504825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6227366" y="4797425"/>
            <a:ext cx="504825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4716066" y="2349500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u="sng"/>
              <a:t>Case 2: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6516291" y="227647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root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7740254" y="335756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v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6876654" y="2781300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Math A" pitchFamily="18" charset="2"/>
              </a:rPr>
              <a:t>a</a:t>
            </a:r>
          </a:p>
        </p:txBody>
      </p:sp>
      <p:sp>
        <p:nvSpPr>
          <p:cNvPr id="15399" name="Text Box 39"/>
          <p:cNvSpPr txBox="1">
            <a:spLocks noChangeArrowheads="1"/>
          </p:cNvSpPr>
          <p:nvPr/>
        </p:nvSpPr>
        <p:spPr bwMode="auto">
          <a:xfrm>
            <a:off x="8027591" y="38608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p...</a:t>
            </a:r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6516291" y="3860800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r...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6660754" y="55895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char x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7956154" y="5589588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char y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292329" y="5589588"/>
            <a:ext cx="12239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left char z</a:t>
            </a:r>
          </a:p>
        </p:txBody>
      </p:sp>
    </p:spTree>
    <p:extLst>
      <p:ext uri="{BB962C8B-B14F-4D97-AF65-F5344CB8AC3E}">
        <p14:creationId xmlns:p14="http://schemas.microsoft.com/office/powerpoint/2010/main" xmlns="" val="333627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CB43-A68F-4490-9EDE-95D73D8EC666}" type="slidenum">
              <a:rPr lang="he-IL"/>
              <a:pPr/>
              <a:t>42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Compact Representation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000" dirty="0"/>
              <a:t>Node v in T is a </a:t>
            </a:r>
            <a:r>
              <a:rPr lang="en-US" sz="2000" u="sng" dirty="0"/>
              <a:t>frontier node</a:t>
            </a:r>
            <a:r>
              <a:rPr lang="en-US" sz="2000" dirty="0"/>
              <a:t> if:</a:t>
            </a:r>
          </a:p>
          <a:p>
            <a:pPr lvl="1" algn="l" rtl="0"/>
            <a:r>
              <a:rPr lang="en-US" sz="2000" dirty="0"/>
              <a:t>v is left diverse.</a:t>
            </a:r>
          </a:p>
          <a:p>
            <a:pPr lvl="1" algn="l" rtl="0"/>
            <a:r>
              <a:rPr lang="en-US" sz="2000" dirty="0"/>
              <a:t>none of v’s children are left diverse.</a:t>
            </a:r>
          </a:p>
          <a:p>
            <a:pPr lvl="1" algn="l" rtl="0">
              <a:buFontTx/>
              <a:buNone/>
            </a:pPr>
            <a:endParaRPr lang="en-US" sz="2000" dirty="0"/>
          </a:p>
          <a:p>
            <a:pPr algn="l" rtl="0"/>
            <a:r>
              <a:rPr lang="en-US" sz="2000" dirty="0"/>
              <a:t>Each node at or above the frontier is left diverse.</a:t>
            </a:r>
          </a:p>
          <a:p>
            <a:pPr algn="l" rtl="0">
              <a:buFontTx/>
              <a:buNone/>
            </a:pPr>
            <a:endParaRPr lang="en-US" sz="2000" dirty="0"/>
          </a:p>
          <a:p>
            <a:pPr algn="l" rtl="0"/>
            <a:r>
              <a:rPr lang="en-US" sz="2000" dirty="0"/>
              <a:t>The </a:t>
            </a:r>
            <a:r>
              <a:rPr lang="en-US" sz="2000" dirty="0" err="1"/>
              <a:t>subtree</a:t>
            </a:r>
            <a:r>
              <a:rPr lang="en-US" sz="2000" dirty="0"/>
              <a:t> of T from the root down to the frontier nodes is </a:t>
            </a:r>
            <a:r>
              <a:rPr lang="en-US" sz="2000" dirty="0" smtClean="0"/>
              <a:t>the </a:t>
            </a:r>
            <a:r>
              <a:rPr lang="en-US" sz="2000" u="sng" dirty="0"/>
              <a:t>compact representation</a:t>
            </a:r>
            <a:r>
              <a:rPr lang="en-US" sz="2000" dirty="0"/>
              <a:t> of the set of all maximal repeats of S.</a:t>
            </a:r>
          </a:p>
          <a:p>
            <a:pPr algn="l" rtl="0">
              <a:buFontTx/>
              <a:buNone/>
            </a:pPr>
            <a:endParaRPr lang="en-US" sz="2000" dirty="0"/>
          </a:p>
          <a:p>
            <a:pPr algn="l" rtl="0"/>
            <a:r>
              <a:rPr lang="en-US" sz="2000" dirty="0"/>
              <a:t>Representation in O(n) though total length </a:t>
            </a:r>
            <a:r>
              <a:rPr lang="en-US" sz="2000" dirty="0" smtClean="0"/>
              <a:t>of </a:t>
            </a:r>
            <a:r>
              <a:rPr lang="en-US" sz="2000" dirty="0"/>
              <a:t>all maximal repeats  may be larger.</a:t>
            </a:r>
          </a:p>
          <a:p>
            <a:pPr lvl="1" algn="l" rtl="0">
              <a:buFontTx/>
              <a:buNone/>
            </a:pPr>
            <a:endParaRPr lang="en-US" sz="2400" dirty="0"/>
          </a:p>
          <a:p>
            <a:pPr lvl="1" algn="l" rtl="0">
              <a:buFontTx/>
              <a:buNone/>
            </a:pPr>
            <a:endParaRPr lang="en-US" sz="2400" dirty="0"/>
          </a:p>
          <a:p>
            <a:pPr lvl="1" algn="l" rtl="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667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FFBAD-C39F-4EFA-8CAD-3E522846BC98}" type="slidenum">
              <a:rPr lang="he-IL"/>
              <a:pPr/>
              <a:t>43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Linear time algorithm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Build suffix tree T.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Find all left diverse nodes in linear time.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Delete all nodes that aren’t left diverse, to </a:t>
            </a:r>
            <a:r>
              <a:rPr lang="en-US" sz="2400" dirty="0" smtClean="0"/>
              <a:t>achieve the </a:t>
            </a:r>
            <a:r>
              <a:rPr lang="en-US" sz="2400" dirty="0"/>
              <a:t>compact </a:t>
            </a:r>
            <a:r>
              <a:rPr lang="en-US" sz="2400" dirty="0" smtClean="0"/>
              <a:t>representation.</a:t>
            </a: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319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8EBD5-CE35-4FD6-A1CC-D0FB3E42B209}" type="slidenum">
              <a:rPr lang="he-IL"/>
              <a:pPr/>
              <a:t>44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finding all left diverse nodes in linear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400" dirty="0"/>
              <a:t>Traverse T bottom-up, recording for each node: </a:t>
            </a:r>
            <a:br>
              <a:rPr lang="en-US" sz="2400" dirty="0"/>
            </a:br>
            <a:endParaRPr lang="en-US" sz="2400" dirty="0"/>
          </a:p>
          <a:p>
            <a:pPr lvl="1" algn="l" rtl="0">
              <a:lnSpc>
                <a:spcPct val="80000"/>
              </a:lnSpc>
            </a:pPr>
            <a:r>
              <a:rPr lang="en-US" sz="2000" dirty="0"/>
              <a:t>either that it is left diverse </a:t>
            </a:r>
          </a:p>
          <a:p>
            <a:pPr lvl="1" algn="l" rtl="0">
              <a:lnSpc>
                <a:spcPct val="80000"/>
              </a:lnSpc>
            </a:pPr>
            <a:r>
              <a:rPr lang="en-US" sz="2000" dirty="0"/>
              <a:t>or the left character common to all leaves in its </a:t>
            </a:r>
            <a:r>
              <a:rPr lang="en-US" sz="2000" dirty="0" err="1"/>
              <a:t>subtree</a:t>
            </a:r>
            <a:r>
              <a:rPr lang="en-US" sz="2000" dirty="0"/>
              <a:t>.</a:t>
            </a:r>
          </a:p>
          <a:p>
            <a:pPr algn="l" rtl="0">
              <a:lnSpc>
                <a:spcPct val="80000"/>
              </a:lnSpc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sz="2400" dirty="0"/>
              <a:t>For each leaf: record its left character.</a:t>
            </a:r>
          </a:p>
          <a:p>
            <a:pPr algn="l" rtl="0">
              <a:lnSpc>
                <a:spcPct val="80000"/>
              </a:lnSpc>
            </a:pPr>
            <a:endParaRPr lang="en-US" sz="2400" dirty="0"/>
          </a:p>
          <a:p>
            <a:pPr algn="l" rtl="0">
              <a:lnSpc>
                <a:spcPct val="80000"/>
              </a:lnSpc>
            </a:pPr>
            <a:r>
              <a:rPr lang="en-US" sz="2400" dirty="0"/>
              <a:t>For each internal node v:</a:t>
            </a:r>
            <a:br>
              <a:rPr lang="en-US" sz="2400" dirty="0"/>
            </a:br>
            <a:endParaRPr lang="en-US" sz="2400" dirty="0"/>
          </a:p>
          <a:p>
            <a:pPr lvl="1" algn="l" rtl="0">
              <a:lnSpc>
                <a:spcPct val="80000"/>
              </a:lnSpc>
            </a:pPr>
            <a:r>
              <a:rPr lang="en-US" sz="2000" dirty="0"/>
              <a:t>If any child is left diverse </a:t>
            </a:r>
            <a:r>
              <a:rPr lang="en-US" sz="2000" dirty="0">
                <a:sym typeface="Symbol" pitchFamily="18" charset="2"/>
              </a:rPr>
              <a:t> v is left diverse.</a:t>
            </a:r>
          </a:p>
          <a:p>
            <a:pPr lvl="1" algn="l" rtl="0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Else If all children have a common character x  record x for v.</a:t>
            </a:r>
          </a:p>
          <a:p>
            <a:pPr lvl="2" algn="l" rtl="0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Else record that v is left diverse</a:t>
            </a:r>
            <a:r>
              <a:rPr lang="en-US" sz="1600" dirty="0">
                <a:sym typeface="Symbol" pitchFamily="18" charset="2"/>
              </a:rPr>
              <a:t>.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endParaRPr lang="en-US" sz="2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57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81087-3F81-4AEA-ACB8-34339C32758C}" type="slidenum">
              <a:rPr lang="he-IL"/>
              <a:pPr/>
              <a:t>45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Time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sz="2400" dirty="0"/>
          </a:p>
          <a:p>
            <a:pPr algn="l" rtl="0"/>
            <a:r>
              <a:rPr lang="en-US" sz="2400" dirty="0"/>
              <a:t>Suffix tree construction </a:t>
            </a:r>
            <a:r>
              <a:rPr lang="en-US" sz="2400" dirty="0">
                <a:sym typeface="Symbol" pitchFamily="18" charset="2"/>
              </a:rPr>
              <a:t> O(n).</a:t>
            </a:r>
          </a:p>
          <a:p>
            <a:pPr algn="l" rtl="0"/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Bottom-up traversal </a:t>
            </a:r>
            <a:r>
              <a:rPr lang="en-US" sz="2400" dirty="0" smtClean="0">
                <a:sym typeface="Symbol" pitchFamily="18" charset="2"/>
              </a:rPr>
              <a:t> </a:t>
            </a:r>
            <a:r>
              <a:rPr lang="en-US" sz="2400" dirty="0">
                <a:sym typeface="Symbol" pitchFamily="18" charset="2"/>
              </a:rPr>
              <a:t>O(n).</a:t>
            </a:r>
          </a:p>
          <a:p>
            <a:pPr algn="l" rtl="0"/>
            <a:endParaRPr lang="en-US" sz="2400" dirty="0">
              <a:sym typeface="Symbol" pitchFamily="18" charset="2"/>
            </a:endParaRPr>
          </a:p>
          <a:p>
            <a:pPr marL="82296" indent="0" algn="l" rtl="0">
              <a:buNone/>
            </a:pPr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Total </a:t>
            </a:r>
            <a:r>
              <a:rPr lang="en-US" sz="2400" dirty="0" smtClean="0">
                <a:sym typeface="Symbol" pitchFamily="18" charset="2"/>
              </a:rPr>
              <a:t>O(n).</a:t>
            </a:r>
            <a:endParaRPr lang="en-US" sz="24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8772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suffix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latin typeface="Arial" pitchFamily="34" charset="0"/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Longest Common Substring</a:t>
            </a:r>
          </a:p>
          <a:p>
            <a:pPr lvl="1" algn="l" rtl="0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DNA Contamination Problem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Maximal Repetitive Structures</a:t>
            </a:r>
          </a:p>
          <a:p>
            <a:pPr algn="l" rtl="0"/>
            <a:r>
              <a:rPr lang="en-US" dirty="0" smtClean="0"/>
              <a:t>Longest common extension</a:t>
            </a:r>
          </a:p>
          <a:p>
            <a:pPr algn="l" rtl="0"/>
            <a:r>
              <a:rPr lang="en-US" dirty="0" smtClean="0"/>
              <a:t>Finding maximal palindromes</a:t>
            </a:r>
          </a:p>
          <a:p>
            <a:pPr algn="l" rtl="0"/>
            <a:r>
              <a:rPr lang="en-US" dirty="0" smtClean="0"/>
              <a:t>The k-mismatch problem</a:t>
            </a:r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en-US" baseline="-25000" dirty="0" smtClean="0">
              <a:latin typeface="Arial" pitchFamily="34" charset="0"/>
            </a:endParaRP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Longest common extension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l" rtl="0">
              <a:buNone/>
            </a:pPr>
            <a:r>
              <a:rPr lang="en-US" dirty="0" smtClean="0"/>
              <a:t>Longest </a:t>
            </a:r>
            <a:r>
              <a:rPr lang="en-US" dirty="0"/>
              <a:t>common extension: </a:t>
            </a:r>
            <a:endParaRPr lang="en-US" dirty="0" smtClean="0"/>
          </a:p>
          <a:p>
            <a:pPr marL="82296" indent="0" algn="l" rtl="0">
              <a:buNone/>
            </a:pPr>
            <a:endParaRPr lang="en-US" dirty="0"/>
          </a:p>
          <a:p>
            <a:pPr marL="82296" indent="0" algn="l" rtl="0">
              <a:buNone/>
            </a:pPr>
            <a:r>
              <a:rPr lang="en-US" dirty="0" smtClean="0"/>
              <a:t>a </a:t>
            </a:r>
            <a:r>
              <a:rPr lang="en-US" dirty="0"/>
              <a:t>bridge to inexact </a:t>
            </a:r>
            <a:r>
              <a:rPr lang="en-US" dirty="0" smtClean="0"/>
              <a:t>matching</a:t>
            </a:r>
          </a:p>
          <a:p>
            <a:pPr marL="82296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79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01E-B100-47A8-B4EB-0465B2BDDCA0}" type="slidenum">
              <a:rPr lang="he-IL"/>
              <a:pPr/>
              <a:t>48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dirty="0"/>
              <a:t>Longest common extension problem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1600200"/>
            <a:ext cx="8229600" cy="3844925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dirty="0"/>
              <a:t>	Preprocess strings S</a:t>
            </a:r>
            <a:r>
              <a:rPr lang="en-US" sz="2400" baseline="-25000" dirty="0"/>
              <a:t>1</a:t>
            </a:r>
            <a:r>
              <a:rPr lang="en-US" sz="2400" dirty="0"/>
              <a:t> and S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s.t.</a:t>
            </a:r>
            <a:r>
              <a:rPr lang="en-US" sz="2400" dirty="0"/>
              <a:t> the following queries can be computed in O(1) time each: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dirty="0"/>
              <a:t>Given index pair (</a:t>
            </a:r>
            <a:r>
              <a:rPr lang="en-US" sz="2400" dirty="0" err="1"/>
              <a:t>i,j</a:t>
            </a:r>
            <a:r>
              <a:rPr lang="en-US" sz="2400" dirty="0"/>
              <a:t>), find the length of the longest substring of S</a:t>
            </a:r>
            <a:r>
              <a:rPr lang="en-US" sz="2400" baseline="-25000" dirty="0"/>
              <a:t>1</a:t>
            </a:r>
            <a:r>
              <a:rPr lang="en-US" sz="2400" dirty="0"/>
              <a:t> starting at position i that matches a substring of S</a:t>
            </a:r>
            <a:r>
              <a:rPr lang="en-US" sz="2400" baseline="-25000" dirty="0"/>
              <a:t>2</a:t>
            </a:r>
            <a:r>
              <a:rPr lang="en-US" sz="2400" dirty="0"/>
              <a:t> starting at position j.</a:t>
            </a:r>
          </a:p>
          <a:p>
            <a:pPr algn="l" rtl="0"/>
            <a:endParaRPr lang="en-US" sz="2400" dirty="0"/>
          </a:p>
          <a:p>
            <a:pPr algn="l" rtl="0">
              <a:buFontTx/>
              <a:buNone/>
            </a:pP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: ...                      </a:t>
            </a:r>
            <a:r>
              <a:rPr lang="en-US" sz="2400" dirty="0" err="1">
                <a:solidFill>
                  <a:schemeClr val="hlink"/>
                </a:solidFill>
              </a:rPr>
              <a:t>abcd</a:t>
            </a:r>
            <a:r>
              <a:rPr lang="en-US" sz="2400" dirty="0" err="1"/>
              <a:t>zzz</a:t>
            </a:r>
            <a:r>
              <a:rPr lang="en-US" sz="2400" dirty="0"/>
              <a:t> ...</a:t>
            </a:r>
          </a:p>
          <a:p>
            <a:pPr algn="l" rtl="0">
              <a:buFontTx/>
              <a:buNone/>
            </a:pP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: ...   </a:t>
            </a:r>
            <a:r>
              <a:rPr lang="en-US" sz="2400" dirty="0" err="1">
                <a:solidFill>
                  <a:schemeClr val="hlink"/>
                </a:solidFill>
              </a:rPr>
              <a:t>abcd</a:t>
            </a:r>
            <a:r>
              <a:rPr lang="en-US" sz="2400" dirty="0" err="1"/>
              <a:t>efg</a:t>
            </a:r>
            <a:r>
              <a:rPr lang="en-US" sz="2400" dirty="0"/>
              <a:t>   ...</a:t>
            </a:r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3564334" y="49418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1979588" y="5373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419872" y="5805488"/>
            <a:ext cx="3603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763688" y="5805488"/>
            <a:ext cx="3603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xmlns="" val="4570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Lowest common ancestors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9632" y="1417638"/>
            <a:ext cx="750336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20000"/>
              </a:spcBef>
            </a:pPr>
            <a:r>
              <a:rPr lang="en-US" sz="3200" dirty="0">
                <a:latin typeface="Arial" pitchFamily="34" charset="0"/>
              </a:rPr>
              <a:t>A lot more can be gained from </a:t>
            </a:r>
            <a:r>
              <a:rPr lang="en-US" sz="3200" dirty="0" smtClean="0">
                <a:latin typeface="Arial" pitchFamily="34" charset="0"/>
              </a:rPr>
              <a:t>a suffix </a:t>
            </a:r>
            <a:r>
              <a:rPr lang="en-US" sz="3200" dirty="0">
                <a:latin typeface="Arial" pitchFamily="34" charset="0"/>
              </a:rPr>
              <a:t>tree if we preprocess it so that we can answer LCA queries on it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3889375" y="32766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2228800" y="4924722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sp>
        <p:nvSpPr>
          <p:cNvPr id="21522" name="Oval 18"/>
          <p:cNvSpPr>
            <a:spLocks noChangeArrowheads="1"/>
          </p:cNvSpPr>
          <p:nvPr/>
        </p:nvSpPr>
        <p:spPr bwMode="auto">
          <a:xfrm>
            <a:off x="2797051" y="421798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1523" name="AutoShape 19"/>
          <p:cNvCxnSpPr>
            <a:cxnSpLocks noChangeShapeType="1"/>
            <a:stCxn id="21510" idx="3"/>
            <a:endCxn id="21522" idx="0"/>
          </p:cNvCxnSpPr>
          <p:nvPr/>
        </p:nvCxnSpPr>
        <p:spPr bwMode="auto">
          <a:xfrm flipH="1">
            <a:off x="2966120" y="3565219"/>
            <a:ext cx="972774" cy="6527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24" name="AutoShape 20"/>
          <p:cNvCxnSpPr>
            <a:cxnSpLocks noChangeShapeType="1"/>
            <a:stCxn id="21522" idx="3"/>
            <a:endCxn id="21511" idx="0"/>
          </p:cNvCxnSpPr>
          <p:nvPr/>
        </p:nvCxnSpPr>
        <p:spPr bwMode="auto">
          <a:xfrm flipH="1">
            <a:off x="2439144" y="4506606"/>
            <a:ext cx="407426" cy="4181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25" name="AutoShape 21"/>
          <p:cNvSpPr>
            <a:spLocks noChangeArrowheads="1"/>
          </p:cNvSpPr>
          <p:nvPr/>
        </p:nvSpPr>
        <p:spPr bwMode="auto">
          <a:xfrm>
            <a:off x="3143200" y="4869160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26" name="AutoShape 22"/>
          <p:cNvCxnSpPr>
            <a:cxnSpLocks noChangeShapeType="1"/>
            <a:stCxn id="21522" idx="5"/>
            <a:endCxn id="21525" idx="0"/>
          </p:cNvCxnSpPr>
          <p:nvPr/>
        </p:nvCxnSpPr>
        <p:spPr bwMode="auto">
          <a:xfrm>
            <a:off x="3085670" y="4506606"/>
            <a:ext cx="267874" cy="362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5884639" y="48006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1531" name="AutoShape 27"/>
          <p:cNvSpPr>
            <a:spLocks noChangeArrowheads="1"/>
          </p:cNvSpPr>
          <p:nvPr/>
        </p:nvSpPr>
        <p:spPr bwMode="auto">
          <a:xfrm>
            <a:off x="6449536" y="561657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32" name="AutoShape 28"/>
          <p:cNvCxnSpPr>
            <a:cxnSpLocks noChangeShapeType="1"/>
            <a:stCxn id="21528" idx="6"/>
            <a:endCxn id="21531" idx="0"/>
          </p:cNvCxnSpPr>
          <p:nvPr/>
        </p:nvCxnSpPr>
        <p:spPr bwMode="auto">
          <a:xfrm>
            <a:off x="6222776" y="4969669"/>
            <a:ext cx="437104" cy="6469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34" name="AutoShape 30"/>
          <p:cNvSpPr>
            <a:spLocks noChangeArrowheads="1"/>
          </p:cNvSpPr>
          <p:nvPr/>
        </p:nvSpPr>
        <p:spPr bwMode="auto">
          <a:xfrm>
            <a:off x="6161658" y="4102893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35" name="AutoShape 31"/>
          <p:cNvCxnSpPr>
            <a:cxnSpLocks noChangeShapeType="1"/>
            <a:stCxn id="21510" idx="6"/>
            <a:endCxn id="21534" idx="0"/>
          </p:cNvCxnSpPr>
          <p:nvPr/>
        </p:nvCxnSpPr>
        <p:spPr bwMode="auto">
          <a:xfrm>
            <a:off x="4227513" y="3445669"/>
            <a:ext cx="2144489" cy="6572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36" name="Oval 32"/>
          <p:cNvSpPr>
            <a:spLocks noChangeArrowheads="1"/>
          </p:cNvSpPr>
          <p:nvPr/>
        </p:nvSpPr>
        <p:spPr bwMode="auto">
          <a:xfrm>
            <a:off x="5054452" y="4146709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1537" name="Oval 33"/>
          <p:cNvSpPr>
            <a:spLocks noChangeArrowheads="1"/>
          </p:cNvSpPr>
          <p:nvPr/>
        </p:nvSpPr>
        <p:spPr bwMode="auto">
          <a:xfrm>
            <a:off x="4495800" y="47672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1538" name="AutoShape 34"/>
          <p:cNvSpPr>
            <a:spLocks noChangeArrowheads="1"/>
          </p:cNvSpPr>
          <p:nvPr/>
        </p:nvSpPr>
        <p:spPr bwMode="auto">
          <a:xfrm>
            <a:off x="5305201" y="61928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sp>
        <p:nvSpPr>
          <p:cNvPr id="21539" name="Oval 35"/>
          <p:cNvSpPr>
            <a:spLocks noChangeArrowheads="1"/>
          </p:cNvSpPr>
          <p:nvPr/>
        </p:nvSpPr>
        <p:spPr bwMode="auto">
          <a:xfrm>
            <a:off x="5656039" y="55626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1541" name="AutoShape 37"/>
          <p:cNvSpPr>
            <a:spLocks noChangeArrowheads="1"/>
          </p:cNvSpPr>
          <p:nvPr/>
        </p:nvSpPr>
        <p:spPr bwMode="auto">
          <a:xfrm>
            <a:off x="6070376" y="61928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42" name="AutoShape 38"/>
          <p:cNvCxnSpPr>
            <a:cxnSpLocks noChangeShapeType="1"/>
            <a:stCxn id="21539" idx="5"/>
            <a:endCxn id="21541" idx="0"/>
          </p:cNvCxnSpPr>
          <p:nvPr/>
        </p:nvCxnSpPr>
        <p:spPr bwMode="auto">
          <a:xfrm>
            <a:off x="5944964" y="5851525"/>
            <a:ext cx="336550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45" name="AutoShape 41"/>
          <p:cNvCxnSpPr>
            <a:cxnSpLocks noChangeShapeType="1"/>
            <a:stCxn id="21539" idx="3"/>
            <a:endCxn id="21538" idx="0"/>
          </p:cNvCxnSpPr>
          <p:nvPr/>
        </p:nvCxnSpPr>
        <p:spPr bwMode="auto">
          <a:xfrm flipH="1">
            <a:off x="5516339" y="5851525"/>
            <a:ext cx="188912" cy="341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46" name="AutoShape 42"/>
          <p:cNvSpPr>
            <a:spLocks noChangeArrowheads="1"/>
          </p:cNvSpPr>
          <p:nvPr/>
        </p:nvSpPr>
        <p:spPr bwMode="auto">
          <a:xfrm>
            <a:off x="4075112" y="56594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47" name="AutoShape 43"/>
          <p:cNvCxnSpPr>
            <a:cxnSpLocks noChangeShapeType="1"/>
            <a:stCxn id="21537" idx="3"/>
            <a:endCxn id="21546" idx="0"/>
          </p:cNvCxnSpPr>
          <p:nvPr/>
        </p:nvCxnSpPr>
        <p:spPr bwMode="auto">
          <a:xfrm flipH="1">
            <a:off x="4285456" y="5055881"/>
            <a:ext cx="259863" cy="603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48" name="AutoShape 44"/>
          <p:cNvCxnSpPr>
            <a:cxnSpLocks noChangeShapeType="1"/>
            <a:stCxn id="21536" idx="5"/>
            <a:endCxn id="21528" idx="0"/>
          </p:cNvCxnSpPr>
          <p:nvPr/>
        </p:nvCxnSpPr>
        <p:spPr bwMode="auto">
          <a:xfrm>
            <a:off x="5343070" y="4435328"/>
            <a:ext cx="710638" cy="36527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49" name="AutoShape 45"/>
          <p:cNvCxnSpPr>
            <a:cxnSpLocks noChangeShapeType="1"/>
            <a:stCxn id="21536" idx="3"/>
            <a:endCxn id="21537" idx="0"/>
          </p:cNvCxnSpPr>
          <p:nvPr/>
        </p:nvCxnSpPr>
        <p:spPr bwMode="auto">
          <a:xfrm flipH="1">
            <a:off x="4664869" y="4435328"/>
            <a:ext cx="439102" cy="33193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50" name="AutoShape 46"/>
          <p:cNvCxnSpPr>
            <a:cxnSpLocks noChangeShapeType="1"/>
            <a:stCxn id="21528" idx="3"/>
            <a:endCxn id="21539" idx="0"/>
          </p:cNvCxnSpPr>
          <p:nvPr/>
        </p:nvCxnSpPr>
        <p:spPr bwMode="auto">
          <a:xfrm flipH="1">
            <a:off x="5825901" y="5089525"/>
            <a:ext cx="107950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551" name="AutoShape 47"/>
          <p:cNvCxnSpPr>
            <a:cxnSpLocks noChangeShapeType="1"/>
            <a:stCxn id="21510" idx="5"/>
            <a:endCxn id="21536" idx="1"/>
          </p:cNvCxnSpPr>
          <p:nvPr/>
        </p:nvCxnSpPr>
        <p:spPr bwMode="auto">
          <a:xfrm>
            <a:off x="4177994" y="3565219"/>
            <a:ext cx="925977" cy="6310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552" name="AutoShape 48"/>
          <p:cNvSpPr>
            <a:spLocks noChangeArrowheads="1"/>
          </p:cNvSpPr>
          <p:nvPr/>
        </p:nvSpPr>
        <p:spPr bwMode="auto">
          <a:xfrm>
            <a:off x="4814570" y="56594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 </a:t>
            </a:r>
          </a:p>
        </p:txBody>
      </p:sp>
      <p:cxnSp>
        <p:nvCxnSpPr>
          <p:cNvPr id="21553" name="AutoShape 49"/>
          <p:cNvCxnSpPr>
            <a:cxnSpLocks noChangeShapeType="1"/>
            <a:stCxn id="21537" idx="5"/>
            <a:endCxn id="21552" idx="0"/>
          </p:cNvCxnSpPr>
          <p:nvPr/>
        </p:nvCxnSpPr>
        <p:spPr bwMode="auto">
          <a:xfrm>
            <a:off x="4784419" y="5055881"/>
            <a:ext cx="240495" cy="603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966120" y="5733256"/>
            <a:ext cx="5422304" cy="609600"/>
            <a:chOff x="2064" y="3696"/>
            <a:chExt cx="2592" cy="384"/>
          </a:xfrm>
        </p:grpSpPr>
        <p:sp>
          <p:nvSpPr>
            <p:cNvPr id="21554" name="Line 50"/>
            <p:cNvSpPr>
              <a:spLocks noChangeShapeType="1"/>
            </p:cNvSpPr>
            <p:nvPr/>
          </p:nvSpPr>
          <p:spPr bwMode="auto">
            <a:xfrm flipH="1">
              <a:off x="3792" y="4032"/>
              <a:ext cx="864" cy="48"/>
            </a:xfrm>
            <a:prstGeom prst="line">
              <a:avLst/>
            </a:prstGeom>
            <a:noFill/>
            <a:ln w="412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21555" name="Line 51"/>
            <p:cNvSpPr>
              <a:spLocks noChangeShapeType="1"/>
            </p:cNvSpPr>
            <p:nvPr/>
          </p:nvSpPr>
          <p:spPr bwMode="auto">
            <a:xfrm flipV="1">
              <a:off x="2064" y="3696"/>
              <a:ext cx="480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1557" name="Line 53"/>
          <p:cNvSpPr>
            <a:spLocks noChangeShapeType="1"/>
          </p:cNvSpPr>
          <p:nvPr/>
        </p:nvSpPr>
        <p:spPr bwMode="auto">
          <a:xfrm flipH="1">
            <a:off x="5508848" y="3573016"/>
            <a:ext cx="1295400" cy="5334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 Tree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82907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Arial" pitchFamily="34" charset="0"/>
              </a:rPr>
              <a:t>A suffix tree of string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S[1..n]</a:t>
            </a:r>
            <a:r>
              <a:rPr lang="en-US" sz="2400" dirty="0" smtClean="0">
                <a:latin typeface="Arial" pitchFamily="34" charset="0"/>
              </a:rPr>
              <a:t> is a compressed </a:t>
            </a:r>
            <a:r>
              <a:rPr lang="en-US" sz="2400" dirty="0" err="1" smtClean="0">
                <a:latin typeface="Arial" pitchFamily="34" charset="0"/>
              </a:rPr>
              <a:t>trie</a:t>
            </a:r>
            <a:r>
              <a:rPr lang="en-US" sz="2400" dirty="0" smtClean="0">
                <a:latin typeface="Arial" pitchFamily="34" charset="0"/>
              </a:rPr>
              <a:t> of all suffixes of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</a:rPr>
              <a:t>.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1218374" y="2852936"/>
            <a:ext cx="2345514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dirty="0" smtClean="0"/>
              <a:t> = “x a b x a c”</a:t>
            </a:r>
          </a:p>
          <a:p>
            <a:pPr marL="631825" lvl="1" algn="l" rtl="0"/>
            <a:r>
              <a:rPr lang="en-US" sz="2400" baseline="0" dirty="0" smtClean="0"/>
              <a:t>1 2 3 4 5 6</a:t>
            </a:r>
            <a:endParaRPr lang="he-IL" sz="2400" baseline="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{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6</a:t>
            </a:r>
            <a:r>
              <a:rPr lang="en-US" sz="2400" baseline="0" dirty="0" smtClean="0"/>
              <a:t>= </a:t>
            </a:r>
            <a:r>
              <a:rPr lang="en-US" sz="2400" dirty="0" smtClean="0"/>
              <a:t>c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= ac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baseline="0" dirty="0" smtClean="0"/>
              <a:t>= </a:t>
            </a:r>
            <a:r>
              <a:rPr lang="en-US" sz="2400" dirty="0" err="1" smtClean="0"/>
              <a:t>xac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= </a:t>
            </a:r>
            <a:r>
              <a:rPr lang="en-US" sz="2400" dirty="0" err="1" smtClean="0"/>
              <a:t>bxac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baseline="0" dirty="0" smtClean="0"/>
              <a:t>=</a:t>
            </a:r>
            <a:r>
              <a:rPr lang="en-US" sz="2400" dirty="0" smtClean="0"/>
              <a:t> </a:t>
            </a:r>
            <a:r>
              <a:rPr lang="en-US" sz="2400" dirty="0" err="1" smtClean="0"/>
              <a:t>abxac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/>
              <a:t> </a:t>
            </a:r>
            <a:r>
              <a:rPr lang="en-US" sz="2400" dirty="0" err="1" smtClean="0"/>
              <a:t>xabxac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530006" y="3573016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60232" y="263691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940152" y="2852936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834262" y="3356992"/>
            <a:ext cx="482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6851104" y="304380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5087417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7535688" y="6313190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8244408" y="5373216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" name="AutoShape 27"/>
          <p:cNvSpPr>
            <a:spLocks noChangeArrowheads="1"/>
          </p:cNvSpPr>
          <p:nvPr/>
        </p:nvSpPr>
        <p:spPr bwMode="auto">
          <a:xfrm>
            <a:off x="6804248" y="3648893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AutoShape 29"/>
          <p:cNvSpPr>
            <a:spLocks noChangeArrowheads="1"/>
          </p:cNvSpPr>
          <p:nvPr/>
        </p:nvSpPr>
        <p:spPr bwMode="auto">
          <a:xfrm>
            <a:off x="4377878" y="4512989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4678288" y="5055567"/>
            <a:ext cx="757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38"/>
          <p:cNvSpPr txBox="1">
            <a:spLocks noChangeArrowheads="1"/>
          </p:cNvSpPr>
          <p:nvPr/>
        </p:nvSpPr>
        <p:spPr bwMode="auto">
          <a:xfrm>
            <a:off x="4593902" y="3835896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AutoShape 39"/>
          <p:cNvCxnSpPr>
            <a:cxnSpLocks noChangeShapeType="1"/>
            <a:stCxn id="6" idx="5"/>
            <a:endCxn id="14" idx="0"/>
          </p:cNvCxnSpPr>
          <p:nvPr/>
        </p:nvCxnSpPr>
        <p:spPr bwMode="auto">
          <a:xfrm>
            <a:off x="6948851" y="2925531"/>
            <a:ext cx="65741" cy="7233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40"/>
          <p:cNvCxnSpPr>
            <a:cxnSpLocks noChangeShapeType="1"/>
            <a:stCxn id="6" idx="6"/>
            <a:endCxn id="26" idx="0"/>
          </p:cNvCxnSpPr>
          <p:nvPr/>
        </p:nvCxnSpPr>
        <p:spPr bwMode="auto">
          <a:xfrm>
            <a:off x="6998370" y="2805981"/>
            <a:ext cx="1343099" cy="15090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43"/>
          <p:cNvSpPr>
            <a:spLocks noChangeArrowheads="1"/>
          </p:cNvSpPr>
          <p:nvPr/>
        </p:nvSpPr>
        <p:spPr bwMode="auto">
          <a:xfrm>
            <a:off x="8172400" y="4314999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8" name="AutoShape 45"/>
          <p:cNvCxnSpPr>
            <a:cxnSpLocks noChangeShapeType="1"/>
            <a:stCxn id="26" idx="5"/>
            <a:endCxn id="13" idx="0"/>
          </p:cNvCxnSpPr>
          <p:nvPr/>
        </p:nvCxnSpPr>
        <p:spPr bwMode="auto">
          <a:xfrm flipH="1">
            <a:off x="8454752" y="4603617"/>
            <a:ext cx="6266" cy="7695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46"/>
          <p:cNvCxnSpPr>
            <a:cxnSpLocks noChangeShapeType="1"/>
            <a:stCxn id="26" idx="3"/>
            <a:endCxn id="12" idx="0"/>
          </p:cNvCxnSpPr>
          <p:nvPr/>
        </p:nvCxnSpPr>
        <p:spPr bwMode="auto">
          <a:xfrm flipH="1">
            <a:off x="7746032" y="4603617"/>
            <a:ext cx="475887" cy="1709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8460432" y="47251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7092280" y="5343599"/>
            <a:ext cx="834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AutoShape 40"/>
          <p:cNvCxnSpPr>
            <a:cxnSpLocks noChangeShapeType="1"/>
            <a:stCxn id="6" idx="2"/>
            <a:endCxn id="5" idx="7"/>
          </p:cNvCxnSpPr>
          <p:nvPr/>
        </p:nvCxnSpPr>
        <p:spPr bwMode="auto">
          <a:xfrm flipH="1">
            <a:off x="5818625" y="2805981"/>
            <a:ext cx="841607" cy="816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40"/>
          <p:cNvCxnSpPr>
            <a:cxnSpLocks noChangeShapeType="1"/>
            <a:stCxn id="5" idx="3"/>
            <a:endCxn id="16" idx="0"/>
          </p:cNvCxnSpPr>
          <p:nvPr/>
        </p:nvCxnSpPr>
        <p:spPr bwMode="auto">
          <a:xfrm flipH="1">
            <a:off x="4588222" y="3861635"/>
            <a:ext cx="991303" cy="651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0"/>
          <p:cNvCxnSpPr>
            <a:cxnSpLocks noChangeShapeType="1"/>
            <a:stCxn id="5" idx="4"/>
            <a:endCxn id="11" idx="0"/>
          </p:cNvCxnSpPr>
          <p:nvPr/>
        </p:nvCxnSpPr>
        <p:spPr bwMode="auto">
          <a:xfrm flipH="1">
            <a:off x="5297761" y="3911154"/>
            <a:ext cx="401314" cy="2186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6095529" y="5733256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40" name="AutoShape 39"/>
          <p:cNvCxnSpPr>
            <a:cxnSpLocks noChangeShapeType="1"/>
            <a:stCxn id="6" idx="3"/>
            <a:endCxn id="39" idx="0"/>
          </p:cNvCxnSpPr>
          <p:nvPr/>
        </p:nvCxnSpPr>
        <p:spPr bwMode="auto">
          <a:xfrm flipH="1">
            <a:off x="6305873" y="2925531"/>
            <a:ext cx="403878" cy="280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6478488" y="4479503"/>
            <a:ext cx="757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4422718" y="447048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57" name="מלבן 56"/>
          <p:cNvSpPr/>
          <p:nvPr/>
        </p:nvSpPr>
        <p:spPr>
          <a:xfrm>
            <a:off x="7597220" y="627427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59" name="מלבן 58"/>
          <p:cNvSpPr/>
          <p:nvPr/>
        </p:nvSpPr>
        <p:spPr>
          <a:xfrm>
            <a:off x="6863377" y="362285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6</a:t>
            </a:r>
            <a:endParaRPr lang="he-IL" dirty="0"/>
          </a:p>
        </p:txBody>
      </p:sp>
      <p:sp>
        <p:nvSpPr>
          <p:cNvPr id="60" name="מלבן 59"/>
          <p:cNvSpPr/>
          <p:nvPr/>
        </p:nvSpPr>
        <p:spPr>
          <a:xfrm>
            <a:off x="6156176" y="56982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61" name="מלבן 60"/>
          <p:cNvSpPr/>
          <p:nvPr/>
        </p:nvSpPr>
        <p:spPr>
          <a:xfrm>
            <a:off x="5136069" y="60711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2" name="מלבן 61"/>
          <p:cNvSpPr/>
          <p:nvPr/>
        </p:nvSpPr>
        <p:spPr>
          <a:xfrm>
            <a:off x="8291542" y="53345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64" name="מציין מיקום תוכן 2"/>
          <p:cNvSpPr txBox="1">
            <a:spLocks/>
          </p:cNvSpPr>
          <p:nvPr/>
        </p:nvSpPr>
        <p:spPr>
          <a:xfrm>
            <a:off x="1442285" y="2167880"/>
            <a:ext cx="7498080" cy="829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l" rtl="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Denote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S[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..n] by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baseline="-25000" dirty="0">
                <a:solidFill>
                  <a:srgbClr val="FF0000"/>
                </a:solidFill>
                <a:latin typeface="Arial" pitchFamily="34" charset="0"/>
              </a:rPr>
              <a:t>i</a:t>
            </a: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הסבר מלבני מעוגל 37"/>
          <p:cNvSpPr/>
          <p:nvPr/>
        </p:nvSpPr>
        <p:spPr>
          <a:xfrm>
            <a:off x="3131840" y="4293096"/>
            <a:ext cx="3960440" cy="1800200"/>
          </a:xfrm>
          <a:prstGeom prst="wedgeRoundRectCallout">
            <a:avLst>
              <a:gd name="adj1" fmla="val -128796"/>
              <a:gd name="adj2" fmla="val 92548"/>
              <a:gd name="adj3" fmla="val 16667"/>
            </a:avLst>
          </a:prstGeom>
          <a:gradFill>
            <a:gsLst>
              <a:gs pos="0">
                <a:schemeClr val="accent3">
                  <a:tint val="35000"/>
                  <a:satMod val="253000"/>
                  <a:alpha val="25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/>
            <a:r>
              <a:rPr lang="en-US" sz="3600" dirty="0" smtClean="0">
                <a:solidFill>
                  <a:schemeClr val="dk1"/>
                </a:solidFill>
              </a:rPr>
              <a:t>Does a suffix tree always exist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6" grpId="0" animBg="1"/>
      <p:bldP spid="18" grpId="0"/>
      <p:bldP spid="21" grpId="0"/>
      <p:bldP spid="26" grpId="0" animBg="1"/>
      <p:bldP spid="32" grpId="0"/>
      <p:bldP spid="33" grpId="0"/>
      <p:bldP spid="39" grpId="0" animBg="1"/>
      <p:bldP spid="44" grpId="0"/>
      <p:bldP spid="56" grpId="0"/>
      <p:bldP spid="57" grpId="0"/>
      <p:bldP spid="59" grpId="0"/>
      <p:bldP spid="60" grpId="0"/>
      <p:bldP spid="61" grpId="0"/>
      <p:bldP spid="62" grpId="0"/>
      <p:bldP spid="3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92" y="-9939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Why to find LCA?</a:t>
            </a:r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640" y="980728"/>
            <a:ext cx="74313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 smtClean="0"/>
              <a:t>For </a:t>
            </a:r>
            <a:r>
              <a:rPr lang="en-US" sz="2400" dirty="0"/>
              <a:t>two </a:t>
            </a:r>
            <a:r>
              <a:rPr lang="en-US" sz="2400" dirty="0" smtClean="0"/>
              <a:t>suffixes </a:t>
            </a:r>
            <a:r>
              <a:rPr lang="en-US" sz="2400" dirty="0"/>
              <a:t>of S, we can compute their </a:t>
            </a:r>
            <a:r>
              <a:rPr lang="en-US" sz="2400" dirty="0">
                <a:solidFill>
                  <a:srgbClr val="FF0000"/>
                </a:solidFill>
              </a:rPr>
              <a:t>Longest </a:t>
            </a:r>
            <a:r>
              <a:rPr lang="en-US" sz="2400" dirty="0" smtClean="0">
                <a:solidFill>
                  <a:srgbClr val="FF0000"/>
                </a:solidFill>
              </a:rPr>
              <a:t>Common Prefix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finding </a:t>
            </a:r>
            <a:r>
              <a:rPr lang="en-US" sz="2400" dirty="0"/>
              <a:t>the LCA of the corresponding leaves in </a:t>
            </a:r>
            <a:r>
              <a:rPr lang="en-US" sz="2400" dirty="0" smtClean="0"/>
              <a:t>the suffix </a:t>
            </a:r>
            <a:r>
              <a:rPr lang="en-US" sz="2400" dirty="0"/>
              <a:t>tree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>
              <a:latin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</a:rPr>
              <a:t>LCP(</a:t>
            </a:r>
            <a:r>
              <a:rPr lang="en-US" sz="2400" dirty="0" err="1" smtClean="0">
                <a:latin typeface="Arial" pitchFamily="34" charset="0"/>
              </a:rPr>
              <a:t>ippi</a:t>
            </a:r>
            <a:r>
              <a:rPr lang="en-US" sz="2400" dirty="0" smtClean="0">
                <a:latin typeface="Arial" pitchFamily="34" charset="0"/>
              </a:rPr>
              <a:t>$,</a:t>
            </a:r>
            <a:r>
              <a:rPr lang="en-US" sz="2400" dirty="0" err="1" smtClean="0">
                <a:latin typeface="Arial" pitchFamily="34" charset="0"/>
              </a:rPr>
              <a:t>issippi</a:t>
            </a:r>
            <a:r>
              <a:rPr lang="en-US" sz="2400" dirty="0" smtClean="0">
                <a:latin typeface="Arial" pitchFamily="34" charset="0"/>
              </a:rPr>
              <a:t>$)=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2718287" y="378904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4824846" y="277732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4" name="Oval 7"/>
          <p:cNvSpPr>
            <a:spLocks noChangeArrowheads="1"/>
          </p:cNvSpPr>
          <p:nvPr/>
        </p:nvSpPr>
        <p:spPr bwMode="auto">
          <a:xfrm>
            <a:off x="6543149" y="3765169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5708008" y="340384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2267744" y="588114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57" name="AutoShape 27"/>
          <p:cNvSpPr>
            <a:spLocks noChangeArrowheads="1"/>
          </p:cNvSpPr>
          <p:nvPr/>
        </p:nvSpPr>
        <p:spPr bwMode="auto">
          <a:xfrm>
            <a:off x="3779912" y="4221088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2690233" y="486916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9" name="AutoShape 29"/>
          <p:cNvSpPr>
            <a:spLocks noChangeArrowheads="1"/>
          </p:cNvSpPr>
          <p:nvPr/>
        </p:nvSpPr>
        <p:spPr bwMode="auto">
          <a:xfrm>
            <a:off x="3647256" y="4941168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he-IL" dirty="0"/>
          </a:p>
        </p:txBody>
      </p:sp>
      <p:cxnSp>
        <p:nvCxnSpPr>
          <p:cNvPr id="62" name="AutoShape 39"/>
          <p:cNvCxnSpPr>
            <a:cxnSpLocks noChangeShapeType="1"/>
            <a:stCxn id="53" idx="3"/>
            <a:endCxn id="57" idx="0"/>
          </p:cNvCxnSpPr>
          <p:nvPr/>
        </p:nvCxnSpPr>
        <p:spPr bwMode="auto">
          <a:xfrm rot="5400000">
            <a:off x="3854738" y="3201460"/>
            <a:ext cx="1155147" cy="8841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3" name="AutoShape 40"/>
          <p:cNvCxnSpPr>
            <a:cxnSpLocks noChangeShapeType="1"/>
            <a:stCxn id="53" idx="5"/>
            <a:endCxn id="54" idx="1"/>
          </p:cNvCxnSpPr>
          <p:nvPr/>
        </p:nvCxnSpPr>
        <p:spPr bwMode="auto">
          <a:xfrm>
            <a:off x="5113465" y="3065941"/>
            <a:ext cx="1479203" cy="7487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40"/>
          <p:cNvCxnSpPr>
            <a:cxnSpLocks noChangeShapeType="1"/>
            <a:stCxn id="53" idx="2"/>
            <a:endCxn id="52" idx="0"/>
          </p:cNvCxnSpPr>
          <p:nvPr/>
        </p:nvCxnSpPr>
        <p:spPr bwMode="auto">
          <a:xfrm flipH="1">
            <a:off x="2887356" y="2946391"/>
            <a:ext cx="1937490" cy="8426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52" idx="6"/>
            <a:endCxn id="59" idx="0"/>
          </p:cNvCxnSpPr>
          <p:nvPr/>
        </p:nvCxnSpPr>
        <p:spPr bwMode="auto">
          <a:xfrm>
            <a:off x="3056425" y="3958109"/>
            <a:ext cx="801175" cy="983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40"/>
          <p:cNvCxnSpPr>
            <a:cxnSpLocks noChangeShapeType="1"/>
            <a:stCxn id="52" idx="4"/>
            <a:endCxn id="58" idx="0"/>
          </p:cNvCxnSpPr>
          <p:nvPr/>
        </p:nvCxnSpPr>
        <p:spPr bwMode="auto">
          <a:xfrm flipH="1">
            <a:off x="2859302" y="4127178"/>
            <a:ext cx="28054" cy="7419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40"/>
          <p:cNvCxnSpPr>
            <a:cxnSpLocks noChangeShapeType="1"/>
            <a:stCxn id="54" idx="3"/>
            <a:endCxn id="172" idx="0"/>
          </p:cNvCxnSpPr>
          <p:nvPr/>
        </p:nvCxnSpPr>
        <p:spPr bwMode="auto">
          <a:xfrm flipH="1">
            <a:off x="6484943" y="4053787"/>
            <a:ext cx="107725" cy="8603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40"/>
          <p:cNvCxnSpPr>
            <a:cxnSpLocks noChangeShapeType="1"/>
            <a:stCxn id="54" idx="5"/>
            <a:endCxn id="171" idx="0"/>
          </p:cNvCxnSpPr>
          <p:nvPr/>
        </p:nvCxnSpPr>
        <p:spPr bwMode="auto">
          <a:xfrm>
            <a:off x="6831768" y="4053787"/>
            <a:ext cx="1171563" cy="8372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4809926" y="378904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75" name="AutoShape 40"/>
          <p:cNvCxnSpPr>
            <a:cxnSpLocks noChangeShapeType="1"/>
            <a:stCxn id="53" idx="4"/>
            <a:endCxn id="71" idx="0"/>
          </p:cNvCxnSpPr>
          <p:nvPr/>
        </p:nvCxnSpPr>
        <p:spPr bwMode="auto">
          <a:xfrm flipH="1">
            <a:off x="4978995" y="3115460"/>
            <a:ext cx="14920" cy="673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892229" y="319149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647256" y="292494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AutoShape 29"/>
          <p:cNvSpPr>
            <a:spLocks noChangeArrowheads="1"/>
          </p:cNvSpPr>
          <p:nvPr/>
        </p:nvSpPr>
        <p:spPr bwMode="auto">
          <a:xfrm>
            <a:off x="3071192" y="587727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1835696" y="488232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84" name="AutoShape 40"/>
          <p:cNvCxnSpPr>
            <a:cxnSpLocks noChangeShapeType="1"/>
            <a:stCxn id="52" idx="2"/>
            <a:endCxn id="83" idx="0"/>
          </p:cNvCxnSpPr>
          <p:nvPr/>
        </p:nvCxnSpPr>
        <p:spPr bwMode="auto">
          <a:xfrm flipH="1">
            <a:off x="2046040" y="3958109"/>
            <a:ext cx="672247" cy="92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מלבן 95"/>
          <p:cNvSpPr/>
          <p:nvPr/>
        </p:nvSpPr>
        <p:spPr>
          <a:xfrm>
            <a:off x="1897173" y="48691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97" name="מלבן 121"/>
          <p:cNvSpPr/>
          <p:nvPr/>
        </p:nvSpPr>
        <p:spPr>
          <a:xfrm rot="18426201">
            <a:off x="3661064" y="3439387"/>
            <a:ext cx="1279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mississippi</a:t>
            </a:r>
            <a:r>
              <a:rPr lang="en-US" sz="1600" dirty="0" smtClean="0"/>
              <a:t>$</a:t>
            </a:r>
            <a:endParaRPr lang="he-IL" sz="1600" dirty="0"/>
          </a:p>
        </p:txBody>
      </p:sp>
      <p:sp>
        <p:nvSpPr>
          <p:cNvPr id="131" name="מלבן 121"/>
          <p:cNvSpPr/>
          <p:nvPr/>
        </p:nvSpPr>
        <p:spPr>
          <a:xfrm>
            <a:off x="5290966" y="4232652"/>
            <a:ext cx="504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pi$</a:t>
            </a:r>
            <a:endParaRPr lang="he-IL" sz="2000" dirty="0"/>
          </a:p>
        </p:txBody>
      </p:sp>
      <p:cxnSp>
        <p:nvCxnSpPr>
          <p:cNvPr id="132" name="AutoShape 40"/>
          <p:cNvCxnSpPr>
            <a:cxnSpLocks noChangeShapeType="1"/>
            <a:stCxn id="58" idx="5"/>
            <a:endCxn id="80" idx="0"/>
          </p:cNvCxnSpPr>
          <p:nvPr/>
        </p:nvCxnSpPr>
        <p:spPr bwMode="auto">
          <a:xfrm>
            <a:off x="2978852" y="5157778"/>
            <a:ext cx="302684" cy="7194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40"/>
          <p:cNvCxnSpPr>
            <a:cxnSpLocks noChangeShapeType="1"/>
            <a:stCxn id="58" idx="3"/>
            <a:endCxn id="56" idx="0"/>
          </p:cNvCxnSpPr>
          <p:nvPr/>
        </p:nvCxnSpPr>
        <p:spPr bwMode="auto">
          <a:xfrm flipH="1">
            <a:off x="2478088" y="5157778"/>
            <a:ext cx="261664" cy="7233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8" name="מלבן 121"/>
          <p:cNvSpPr/>
          <p:nvPr/>
        </p:nvSpPr>
        <p:spPr>
          <a:xfrm>
            <a:off x="1619672" y="5373398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39" name="מלבן 121"/>
          <p:cNvSpPr/>
          <p:nvPr/>
        </p:nvSpPr>
        <p:spPr>
          <a:xfrm>
            <a:off x="1440677" y="4232652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40" name="מלבן 121"/>
          <p:cNvSpPr/>
          <p:nvPr/>
        </p:nvSpPr>
        <p:spPr>
          <a:xfrm>
            <a:off x="2771800" y="4325034"/>
            <a:ext cx="605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53" name="AutoShape 40"/>
          <p:cNvCxnSpPr>
            <a:cxnSpLocks noChangeShapeType="1"/>
            <a:stCxn id="53" idx="6"/>
            <a:endCxn id="202" idx="0"/>
          </p:cNvCxnSpPr>
          <p:nvPr/>
        </p:nvCxnSpPr>
        <p:spPr bwMode="auto">
          <a:xfrm>
            <a:off x="5162984" y="2946391"/>
            <a:ext cx="3303128" cy="914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1" name="AutoShape 23"/>
          <p:cNvSpPr>
            <a:spLocks noChangeArrowheads="1"/>
          </p:cNvSpPr>
          <p:nvPr/>
        </p:nvSpPr>
        <p:spPr bwMode="auto">
          <a:xfrm>
            <a:off x="4427984" y="494445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he-IL" dirty="0"/>
          </a:p>
        </p:txBody>
      </p:sp>
      <p:sp>
        <p:nvSpPr>
          <p:cNvPr id="162" name="AutoShape 29"/>
          <p:cNvSpPr>
            <a:spLocks noChangeArrowheads="1"/>
          </p:cNvSpPr>
          <p:nvPr/>
        </p:nvSpPr>
        <p:spPr bwMode="auto">
          <a:xfrm>
            <a:off x="5231432" y="494058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he-IL" dirty="0"/>
          </a:p>
        </p:txBody>
      </p:sp>
      <p:sp>
        <p:nvSpPr>
          <p:cNvPr id="163" name="מלבן 121"/>
          <p:cNvSpPr/>
          <p:nvPr/>
        </p:nvSpPr>
        <p:spPr>
          <a:xfrm>
            <a:off x="3208825" y="5545181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64" name="AutoShape 40"/>
          <p:cNvCxnSpPr>
            <a:cxnSpLocks noChangeShapeType="1"/>
            <a:stCxn id="71" idx="5"/>
            <a:endCxn id="162" idx="0"/>
          </p:cNvCxnSpPr>
          <p:nvPr/>
        </p:nvCxnSpPr>
        <p:spPr bwMode="auto">
          <a:xfrm>
            <a:off x="5098545" y="4077658"/>
            <a:ext cx="343231" cy="862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5" name="AutoShape 40"/>
          <p:cNvCxnSpPr>
            <a:cxnSpLocks noChangeShapeType="1"/>
            <a:stCxn id="71" idx="3"/>
            <a:endCxn id="161" idx="0"/>
          </p:cNvCxnSpPr>
          <p:nvPr/>
        </p:nvCxnSpPr>
        <p:spPr bwMode="auto">
          <a:xfrm flipH="1">
            <a:off x="4638328" y="4077658"/>
            <a:ext cx="221117" cy="866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" name="מלבן 121"/>
          <p:cNvSpPr/>
          <p:nvPr/>
        </p:nvSpPr>
        <p:spPr>
          <a:xfrm>
            <a:off x="4314516" y="422108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i$</a:t>
            </a:r>
            <a:endParaRPr lang="he-IL" sz="2000" dirty="0"/>
          </a:p>
        </p:txBody>
      </p:sp>
      <p:sp>
        <p:nvSpPr>
          <p:cNvPr id="169" name="מלבן 121"/>
          <p:cNvSpPr/>
          <p:nvPr/>
        </p:nvSpPr>
        <p:spPr>
          <a:xfrm>
            <a:off x="3321626" y="4214426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0" name="מלבן 121"/>
          <p:cNvSpPr/>
          <p:nvPr/>
        </p:nvSpPr>
        <p:spPr>
          <a:xfrm>
            <a:off x="6440546" y="296866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1" name="Oval 7"/>
          <p:cNvSpPr>
            <a:spLocks noChangeArrowheads="1"/>
          </p:cNvSpPr>
          <p:nvPr/>
        </p:nvSpPr>
        <p:spPr bwMode="auto">
          <a:xfrm>
            <a:off x="7834262" y="48910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2" name="Oval 7"/>
          <p:cNvSpPr>
            <a:spLocks noChangeArrowheads="1"/>
          </p:cNvSpPr>
          <p:nvPr/>
        </p:nvSpPr>
        <p:spPr bwMode="auto">
          <a:xfrm>
            <a:off x="6315874" y="491418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6" name="AutoShape 29"/>
          <p:cNvSpPr>
            <a:spLocks noChangeArrowheads="1"/>
          </p:cNvSpPr>
          <p:nvPr/>
        </p:nvSpPr>
        <p:spPr bwMode="auto">
          <a:xfrm>
            <a:off x="6743600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77" name="AutoShape 23"/>
          <p:cNvSpPr>
            <a:spLocks noChangeArrowheads="1"/>
          </p:cNvSpPr>
          <p:nvPr/>
        </p:nvSpPr>
        <p:spPr bwMode="auto">
          <a:xfrm>
            <a:off x="7380312" y="5888885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78" name="AutoShape 29"/>
          <p:cNvSpPr>
            <a:spLocks noChangeArrowheads="1"/>
          </p:cNvSpPr>
          <p:nvPr/>
        </p:nvSpPr>
        <p:spPr bwMode="auto">
          <a:xfrm>
            <a:off x="8255768" y="5885015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80" name="AutoShape 29"/>
          <p:cNvSpPr>
            <a:spLocks noChangeArrowheads="1"/>
          </p:cNvSpPr>
          <p:nvPr/>
        </p:nvSpPr>
        <p:spPr bwMode="auto">
          <a:xfrm>
            <a:off x="5807496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he-IL" dirty="0"/>
          </a:p>
        </p:txBody>
      </p:sp>
      <p:cxnSp>
        <p:nvCxnSpPr>
          <p:cNvPr id="182" name="AutoShape 40"/>
          <p:cNvCxnSpPr>
            <a:cxnSpLocks noChangeShapeType="1"/>
            <a:stCxn id="172" idx="3"/>
            <a:endCxn id="180" idx="0"/>
          </p:cNvCxnSpPr>
          <p:nvPr/>
        </p:nvCxnSpPr>
        <p:spPr bwMode="auto">
          <a:xfrm flipH="1">
            <a:off x="6017840" y="5202798"/>
            <a:ext cx="347553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5" name="AutoShape 40"/>
          <p:cNvCxnSpPr>
            <a:cxnSpLocks noChangeShapeType="1"/>
            <a:stCxn id="172" idx="5"/>
            <a:endCxn id="176" idx="0"/>
          </p:cNvCxnSpPr>
          <p:nvPr/>
        </p:nvCxnSpPr>
        <p:spPr bwMode="auto">
          <a:xfrm>
            <a:off x="6604493" y="5202798"/>
            <a:ext cx="349451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8" name="AutoShape 40"/>
          <p:cNvCxnSpPr>
            <a:cxnSpLocks noChangeShapeType="1"/>
            <a:stCxn id="171" idx="3"/>
            <a:endCxn id="177" idx="0"/>
          </p:cNvCxnSpPr>
          <p:nvPr/>
        </p:nvCxnSpPr>
        <p:spPr bwMode="auto">
          <a:xfrm flipH="1">
            <a:off x="7590656" y="5179681"/>
            <a:ext cx="293125" cy="709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1" name="AutoShape 40"/>
          <p:cNvCxnSpPr>
            <a:cxnSpLocks noChangeShapeType="1"/>
            <a:stCxn id="171" idx="5"/>
            <a:endCxn id="178" idx="0"/>
          </p:cNvCxnSpPr>
          <p:nvPr/>
        </p:nvCxnSpPr>
        <p:spPr bwMode="auto">
          <a:xfrm>
            <a:off x="8122881" y="5179681"/>
            <a:ext cx="343231" cy="705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" name="מלבן 121"/>
          <p:cNvSpPr/>
          <p:nvPr/>
        </p:nvSpPr>
        <p:spPr>
          <a:xfrm>
            <a:off x="5423252" y="5269617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95" name="Text Box 38"/>
          <p:cNvSpPr txBox="1">
            <a:spLocks noChangeArrowheads="1"/>
          </p:cNvSpPr>
          <p:nvPr/>
        </p:nvSpPr>
        <p:spPr bwMode="auto">
          <a:xfrm>
            <a:off x="6194537" y="4204107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 Box 38"/>
          <p:cNvSpPr txBox="1">
            <a:spLocks noChangeArrowheads="1"/>
          </p:cNvSpPr>
          <p:nvPr/>
        </p:nvSpPr>
        <p:spPr bwMode="auto">
          <a:xfrm>
            <a:off x="7227517" y="4160358"/>
            <a:ext cx="535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מלבן 121"/>
          <p:cNvSpPr/>
          <p:nvPr/>
        </p:nvSpPr>
        <p:spPr>
          <a:xfrm rot="3902247">
            <a:off x="7942616" y="5233753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198" name="מלבן 121"/>
          <p:cNvSpPr/>
          <p:nvPr/>
        </p:nvSpPr>
        <p:spPr>
          <a:xfrm rot="3566897">
            <a:off x="6393003" y="5230409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200" name="מלבן 121"/>
          <p:cNvSpPr/>
          <p:nvPr/>
        </p:nvSpPr>
        <p:spPr>
          <a:xfrm>
            <a:off x="7068217" y="5238492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202" name="AutoShape 23"/>
          <p:cNvSpPr>
            <a:spLocks noChangeArrowheads="1"/>
          </p:cNvSpPr>
          <p:nvPr/>
        </p:nvSpPr>
        <p:spPr bwMode="auto">
          <a:xfrm>
            <a:off x="8255768" y="386104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36294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92" y="-9939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Why to find LCA?</a:t>
            </a:r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640" y="980728"/>
            <a:ext cx="74313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For two </a:t>
            </a:r>
            <a:r>
              <a:rPr lang="en-US" sz="2400" dirty="0" smtClean="0"/>
              <a:t>suffixes </a:t>
            </a:r>
            <a:r>
              <a:rPr lang="en-US" sz="2400" dirty="0"/>
              <a:t>of S, we can compute their </a:t>
            </a:r>
            <a:r>
              <a:rPr lang="en-US" sz="2400" dirty="0">
                <a:solidFill>
                  <a:srgbClr val="FF0000"/>
                </a:solidFill>
              </a:rPr>
              <a:t>Longest </a:t>
            </a:r>
            <a:r>
              <a:rPr lang="en-US" sz="2400" dirty="0" smtClean="0">
                <a:solidFill>
                  <a:srgbClr val="FF0000"/>
                </a:solidFill>
              </a:rPr>
              <a:t>Common Prefix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finding </a:t>
            </a:r>
            <a:r>
              <a:rPr lang="en-US" sz="2400" dirty="0"/>
              <a:t>the LCA of the corresponding leaves in </a:t>
            </a:r>
            <a:r>
              <a:rPr lang="en-US" sz="2400" dirty="0" smtClean="0"/>
              <a:t>the suffix </a:t>
            </a:r>
            <a:r>
              <a:rPr lang="en-US" sz="2400" dirty="0"/>
              <a:t>tree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>
              <a:latin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</a:rPr>
              <a:t>LCP(</a:t>
            </a:r>
            <a:r>
              <a:rPr lang="en-US" sz="2400" dirty="0" err="1" smtClean="0">
                <a:latin typeface="Arial" pitchFamily="34" charset="0"/>
              </a:rPr>
              <a:t>ippi</a:t>
            </a:r>
            <a:r>
              <a:rPr lang="en-US" sz="2400" dirty="0" smtClean="0">
                <a:latin typeface="Arial" pitchFamily="34" charset="0"/>
              </a:rPr>
              <a:t>$,</a:t>
            </a:r>
            <a:r>
              <a:rPr lang="en-US" sz="2400" dirty="0" err="1" smtClean="0">
                <a:latin typeface="Arial" pitchFamily="34" charset="0"/>
              </a:rPr>
              <a:t>issippi</a:t>
            </a:r>
            <a:r>
              <a:rPr lang="en-US" sz="2400" dirty="0" smtClean="0">
                <a:latin typeface="Arial" pitchFamily="34" charset="0"/>
              </a:rPr>
              <a:t>$)=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2718287" y="378904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4824846" y="277732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4" name="Oval 7"/>
          <p:cNvSpPr>
            <a:spLocks noChangeArrowheads="1"/>
          </p:cNvSpPr>
          <p:nvPr/>
        </p:nvSpPr>
        <p:spPr bwMode="auto">
          <a:xfrm>
            <a:off x="6543149" y="3765169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5708008" y="340384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2267744" y="5881142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2690233" y="486916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9" name="AutoShape 29"/>
          <p:cNvSpPr>
            <a:spLocks noChangeArrowheads="1"/>
          </p:cNvSpPr>
          <p:nvPr/>
        </p:nvSpPr>
        <p:spPr bwMode="auto">
          <a:xfrm>
            <a:off x="3647256" y="4941168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he-IL" dirty="0"/>
          </a:p>
        </p:txBody>
      </p:sp>
      <p:cxnSp>
        <p:nvCxnSpPr>
          <p:cNvPr id="63" name="AutoShape 40"/>
          <p:cNvCxnSpPr>
            <a:cxnSpLocks noChangeShapeType="1"/>
            <a:stCxn id="53" idx="5"/>
            <a:endCxn id="54" idx="1"/>
          </p:cNvCxnSpPr>
          <p:nvPr/>
        </p:nvCxnSpPr>
        <p:spPr bwMode="auto">
          <a:xfrm>
            <a:off x="5113465" y="3065941"/>
            <a:ext cx="1479203" cy="7487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40"/>
          <p:cNvCxnSpPr>
            <a:cxnSpLocks noChangeShapeType="1"/>
            <a:stCxn id="53" idx="2"/>
            <a:endCxn id="52" idx="0"/>
          </p:cNvCxnSpPr>
          <p:nvPr/>
        </p:nvCxnSpPr>
        <p:spPr bwMode="auto">
          <a:xfrm flipH="1">
            <a:off x="2887356" y="2946391"/>
            <a:ext cx="1937490" cy="8426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52" idx="6"/>
            <a:endCxn id="59" idx="0"/>
          </p:cNvCxnSpPr>
          <p:nvPr/>
        </p:nvCxnSpPr>
        <p:spPr bwMode="auto">
          <a:xfrm>
            <a:off x="3056425" y="3958109"/>
            <a:ext cx="801175" cy="983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40"/>
          <p:cNvCxnSpPr>
            <a:cxnSpLocks noChangeShapeType="1"/>
            <a:stCxn id="52" idx="4"/>
            <a:endCxn id="58" idx="0"/>
          </p:cNvCxnSpPr>
          <p:nvPr/>
        </p:nvCxnSpPr>
        <p:spPr bwMode="auto">
          <a:xfrm flipH="1">
            <a:off x="2859302" y="4127178"/>
            <a:ext cx="28054" cy="7419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40"/>
          <p:cNvCxnSpPr>
            <a:cxnSpLocks noChangeShapeType="1"/>
            <a:stCxn id="54" idx="3"/>
            <a:endCxn id="172" idx="0"/>
          </p:cNvCxnSpPr>
          <p:nvPr/>
        </p:nvCxnSpPr>
        <p:spPr bwMode="auto">
          <a:xfrm flipH="1">
            <a:off x="6484943" y="4053787"/>
            <a:ext cx="107725" cy="8603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40"/>
          <p:cNvCxnSpPr>
            <a:cxnSpLocks noChangeShapeType="1"/>
            <a:stCxn id="54" idx="5"/>
            <a:endCxn id="171" idx="0"/>
          </p:cNvCxnSpPr>
          <p:nvPr/>
        </p:nvCxnSpPr>
        <p:spPr bwMode="auto">
          <a:xfrm>
            <a:off x="6831768" y="4053787"/>
            <a:ext cx="1171563" cy="8372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4809926" y="378904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75" name="AutoShape 40"/>
          <p:cNvCxnSpPr>
            <a:cxnSpLocks noChangeShapeType="1"/>
            <a:stCxn id="53" idx="4"/>
            <a:endCxn id="71" idx="0"/>
          </p:cNvCxnSpPr>
          <p:nvPr/>
        </p:nvCxnSpPr>
        <p:spPr bwMode="auto">
          <a:xfrm flipH="1">
            <a:off x="4978995" y="3115460"/>
            <a:ext cx="14920" cy="673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892229" y="319149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647256" y="292494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AutoShape 29"/>
          <p:cNvSpPr>
            <a:spLocks noChangeArrowheads="1"/>
          </p:cNvSpPr>
          <p:nvPr/>
        </p:nvSpPr>
        <p:spPr bwMode="auto">
          <a:xfrm>
            <a:off x="3071192" y="587727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1835696" y="4882321"/>
            <a:ext cx="420688" cy="284163"/>
          </a:xfrm>
          <a:prstGeom prst="roundRect">
            <a:avLst>
              <a:gd name="adj" fmla="val 322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84" name="AutoShape 40"/>
          <p:cNvCxnSpPr>
            <a:cxnSpLocks noChangeShapeType="1"/>
            <a:stCxn id="52" idx="2"/>
            <a:endCxn id="83" idx="0"/>
          </p:cNvCxnSpPr>
          <p:nvPr/>
        </p:nvCxnSpPr>
        <p:spPr bwMode="auto">
          <a:xfrm flipH="1">
            <a:off x="2046040" y="3958109"/>
            <a:ext cx="672247" cy="92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מלבן 95"/>
          <p:cNvSpPr/>
          <p:nvPr/>
        </p:nvSpPr>
        <p:spPr>
          <a:xfrm>
            <a:off x="1897173" y="48691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131" name="מלבן 121"/>
          <p:cNvSpPr/>
          <p:nvPr/>
        </p:nvSpPr>
        <p:spPr>
          <a:xfrm>
            <a:off x="5290966" y="4232652"/>
            <a:ext cx="504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pi$</a:t>
            </a:r>
            <a:endParaRPr lang="he-IL" sz="2000" dirty="0"/>
          </a:p>
        </p:txBody>
      </p:sp>
      <p:cxnSp>
        <p:nvCxnSpPr>
          <p:cNvPr id="132" name="AutoShape 40"/>
          <p:cNvCxnSpPr>
            <a:cxnSpLocks noChangeShapeType="1"/>
            <a:stCxn id="58" idx="5"/>
            <a:endCxn id="80" idx="0"/>
          </p:cNvCxnSpPr>
          <p:nvPr/>
        </p:nvCxnSpPr>
        <p:spPr bwMode="auto">
          <a:xfrm>
            <a:off x="2978852" y="5157778"/>
            <a:ext cx="302684" cy="7194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40"/>
          <p:cNvCxnSpPr>
            <a:cxnSpLocks noChangeShapeType="1"/>
            <a:stCxn id="58" idx="3"/>
            <a:endCxn id="56" idx="0"/>
          </p:cNvCxnSpPr>
          <p:nvPr/>
        </p:nvCxnSpPr>
        <p:spPr bwMode="auto">
          <a:xfrm flipH="1">
            <a:off x="2478088" y="5157778"/>
            <a:ext cx="261664" cy="7233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8" name="מלבן 121"/>
          <p:cNvSpPr/>
          <p:nvPr/>
        </p:nvSpPr>
        <p:spPr>
          <a:xfrm>
            <a:off x="1619672" y="5373398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39" name="מלבן 121"/>
          <p:cNvSpPr/>
          <p:nvPr/>
        </p:nvSpPr>
        <p:spPr>
          <a:xfrm>
            <a:off x="1440677" y="4232652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40" name="מלבן 121"/>
          <p:cNvSpPr/>
          <p:nvPr/>
        </p:nvSpPr>
        <p:spPr>
          <a:xfrm>
            <a:off x="2771800" y="4325034"/>
            <a:ext cx="605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53" name="AutoShape 40"/>
          <p:cNvCxnSpPr>
            <a:cxnSpLocks noChangeShapeType="1"/>
            <a:stCxn id="53" idx="6"/>
            <a:endCxn id="202" idx="0"/>
          </p:cNvCxnSpPr>
          <p:nvPr/>
        </p:nvCxnSpPr>
        <p:spPr bwMode="auto">
          <a:xfrm>
            <a:off x="5162984" y="2946391"/>
            <a:ext cx="3303128" cy="914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1" name="AutoShape 23"/>
          <p:cNvSpPr>
            <a:spLocks noChangeArrowheads="1"/>
          </p:cNvSpPr>
          <p:nvPr/>
        </p:nvSpPr>
        <p:spPr bwMode="auto">
          <a:xfrm>
            <a:off x="4427984" y="494445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he-IL" dirty="0"/>
          </a:p>
        </p:txBody>
      </p:sp>
      <p:sp>
        <p:nvSpPr>
          <p:cNvPr id="162" name="AutoShape 29"/>
          <p:cNvSpPr>
            <a:spLocks noChangeArrowheads="1"/>
          </p:cNvSpPr>
          <p:nvPr/>
        </p:nvSpPr>
        <p:spPr bwMode="auto">
          <a:xfrm>
            <a:off x="5231432" y="494058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he-IL" dirty="0"/>
          </a:p>
        </p:txBody>
      </p:sp>
      <p:sp>
        <p:nvSpPr>
          <p:cNvPr id="163" name="מלבן 121"/>
          <p:cNvSpPr/>
          <p:nvPr/>
        </p:nvSpPr>
        <p:spPr>
          <a:xfrm>
            <a:off x="3208825" y="5545181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64" name="AutoShape 40"/>
          <p:cNvCxnSpPr>
            <a:cxnSpLocks noChangeShapeType="1"/>
            <a:stCxn id="71" idx="5"/>
            <a:endCxn id="162" idx="0"/>
          </p:cNvCxnSpPr>
          <p:nvPr/>
        </p:nvCxnSpPr>
        <p:spPr bwMode="auto">
          <a:xfrm>
            <a:off x="5098545" y="4077658"/>
            <a:ext cx="343231" cy="862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5" name="AutoShape 40"/>
          <p:cNvCxnSpPr>
            <a:cxnSpLocks noChangeShapeType="1"/>
            <a:stCxn id="71" idx="3"/>
            <a:endCxn id="161" idx="0"/>
          </p:cNvCxnSpPr>
          <p:nvPr/>
        </p:nvCxnSpPr>
        <p:spPr bwMode="auto">
          <a:xfrm flipH="1">
            <a:off x="4638328" y="4077658"/>
            <a:ext cx="221117" cy="866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" name="מלבן 121"/>
          <p:cNvSpPr/>
          <p:nvPr/>
        </p:nvSpPr>
        <p:spPr>
          <a:xfrm>
            <a:off x="4314516" y="422108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i$</a:t>
            </a:r>
            <a:endParaRPr lang="he-IL" sz="2000" dirty="0"/>
          </a:p>
        </p:txBody>
      </p:sp>
      <p:sp>
        <p:nvSpPr>
          <p:cNvPr id="169" name="מלבן 121"/>
          <p:cNvSpPr/>
          <p:nvPr/>
        </p:nvSpPr>
        <p:spPr>
          <a:xfrm>
            <a:off x="3321626" y="4214426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0" name="מלבן 121"/>
          <p:cNvSpPr/>
          <p:nvPr/>
        </p:nvSpPr>
        <p:spPr>
          <a:xfrm>
            <a:off x="6440546" y="296866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1" name="Oval 7"/>
          <p:cNvSpPr>
            <a:spLocks noChangeArrowheads="1"/>
          </p:cNvSpPr>
          <p:nvPr/>
        </p:nvSpPr>
        <p:spPr bwMode="auto">
          <a:xfrm>
            <a:off x="7834262" y="48910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2" name="Oval 7"/>
          <p:cNvSpPr>
            <a:spLocks noChangeArrowheads="1"/>
          </p:cNvSpPr>
          <p:nvPr/>
        </p:nvSpPr>
        <p:spPr bwMode="auto">
          <a:xfrm>
            <a:off x="6315874" y="491418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6" name="AutoShape 29"/>
          <p:cNvSpPr>
            <a:spLocks noChangeArrowheads="1"/>
          </p:cNvSpPr>
          <p:nvPr/>
        </p:nvSpPr>
        <p:spPr bwMode="auto">
          <a:xfrm>
            <a:off x="6743600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77" name="AutoShape 23"/>
          <p:cNvSpPr>
            <a:spLocks noChangeArrowheads="1"/>
          </p:cNvSpPr>
          <p:nvPr/>
        </p:nvSpPr>
        <p:spPr bwMode="auto">
          <a:xfrm>
            <a:off x="7380312" y="5888885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78" name="AutoShape 29"/>
          <p:cNvSpPr>
            <a:spLocks noChangeArrowheads="1"/>
          </p:cNvSpPr>
          <p:nvPr/>
        </p:nvSpPr>
        <p:spPr bwMode="auto">
          <a:xfrm>
            <a:off x="8255768" y="5885015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80" name="AutoShape 29"/>
          <p:cNvSpPr>
            <a:spLocks noChangeArrowheads="1"/>
          </p:cNvSpPr>
          <p:nvPr/>
        </p:nvSpPr>
        <p:spPr bwMode="auto">
          <a:xfrm>
            <a:off x="5807496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he-IL" dirty="0"/>
          </a:p>
        </p:txBody>
      </p:sp>
      <p:cxnSp>
        <p:nvCxnSpPr>
          <p:cNvPr id="182" name="AutoShape 40"/>
          <p:cNvCxnSpPr>
            <a:cxnSpLocks noChangeShapeType="1"/>
            <a:stCxn id="172" idx="3"/>
            <a:endCxn id="180" idx="0"/>
          </p:cNvCxnSpPr>
          <p:nvPr/>
        </p:nvCxnSpPr>
        <p:spPr bwMode="auto">
          <a:xfrm flipH="1">
            <a:off x="6017840" y="5202798"/>
            <a:ext cx="347553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5" name="AutoShape 40"/>
          <p:cNvCxnSpPr>
            <a:cxnSpLocks noChangeShapeType="1"/>
            <a:stCxn id="172" idx="5"/>
            <a:endCxn id="176" idx="0"/>
          </p:cNvCxnSpPr>
          <p:nvPr/>
        </p:nvCxnSpPr>
        <p:spPr bwMode="auto">
          <a:xfrm>
            <a:off x="6604493" y="5202798"/>
            <a:ext cx="349451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8" name="AutoShape 40"/>
          <p:cNvCxnSpPr>
            <a:cxnSpLocks noChangeShapeType="1"/>
            <a:stCxn id="171" idx="3"/>
            <a:endCxn id="177" idx="0"/>
          </p:cNvCxnSpPr>
          <p:nvPr/>
        </p:nvCxnSpPr>
        <p:spPr bwMode="auto">
          <a:xfrm flipH="1">
            <a:off x="7590656" y="5179681"/>
            <a:ext cx="293125" cy="709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1" name="AutoShape 40"/>
          <p:cNvCxnSpPr>
            <a:cxnSpLocks noChangeShapeType="1"/>
            <a:stCxn id="171" idx="5"/>
            <a:endCxn id="178" idx="0"/>
          </p:cNvCxnSpPr>
          <p:nvPr/>
        </p:nvCxnSpPr>
        <p:spPr bwMode="auto">
          <a:xfrm>
            <a:off x="8122881" y="5179681"/>
            <a:ext cx="343231" cy="705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" name="מלבן 121"/>
          <p:cNvSpPr/>
          <p:nvPr/>
        </p:nvSpPr>
        <p:spPr>
          <a:xfrm>
            <a:off x="5423252" y="5269617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95" name="Text Box 38"/>
          <p:cNvSpPr txBox="1">
            <a:spLocks noChangeArrowheads="1"/>
          </p:cNvSpPr>
          <p:nvPr/>
        </p:nvSpPr>
        <p:spPr bwMode="auto">
          <a:xfrm>
            <a:off x="6194537" y="4204107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 Box 38"/>
          <p:cNvSpPr txBox="1">
            <a:spLocks noChangeArrowheads="1"/>
          </p:cNvSpPr>
          <p:nvPr/>
        </p:nvSpPr>
        <p:spPr bwMode="auto">
          <a:xfrm>
            <a:off x="7227517" y="4160358"/>
            <a:ext cx="535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מלבן 121"/>
          <p:cNvSpPr/>
          <p:nvPr/>
        </p:nvSpPr>
        <p:spPr>
          <a:xfrm rot="3902247">
            <a:off x="7942616" y="5233753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198" name="מלבן 121"/>
          <p:cNvSpPr/>
          <p:nvPr/>
        </p:nvSpPr>
        <p:spPr>
          <a:xfrm rot="3566897">
            <a:off x="6393003" y="5230409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200" name="מלבן 121"/>
          <p:cNvSpPr/>
          <p:nvPr/>
        </p:nvSpPr>
        <p:spPr>
          <a:xfrm>
            <a:off x="7068217" y="5238492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202" name="AutoShape 23"/>
          <p:cNvSpPr>
            <a:spLocks noChangeArrowheads="1"/>
          </p:cNvSpPr>
          <p:nvPr/>
        </p:nvSpPr>
        <p:spPr bwMode="auto">
          <a:xfrm>
            <a:off x="8255768" y="386104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12</a:t>
            </a:r>
            <a:endParaRPr lang="he-IL" dirty="0"/>
          </a:p>
        </p:txBody>
      </p:sp>
      <p:cxnSp>
        <p:nvCxnSpPr>
          <p:cNvPr id="204" name="Straight Arrow Connector 203"/>
          <p:cNvCxnSpPr/>
          <p:nvPr/>
        </p:nvCxnSpPr>
        <p:spPr>
          <a:xfrm>
            <a:off x="1303855" y="4427625"/>
            <a:ext cx="581173" cy="3367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>
            <a:off x="1440677" y="5573453"/>
            <a:ext cx="581173" cy="33679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AutoShape 27"/>
          <p:cNvSpPr>
            <a:spLocks noChangeArrowheads="1"/>
          </p:cNvSpPr>
          <p:nvPr/>
        </p:nvSpPr>
        <p:spPr bwMode="auto">
          <a:xfrm>
            <a:off x="3779912" y="4221088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cxnSp>
        <p:nvCxnSpPr>
          <p:cNvPr id="69" name="AutoShape 39"/>
          <p:cNvCxnSpPr>
            <a:cxnSpLocks noChangeShapeType="1"/>
            <a:endCxn id="67" idx="0"/>
          </p:cNvCxnSpPr>
          <p:nvPr/>
        </p:nvCxnSpPr>
        <p:spPr bwMode="auto">
          <a:xfrm rot="5400000">
            <a:off x="3854738" y="3201460"/>
            <a:ext cx="1155147" cy="8841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מלבן 121"/>
          <p:cNvSpPr/>
          <p:nvPr/>
        </p:nvSpPr>
        <p:spPr>
          <a:xfrm rot="18426201">
            <a:off x="3661064" y="3439387"/>
            <a:ext cx="1279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mississippi</a:t>
            </a:r>
            <a:r>
              <a:rPr lang="en-US" sz="1600" dirty="0" smtClean="0"/>
              <a:t>$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xmlns="" val="24855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22392" y="-99392"/>
            <a:ext cx="7498080" cy="114300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Why to find LCA?</a:t>
            </a:r>
            <a:endParaRPr lang="en-US" dirty="0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640" y="980728"/>
            <a:ext cx="74313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For two </a:t>
            </a:r>
            <a:r>
              <a:rPr lang="en-US" sz="2400" dirty="0" smtClean="0"/>
              <a:t>suffixes </a:t>
            </a:r>
            <a:r>
              <a:rPr lang="en-US" sz="2400" dirty="0"/>
              <a:t>of S, we can compute their </a:t>
            </a:r>
            <a:r>
              <a:rPr lang="en-US" sz="2400" dirty="0">
                <a:solidFill>
                  <a:srgbClr val="FF0000"/>
                </a:solidFill>
              </a:rPr>
              <a:t>Longest </a:t>
            </a:r>
            <a:r>
              <a:rPr lang="en-US" sz="2400" dirty="0" smtClean="0">
                <a:solidFill>
                  <a:srgbClr val="FF0000"/>
                </a:solidFill>
              </a:rPr>
              <a:t>Common Prefix</a:t>
            </a:r>
            <a:r>
              <a:rPr lang="en-US" sz="2400" dirty="0" smtClean="0"/>
              <a:t> </a:t>
            </a:r>
            <a:r>
              <a:rPr lang="en-US" sz="2400" dirty="0"/>
              <a:t>by </a:t>
            </a:r>
            <a:r>
              <a:rPr lang="en-US" sz="2400" dirty="0" smtClean="0"/>
              <a:t>finding </a:t>
            </a:r>
            <a:r>
              <a:rPr lang="en-US" sz="2400" dirty="0"/>
              <a:t>the LCA of the corresponding leaves in </a:t>
            </a:r>
            <a:r>
              <a:rPr lang="en-US" sz="2400" dirty="0" smtClean="0"/>
              <a:t>the suffix </a:t>
            </a:r>
            <a:r>
              <a:rPr lang="en-US" sz="2400" dirty="0"/>
              <a:t>tree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>
              <a:latin typeface="Arial" pitchFamily="34" charset="0"/>
            </a:endParaRPr>
          </a:p>
          <a:p>
            <a:pPr algn="l" rtl="0"/>
            <a:r>
              <a:rPr lang="en-US" sz="2400" dirty="0" smtClean="0">
                <a:latin typeface="Arial" pitchFamily="34" charset="0"/>
              </a:rPr>
              <a:t>LCP(</a:t>
            </a:r>
            <a:r>
              <a:rPr lang="en-US" sz="2400" dirty="0" err="1" smtClean="0">
                <a:latin typeface="Arial" pitchFamily="34" charset="0"/>
              </a:rPr>
              <a:t>ippi</a:t>
            </a:r>
            <a:r>
              <a:rPr lang="en-US" sz="2400" dirty="0" smtClean="0">
                <a:latin typeface="Arial" pitchFamily="34" charset="0"/>
              </a:rPr>
              <a:t>$,</a:t>
            </a:r>
            <a:r>
              <a:rPr lang="en-US" sz="2400" dirty="0" err="1" smtClean="0">
                <a:latin typeface="Arial" pitchFamily="34" charset="0"/>
              </a:rPr>
              <a:t>issippi</a:t>
            </a:r>
            <a:r>
              <a:rPr lang="en-US" sz="2400" dirty="0" smtClean="0">
                <a:latin typeface="Arial" pitchFamily="34" charset="0"/>
              </a:rPr>
              <a:t>$)= i</a:t>
            </a:r>
            <a:endParaRPr lang="en-US" sz="2400" dirty="0">
              <a:latin typeface="Arial" pitchFamily="34" charset="0"/>
            </a:endParaRPr>
          </a:p>
        </p:txBody>
      </p:sp>
      <p:sp>
        <p:nvSpPr>
          <p:cNvPr id="52" name="Oval 5"/>
          <p:cNvSpPr>
            <a:spLocks noChangeArrowheads="1"/>
          </p:cNvSpPr>
          <p:nvPr/>
        </p:nvSpPr>
        <p:spPr bwMode="auto">
          <a:xfrm>
            <a:off x="2718287" y="3789040"/>
            <a:ext cx="338138" cy="338138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3" name="Oval 6"/>
          <p:cNvSpPr>
            <a:spLocks noChangeArrowheads="1"/>
          </p:cNvSpPr>
          <p:nvPr/>
        </p:nvSpPr>
        <p:spPr bwMode="auto">
          <a:xfrm>
            <a:off x="4824846" y="277732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4" name="Oval 7"/>
          <p:cNvSpPr>
            <a:spLocks noChangeArrowheads="1"/>
          </p:cNvSpPr>
          <p:nvPr/>
        </p:nvSpPr>
        <p:spPr bwMode="auto">
          <a:xfrm>
            <a:off x="6543149" y="3765169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5708008" y="340384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AutoShape 23"/>
          <p:cNvSpPr>
            <a:spLocks noChangeArrowheads="1"/>
          </p:cNvSpPr>
          <p:nvPr/>
        </p:nvSpPr>
        <p:spPr bwMode="auto">
          <a:xfrm>
            <a:off x="2267744" y="5881142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58" name="Oval 28"/>
          <p:cNvSpPr>
            <a:spLocks noChangeArrowheads="1"/>
          </p:cNvSpPr>
          <p:nvPr/>
        </p:nvSpPr>
        <p:spPr bwMode="auto">
          <a:xfrm>
            <a:off x="2690233" y="486916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9" name="AutoShape 29"/>
          <p:cNvSpPr>
            <a:spLocks noChangeArrowheads="1"/>
          </p:cNvSpPr>
          <p:nvPr/>
        </p:nvSpPr>
        <p:spPr bwMode="auto">
          <a:xfrm>
            <a:off x="3647256" y="4941168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11</a:t>
            </a:r>
            <a:endParaRPr lang="he-IL" dirty="0"/>
          </a:p>
        </p:txBody>
      </p:sp>
      <p:cxnSp>
        <p:nvCxnSpPr>
          <p:cNvPr id="63" name="AutoShape 40"/>
          <p:cNvCxnSpPr>
            <a:cxnSpLocks noChangeShapeType="1"/>
            <a:stCxn id="53" idx="5"/>
            <a:endCxn id="54" idx="1"/>
          </p:cNvCxnSpPr>
          <p:nvPr/>
        </p:nvCxnSpPr>
        <p:spPr bwMode="auto">
          <a:xfrm>
            <a:off x="5113465" y="3065941"/>
            <a:ext cx="1479203" cy="74874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4" name="AutoShape 40"/>
          <p:cNvCxnSpPr>
            <a:cxnSpLocks noChangeShapeType="1"/>
            <a:stCxn id="53" idx="2"/>
            <a:endCxn id="52" idx="0"/>
          </p:cNvCxnSpPr>
          <p:nvPr/>
        </p:nvCxnSpPr>
        <p:spPr bwMode="auto">
          <a:xfrm flipH="1">
            <a:off x="2887356" y="2946391"/>
            <a:ext cx="1937490" cy="84264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5" name="AutoShape 40"/>
          <p:cNvCxnSpPr>
            <a:cxnSpLocks noChangeShapeType="1"/>
            <a:stCxn id="52" idx="6"/>
            <a:endCxn id="59" idx="0"/>
          </p:cNvCxnSpPr>
          <p:nvPr/>
        </p:nvCxnSpPr>
        <p:spPr bwMode="auto">
          <a:xfrm>
            <a:off x="3056425" y="3958109"/>
            <a:ext cx="801175" cy="98305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6" name="AutoShape 40"/>
          <p:cNvCxnSpPr>
            <a:cxnSpLocks noChangeShapeType="1"/>
            <a:stCxn id="52" idx="4"/>
            <a:endCxn id="58" idx="0"/>
          </p:cNvCxnSpPr>
          <p:nvPr/>
        </p:nvCxnSpPr>
        <p:spPr bwMode="auto">
          <a:xfrm flipH="1">
            <a:off x="2859302" y="4127178"/>
            <a:ext cx="28054" cy="7419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40"/>
          <p:cNvCxnSpPr>
            <a:cxnSpLocks noChangeShapeType="1"/>
            <a:stCxn id="54" idx="3"/>
            <a:endCxn id="172" idx="0"/>
          </p:cNvCxnSpPr>
          <p:nvPr/>
        </p:nvCxnSpPr>
        <p:spPr bwMode="auto">
          <a:xfrm flipH="1">
            <a:off x="6484943" y="4053787"/>
            <a:ext cx="107725" cy="8603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0" name="AutoShape 40"/>
          <p:cNvCxnSpPr>
            <a:cxnSpLocks noChangeShapeType="1"/>
            <a:stCxn id="54" idx="5"/>
            <a:endCxn id="171" idx="0"/>
          </p:cNvCxnSpPr>
          <p:nvPr/>
        </p:nvCxnSpPr>
        <p:spPr bwMode="auto">
          <a:xfrm>
            <a:off x="6831768" y="4053787"/>
            <a:ext cx="1171563" cy="8372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4809926" y="378904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75" name="AutoShape 40"/>
          <p:cNvCxnSpPr>
            <a:cxnSpLocks noChangeShapeType="1"/>
            <a:stCxn id="53" idx="4"/>
            <a:endCxn id="71" idx="0"/>
          </p:cNvCxnSpPr>
          <p:nvPr/>
        </p:nvCxnSpPr>
        <p:spPr bwMode="auto">
          <a:xfrm flipH="1">
            <a:off x="4978995" y="3115460"/>
            <a:ext cx="14920" cy="6735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4892229" y="319149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 Box 38"/>
          <p:cNvSpPr txBox="1">
            <a:spLocks noChangeArrowheads="1"/>
          </p:cNvSpPr>
          <p:nvPr/>
        </p:nvSpPr>
        <p:spPr bwMode="auto">
          <a:xfrm>
            <a:off x="3647256" y="292494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AutoShape 29"/>
          <p:cNvSpPr>
            <a:spLocks noChangeArrowheads="1"/>
          </p:cNvSpPr>
          <p:nvPr/>
        </p:nvSpPr>
        <p:spPr bwMode="auto">
          <a:xfrm>
            <a:off x="3071192" y="587727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83" name="AutoShape 29"/>
          <p:cNvSpPr>
            <a:spLocks noChangeArrowheads="1"/>
          </p:cNvSpPr>
          <p:nvPr/>
        </p:nvSpPr>
        <p:spPr bwMode="auto">
          <a:xfrm>
            <a:off x="1835696" y="4882321"/>
            <a:ext cx="420688" cy="284163"/>
          </a:xfrm>
          <a:prstGeom prst="roundRect">
            <a:avLst>
              <a:gd name="adj" fmla="val 3229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84" name="AutoShape 40"/>
          <p:cNvCxnSpPr>
            <a:cxnSpLocks noChangeShapeType="1"/>
            <a:stCxn id="52" idx="2"/>
            <a:endCxn id="83" idx="0"/>
          </p:cNvCxnSpPr>
          <p:nvPr/>
        </p:nvCxnSpPr>
        <p:spPr bwMode="auto">
          <a:xfrm flipH="1">
            <a:off x="2046040" y="3958109"/>
            <a:ext cx="672247" cy="924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מלבן 95"/>
          <p:cNvSpPr/>
          <p:nvPr/>
        </p:nvSpPr>
        <p:spPr>
          <a:xfrm>
            <a:off x="1897173" y="48691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131" name="מלבן 121"/>
          <p:cNvSpPr/>
          <p:nvPr/>
        </p:nvSpPr>
        <p:spPr>
          <a:xfrm>
            <a:off x="5290966" y="4232652"/>
            <a:ext cx="5043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pi$</a:t>
            </a:r>
            <a:endParaRPr lang="he-IL" sz="2000" dirty="0"/>
          </a:p>
        </p:txBody>
      </p:sp>
      <p:cxnSp>
        <p:nvCxnSpPr>
          <p:cNvPr id="132" name="AutoShape 40"/>
          <p:cNvCxnSpPr>
            <a:cxnSpLocks noChangeShapeType="1"/>
            <a:stCxn id="58" idx="5"/>
            <a:endCxn id="80" idx="0"/>
          </p:cNvCxnSpPr>
          <p:nvPr/>
        </p:nvCxnSpPr>
        <p:spPr bwMode="auto">
          <a:xfrm>
            <a:off x="2978852" y="5157778"/>
            <a:ext cx="302684" cy="7194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3" name="AutoShape 40"/>
          <p:cNvCxnSpPr>
            <a:cxnSpLocks noChangeShapeType="1"/>
            <a:stCxn id="58" idx="3"/>
            <a:endCxn id="56" idx="0"/>
          </p:cNvCxnSpPr>
          <p:nvPr/>
        </p:nvCxnSpPr>
        <p:spPr bwMode="auto">
          <a:xfrm flipH="1">
            <a:off x="2478088" y="5157778"/>
            <a:ext cx="261664" cy="72336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8" name="מלבן 121"/>
          <p:cNvSpPr/>
          <p:nvPr/>
        </p:nvSpPr>
        <p:spPr>
          <a:xfrm>
            <a:off x="1619672" y="5373398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39" name="מלבן 121"/>
          <p:cNvSpPr/>
          <p:nvPr/>
        </p:nvSpPr>
        <p:spPr>
          <a:xfrm>
            <a:off x="1440677" y="4232652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40" name="מלבן 121"/>
          <p:cNvSpPr/>
          <p:nvPr/>
        </p:nvSpPr>
        <p:spPr>
          <a:xfrm>
            <a:off x="2771800" y="4325034"/>
            <a:ext cx="6051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53" name="AutoShape 40"/>
          <p:cNvCxnSpPr>
            <a:cxnSpLocks noChangeShapeType="1"/>
            <a:stCxn id="53" idx="6"/>
            <a:endCxn id="202" idx="0"/>
          </p:cNvCxnSpPr>
          <p:nvPr/>
        </p:nvCxnSpPr>
        <p:spPr bwMode="auto">
          <a:xfrm>
            <a:off x="5162984" y="2946391"/>
            <a:ext cx="3303128" cy="914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1" name="AutoShape 23"/>
          <p:cNvSpPr>
            <a:spLocks noChangeArrowheads="1"/>
          </p:cNvSpPr>
          <p:nvPr/>
        </p:nvSpPr>
        <p:spPr bwMode="auto">
          <a:xfrm>
            <a:off x="4427984" y="4944452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10</a:t>
            </a:r>
            <a:endParaRPr lang="he-IL" dirty="0"/>
          </a:p>
        </p:txBody>
      </p:sp>
      <p:sp>
        <p:nvSpPr>
          <p:cNvPr id="162" name="AutoShape 29"/>
          <p:cNvSpPr>
            <a:spLocks noChangeArrowheads="1"/>
          </p:cNvSpPr>
          <p:nvPr/>
        </p:nvSpPr>
        <p:spPr bwMode="auto">
          <a:xfrm>
            <a:off x="5231432" y="4940582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9</a:t>
            </a:r>
            <a:endParaRPr lang="he-IL" dirty="0"/>
          </a:p>
        </p:txBody>
      </p:sp>
      <p:sp>
        <p:nvSpPr>
          <p:cNvPr id="163" name="מלבן 121"/>
          <p:cNvSpPr/>
          <p:nvPr/>
        </p:nvSpPr>
        <p:spPr>
          <a:xfrm>
            <a:off x="3208825" y="5545181"/>
            <a:ext cx="10087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ssippi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cxnSp>
        <p:nvCxnSpPr>
          <p:cNvPr id="164" name="AutoShape 40"/>
          <p:cNvCxnSpPr>
            <a:cxnSpLocks noChangeShapeType="1"/>
            <a:stCxn id="71" idx="5"/>
            <a:endCxn id="162" idx="0"/>
          </p:cNvCxnSpPr>
          <p:nvPr/>
        </p:nvCxnSpPr>
        <p:spPr bwMode="auto">
          <a:xfrm>
            <a:off x="5098545" y="4077658"/>
            <a:ext cx="343231" cy="8629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5" name="AutoShape 40"/>
          <p:cNvCxnSpPr>
            <a:cxnSpLocks noChangeShapeType="1"/>
            <a:stCxn id="71" idx="3"/>
            <a:endCxn id="161" idx="0"/>
          </p:cNvCxnSpPr>
          <p:nvPr/>
        </p:nvCxnSpPr>
        <p:spPr bwMode="auto">
          <a:xfrm flipH="1">
            <a:off x="4638328" y="4077658"/>
            <a:ext cx="221117" cy="86679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8" name="מלבן 121"/>
          <p:cNvSpPr/>
          <p:nvPr/>
        </p:nvSpPr>
        <p:spPr>
          <a:xfrm>
            <a:off x="4314516" y="422108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i$</a:t>
            </a:r>
            <a:endParaRPr lang="he-IL" sz="2000" dirty="0"/>
          </a:p>
        </p:txBody>
      </p:sp>
      <p:sp>
        <p:nvSpPr>
          <p:cNvPr id="169" name="מלבן 121"/>
          <p:cNvSpPr/>
          <p:nvPr/>
        </p:nvSpPr>
        <p:spPr>
          <a:xfrm>
            <a:off x="3321626" y="4214426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0" name="מלבן 121"/>
          <p:cNvSpPr/>
          <p:nvPr/>
        </p:nvSpPr>
        <p:spPr>
          <a:xfrm>
            <a:off x="6440546" y="2968668"/>
            <a:ext cx="426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71" name="Oval 7"/>
          <p:cNvSpPr>
            <a:spLocks noChangeArrowheads="1"/>
          </p:cNvSpPr>
          <p:nvPr/>
        </p:nvSpPr>
        <p:spPr bwMode="auto">
          <a:xfrm>
            <a:off x="7834262" y="48910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2" name="Oval 7"/>
          <p:cNvSpPr>
            <a:spLocks noChangeArrowheads="1"/>
          </p:cNvSpPr>
          <p:nvPr/>
        </p:nvSpPr>
        <p:spPr bwMode="auto">
          <a:xfrm>
            <a:off x="6315874" y="491418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76" name="AutoShape 29"/>
          <p:cNvSpPr>
            <a:spLocks noChangeArrowheads="1"/>
          </p:cNvSpPr>
          <p:nvPr/>
        </p:nvSpPr>
        <p:spPr bwMode="auto">
          <a:xfrm>
            <a:off x="6743600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77" name="AutoShape 23"/>
          <p:cNvSpPr>
            <a:spLocks noChangeArrowheads="1"/>
          </p:cNvSpPr>
          <p:nvPr/>
        </p:nvSpPr>
        <p:spPr bwMode="auto">
          <a:xfrm>
            <a:off x="7380312" y="5888885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78" name="AutoShape 29"/>
          <p:cNvSpPr>
            <a:spLocks noChangeArrowheads="1"/>
          </p:cNvSpPr>
          <p:nvPr/>
        </p:nvSpPr>
        <p:spPr bwMode="auto">
          <a:xfrm>
            <a:off x="8255768" y="5885015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180" name="AutoShape 29"/>
          <p:cNvSpPr>
            <a:spLocks noChangeArrowheads="1"/>
          </p:cNvSpPr>
          <p:nvPr/>
        </p:nvSpPr>
        <p:spPr bwMode="auto">
          <a:xfrm>
            <a:off x="5807496" y="5885601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7</a:t>
            </a:r>
            <a:endParaRPr lang="he-IL" dirty="0"/>
          </a:p>
        </p:txBody>
      </p:sp>
      <p:cxnSp>
        <p:nvCxnSpPr>
          <p:cNvPr id="182" name="AutoShape 40"/>
          <p:cNvCxnSpPr>
            <a:cxnSpLocks noChangeShapeType="1"/>
            <a:stCxn id="172" idx="3"/>
            <a:endCxn id="180" idx="0"/>
          </p:cNvCxnSpPr>
          <p:nvPr/>
        </p:nvCxnSpPr>
        <p:spPr bwMode="auto">
          <a:xfrm flipH="1">
            <a:off x="6017840" y="5202798"/>
            <a:ext cx="347553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5" name="AutoShape 40"/>
          <p:cNvCxnSpPr>
            <a:cxnSpLocks noChangeShapeType="1"/>
            <a:stCxn id="172" idx="5"/>
            <a:endCxn id="176" idx="0"/>
          </p:cNvCxnSpPr>
          <p:nvPr/>
        </p:nvCxnSpPr>
        <p:spPr bwMode="auto">
          <a:xfrm>
            <a:off x="6604493" y="5202798"/>
            <a:ext cx="349451" cy="68280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8" name="AutoShape 40"/>
          <p:cNvCxnSpPr>
            <a:cxnSpLocks noChangeShapeType="1"/>
            <a:stCxn id="171" idx="3"/>
            <a:endCxn id="177" idx="0"/>
          </p:cNvCxnSpPr>
          <p:nvPr/>
        </p:nvCxnSpPr>
        <p:spPr bwMode="auto">
          <a:xfrm flipH="1">
            <a:off x="7590656" y="5179681"/>
            <a:ext cx="293125" cy="7092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1" name="AutoShape 40"/>
          <p:cNvCxnSpPr>
            <a:cxnSpLocks noChangeShapeType="1"/>
            <a:stCxn id="171" idx="5"/>
            <a:endCxn id="178" idx="0"/>
          </p:cNvCxnSpPr>
          <p:nvPr/>
        </p:nvCxnSpPr>
        <p:spPr bwMode="auto">
          <a:xfrm>
            <a:off x="8122881" y="5179681"/>
            <a:ext cx="343231" cy="705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4" name="מלבן 121"/>
          <p:cNvSpPr/>
          <p:nvPr/>
        </p:nvSpPr>
        <p:spPr>
          <a:xfrm>
            <a:off x="5423252" y="5269617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195" name="Text Box 38"/>
          <p:cNvSpPr txBox="1">
            <a:spLocks noChangeArrowheads="1"/>
          </p:cNvSpPr>
          <p:nvPr/>
        </p:nvSpPr>
        <p:spPr bwMode="auto">
          <a:xfrm>
            <a:off x="6194537" y="4204107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 Box 38"/>
          <p:cNvSpPr txBox="1">
            <a:spLocks noChangeArrowheads="1"/>
          </p:cNvSpPr>
          <p:nvPr/>
        </p:nvSpPr>
        <p:spPr bwMode="auto">
          <a:xfrm>
            <a:off x="7227517" y="4160358"/>
            <a:ext cx="535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מלבן 121"/>
          <p:cNvSpPr/>
          <p:nvPr/>
        </p:nvSpPr>
        <p:spPr>
          <a:xfrm rot="3902247">
            <a:off x="7942616" y="5233753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198" name="מלבן 121"/>
          <p:cNvSpPr/>
          <p:nvPr/>
        </p:nvSpPr>
        <p:spPr>
          <a:xfrm rot="3566897">
            <a:off x="6393003" y="5230409"/>
            <a:ext cx="9991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ssippi</a:t>
            </a:r>
            <a:r>
              <a:rPr lang="en-US" dirty="0" smtClean="0"/>
              <a:t>$</a:t>
            </a:r>
            <a:endParaRPr lang="he-IL" dirty="0"/>
          </a:p>
        </p:txBody>
      </p:sp>
      <p:sp>
        <p:nvSpPr>
          <p:cNvPr id="200" name="מלבן 121"/>
          <p:cNvSpPr/>
          <p:nvPr/>
        </p:nvSpPr>
        <p:spPr>
          <a:xfrm>
            <a:off x="7068217" y="5238492"/>
            <a:ext cx="744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ppi</a:t>
            </a:r>
            <a:r>
              <a:rPr lang="en-US" sz="2000" dirty="0" smtClean="0"/>
              <a:t>$</a:t>
            </a:r>
            <a:endParaRPr lang="he-IL" sz="2000" dirty="0"/>
          </a:p>
        </p:txBody>
      </p:sp>
      <p:sp>
        <p:nvSpPr>
          <p:cNvPr id="202" name="AutoShape 23"/>
          <p:cNvSpPr>
            <a:spLocks noChangeArrowheads="1"/>
          </p:cNvSpPr>
          <p:nvPr/>
        </p:nvSpPr>
        <p:spPr bwMode="auto">
          <a:xfrm>
            <a:off x="8255768" y="386104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12</a:t>
            </a:r>
            <a:endParaRPr lang="he-IL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047214" y="3452250"/>
            <a:ext cx="581173" cy="336790"/>
          </a:xfrm>
          <a:prstGeom prst="straightConnector1">
            <a:avLst/>
          </a:prstGeom>
          <a:ln w="57150">
            <a:solidFill>
              <a:srgbClr val="7030A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1" name="AutoShape 27"/>
          <p:cNvSpPr>
            <a:spLocks noChangeArrowheads="1"/>
          </p:cNvSpPr>
          <p:nvPr/>
        </p:nvSpPr>
        <p:spPr bwMode="auto">
          <a:xfrm>
            <a:off x="3779912" y="4221088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cxnSp>
        <p:nvCxnSpPr>
          <p:cNvPr id="67" name="AutoShape 39"/>
          <p:cNvCxnSpPr>
            <a:cxnSpLocks noChangeShapeType="1"/>
            <a:endCxn id="61" idx="0"/>
          </p:cNvCxnSpPr>
          <p:nvPr/>
        </p:nvCxnSpPr>
        <p:spPr bwMode="auto">
          <a:xfrm rot="5400000">
            <a:off x="3854738" y="3201460"/>
            <a:ext cx="1155147" cy="88410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מלבן 121"/>
          <p:cNvSpPr/>
          <p:nvPr/>
        </p:nvSpPr>
        <p:spPr>
          <a:xfrm rot="18426201">
            <a:off x="3661064" y="3439387"/>
            <a:ext cx="127968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mississippi</a:t>
            </a:r>
            <a:r>
              <a:rPr lang="en-US" sz="1600" dirty="0" smtClean="0"/>
              <a:t>$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xmlns="" val="1157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Lowest common ancestors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31640" y="1417638"/>
            <a:ext cx="7632848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400" dirty="0"/>
              <a:t>after a linear amount of preprocessing of a rooted tree, </a:t>
            </a:r>
            <a:r>
              <a:rPr lang="en-US" sz="2400" dirty="0" smtClean="0"/>
              <a:t>for any two </a:t>
            </a:r>
            <a:r>
              <a:rPr lang="en-US" sz="2400" dirty="0"/>
              <a:t>specified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nodes, their </a:t>
            </a:r>
            <a:r>
              <a:rPr lang="en-US" sz="2400" dirty="0"/>
              <a:t>lowest common </a:t>
            </a:r>
            <a:r>
              <a:rPr lang="en-US" sz="2400" dirty="0" smtClean="0"/>
              <a:t>ancestor can be </a:t>
            </a:r>
            <a:r>
              <a:rPr lang="en-US" sz="2400" dirty="0"/>
              <a:t>found in </a:t>
            </a:r>
            <a:r>
              <a:rPr lang="en-US" sz="2400" dirty="0" smtClean="0"/>
              <a:t>a constant time,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r>
              <a:rPr lang="en-US" sz="2400" dirty="0" smtClean="0"/>
              <a:t> of n.</a:t>
            </a:r>
          </a:p>
          <a:p>
            <a:pPr algn="l" rtl="0"/>
            <a:endParaRPr lang="en-US" sz="3200" dirty="0">
              <a:latin typeface="Arial" pitchFamily="34" charset="0"/>
            </a:endParaRPr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 err="1"/>
              <a:t>lca</a:t>
            </a:r>
            <a:r>
              <a:rPr lang="en-US" sz="2400" dirty="0"/>
              <a:t> result was first obtained by </a:t>
            </a:r>
            <a:r>
              <a:rPr lang="en-US" sz="2400" dirty="0" err="1"/>
              <a:t>Harel</a:t>
            </a:r>
            <a:r>
              <a:rPr lang="en-US" sz="2400" dirty="0"/>
              <a:t> and </a:t>
            </a:r>
            <a:r>
              <a:rPr lang="en-US" sz="2400" dirty="0" err="1" smtClean="0"/>
              <a:t>Tarjan</a:t>
            </a:r>
            <a:r>
              <a:rPr lang="en-US" sz="2400" dirty="0" smtClean="0"/>
              <a:t>:</a:t>
            </a:r>
          </a:p>
          <a:p>
            <a:pPr algn="l"/>
            <a:r>
              <a:rPr lang="en-US" sz="2400" dirty="0" err="1" smtClean="0"/>
              <a:t>Harel</a:t>
            </a:r>
            <a:r>
              <a:rPr lang="en-US" sz="2400" dirty="0"/>
              <a:t>, </a:t>
            </a:r>
            <a:r>
              <a:rPr lang="en-US" sz="2400" dirty="0" err="1"/>
              <a:t>Dov</a:t>
            </a:r>
            <a:r>
              <a:rPr lang="en-US" sz="2400" dirty="0"/>
              <a:t>; </a:t>
            </a:r>
            <a:r>
              <a:rPr lang="en-US" sz="2400" dirty="0" err="1">
                <a:hlinkClick r:id="rId4" tooltip="Robert Tarjan"/>
              </a:rPr>
              <a:t>Tarjan</a:t>
            </a:r>
            <a:r>
              <a:rPr lang="en-US" sz="2400" dirty="0">
                <a:hlinkClick r:id="rId4" tooltip="Robert Tarjan"/>
              </a:rPr>
              <a:t>, Robert E.</a:t>
            </a:r>
            <a:r>
              <a:rPr lang="en-US" sz="2400" dirty="0"/>
              <a:t> (1984), "Fast algorithms for finding nearest common ancestors", </a:t>
            </a:r>
            <a:r>
              <a:rPr lang="en-US" sz="2400" i="1" dirty="0"/>
              <a:t>SIAM Journal on Computing</a:t>
            </a:r>
            <a:r>
              <a:rPr lang="en-US" sz="2400" dirty="0"/>
              <a:t> </a:t>
            </a:r>
            <a:r>
              <a:rPr lang="en-US" sz="2400" b="1" dirty="0" smtClean="0"/>
              <a:t>13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/>
              <a:t>and later simplified by </a:t>
            </a:r>
            <a:r>
              <a:rPr lang="en-US" sz="2400" dirty="0" err="1"/>
              <a:t>Schieber</a:t>
            </a:r>
            <a:r>
              <a:rPr lang="en-US" sz="2400" dirty="0"/>
              <a:t> and </a:t>
            </a:r>
            <a:r>
              <a:rPr lang="en-US" sz="2400" dirty="0" err="1"/>
              <a:t>Vishkin</a:t>
            </a:r>
            <a:r>
              <a:rPr lang="en-US" sz="2400" dirty="0" smtClean="0"/>
              <a:t>:</a:t>
            </a:r>
            <a:endParaRPr lang="en-US" sz="2400" dirty="0"/>
          </a:p>
          <a:p>
            <a:pPr algn="l"/>
            <a:r>
              <a:rPr lang="en-US" sz="2400" dirty="0" err="1" smtClean="0"/>
              <a:t>Schieber</a:t>
            </a:r>
            <a:r>
              <a:rPr lang="en-US" sz="2400" dirty="0"/>
              <a:t>, Baruch; </a:t>
            </a:r>
            <a:r>
              <a:rPr lang="en-US" sz="2400" dirty="0" err="1">
                <a:hlinkClick r:id="rId5" tooltip="Uzi Vishkin"/>
              </a:rPr>
              <a:t>Vishkin</a:t>
            </a:r>
            <a:r>
              <a:rPr lang="en-US" sz="2400" dirty="0">
                <a:hlinkClick r:id="rId5" tooltip="Uzi Vishkin"/>
              </a:rPr>
              <a:t>, Uzi</a:t>
            </a:r>
            <a:r>
              <a:rPr lang="en-US" sz="2400" dirty="0"/>
              <a:t> (1988), "On finding lowest common ancestors: simplification and parallelization", </a:t>
            </a:r>
            <a:r>
              <a:rPr lang="en-US" sz="2400" i="1" dirty="0"/>
              <a:t>SIAM Journal on Computing</a:t>
            </a:r>
            <a:r>
              <a:rPr lang="en-US" sz="2400" dirty="0"/>
              <a:t> </a:t>
            </a:r>
            <a:r>
              <a:rPr lang="en-US" sz="2400" b="1" dirty="0" smtClean="0"/>
              <a:t>17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38242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D01E-B100-47A8-B4EB-0465B2BDDCA0}" type="slidenum">
              <a:rPr lang="he-IL"/>
              <a:pPr/>
              <a:t>54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dirty="0"/>
              <a:t>Longest common extension problem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0912" y="1600200"/>
            <a:ext cx="8229600" cy="3844925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dirty="0"/>
              <a:t>	Preprocess strings S</a:t>
            </a:r>
            <a:r>
              <a:rPr lang="en-US" sz="2400" baseline="-25000" dirty="0"/>
              <a:t>1</a:t>
            </a:r>
            <a:r>
              <a:rPr lang="en-US" sz="2400" dirty="0"/>
              <a:t> and S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s.t.</a:t>
            </a:r>
            <a:r>
              <a:rPr lang="en-US" sz="2400" dirty="0"/>
              <a:t> the following queries can be computed in O(1) time each:</a:t>
            </a:r>
          </a:p>
          <a:p>
            <a:pPr algn="l" rtl="0">
              <a:buFontTx/>
              <a:buNone/>
            </a:pPr>
            <a:endParaRPr lang="en-US" sz="2400" dirty="0"/>
          </a:p>
          <a:p>
            <a:pPr algn="l" rtl="0"/>
            <a:r>
              <a:rPr lang="en-US" sz="2400" dirty="0"/>
              <a:t>Given index pair (</a:t>
            </a:r>
            <a:r>
              <a:rPr lang="en-US" sz="2400" dirty="0" err="1"/>
              <a:t>i,j</a:t>
            </a:r>
            <a:r>
              <a:rPr lang="en-US" sz="2400" dirty="0"/>
              <a:t>), find the length of the longest substring of S</a:t>
            </a:r>
            <a:r>
              <a:rPr lang="en-US" sz="2400" baseline="-25000" dirty="0"/>
              <a:t>1</a:t>
            </a:r>
            <a:r>
              <a:rPr lang="en-US" sz="2400" dirty="0"/>
              <a:t> starting at position i that matches a substring of S</a:t>
            </a:r>
            <a:r>
              <a:rPr lang="en-US" sz="2400" baseline="-25000" dirty="0"/>
              <a:t>2</a:t>
            </a:r>
            <a:r>
              <a:rPr lang="en-US" sz="2400" dirty="0"/>
              <a:t> starting at position j.</a:t>
            </a:r>
          </a:p>
          <a:p>
            <a:pPr algn="l" rtl="0"/>
            <a:endParaRPr lang="en-US" sz="2400" dirty="0"/>
          </a:p>
          <a:p>
            <a:pPr algn="l" rtl="0">
              <a:buFontTx/>
              <a:buNone/>
            </a:pP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: ...                      </a:t>
            </a:r>
            <a:r>
              <a:rPr lang="en-US" sz="2400" dirty="0" err="1">
                <a:solidFill>
                  <a:schemeClr val="hlink"/>
                </a:solidFill>
              </a:rPr>
              <a:t>abcd</a:t>
            </a:r>
            <a:r>
              <a:rPr lang="en-US" sz="2400" dirty="0" err="1"/>
              <a:t>zzz</a:t>
            </a:r>
            <a:r>
              <a:rPr lang="en-US" sz="2400" dirty="0"/>
              <a:t> ...</a:t>
            </a:r>
          </a:p>
          <a:p>
            <a:pPr algn="l" rtl="0">
              <a:buFontTx/>
              <a:buNone/>
            </a:pP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: ...   </a:t>
            </a:r>
            <a:r>
              <a:rPr lang="en-US" sz="2400" dirty="0" err="1">
                <a:solidFill>
                  <a:schemeClr val="hlink"/>
                </a:solidFill>
              </a:rPr>
              <a:t>abcd</a:t>
            </a:r>
            <a:r>
              <a:rPr lang="en-US" sz="2400" dirty="0" err="1"/>
              <a:t>efg</a:t>
            </a:r>
            <a:r>
              <a:rPr lang="en-US" sz="2400" dirty="0"/>
              <a:t>   ...</a:t>
            </a:r>
          </a:p>
        </p:txBody>
      </p:sp>
      <p:sp>
        <p:nvSpPr>
          <p:cNvPr id="103429" name="Line 5"/>
          <p:cNvSpPr>
            <a:spLocks noChangeShapeType="1"/>
          </p:cNvSpPr>
          <p:nvPr/>
        </p:nvSpPr>
        <p:spPr bwMode="auto">
          <a:xfrm flipV="1">
            <a:off x="3564334" y="494188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 flipV="1">
            <a:off x="1979588" y="53736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3419872" y="5805488"/>
            <a:ext cx="3603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/>
              <a:t>i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1763688" y="5805488"/>
            <a:ext cx="360363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/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xmlns="" val="3557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33EF3-4A44-4C41-A5EC-6229E0C9D1F5}" type="slidenum">
              <a:rPr lang="he-IL"/>
              <a:pPr/>
              <a:t>55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413792"/>
            <a:ext cx="7498080" cy="1143000"/>
          </a:xfrm>
        </p:spPr>
        <p:txBody>
          <a:bodyPr/>
          <a:lstStyle/>
          <a:p>
            <a:pPr rtl="0"/>
            <a:r>
              <a:rPr lang="en-US" sz="3200" dirty="0"/>
              <a:t>Longest common </a:t>
            </a:r>
            <a:r>
              <a:rPr lang="en-US" sz="3200" dirty="0" smtClean="0"/>
              <a:t>extension</a:t>
            </a:r>
            <a:r>
              <a:rPr lang="he-IL" sz="3200" dirty="0" smtClean="0"/>
              <a:t> - </a:t>
            </a:r>
            <a:r>
              <a:rPr lang="en-US" sz="3200" dirty="0" smtClean="0"/>
              <a:t>Solution</a:t>
            </a:r>
            <a:endParaRPr lang="en-US" sz="32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608" y="1796752"/>
            <a:ext cx="7498080" cy="4800600"/>
          </a:xfrm>
        </p:spPr>
        <p:txBody>
          <a:bodyPr/>
          <a:lstStyle/>
          <a:p>
            <a:pPr algn="l" rtl="0">
              <a:buFontTx/>
              <a:buNone/>
            </a:pPr>
            <a:r>
              <a:rPr lang="en-US" sz="2400" u="sng" dirty="0"/>
              <a:t>Preprocess</a:t>
            </a:r>
            <a:r>
              <a:rPr lang="en-US" sz="2400" dirty="0"/>
              <a:t>: O(|S</a:t>
            </a:r>
            <a:r>
              <a:rPr lang="en-US" sz="2400" baseline="-25000" dirty="0"/>
              <a:t>1</a:t>
            </a:r>
            <a:r>
              <a:rPr lang="en-US" sz="2400" dirty="0"/>
              <a:t>|+|S</a:t>
            </a:r>
            <a:r>
              <a:rPr lang="en-US" sz="2400" baseline="-25000" dirty="0"/>
              <a:t>2</a:t>
            </a:r>
            <a:r>
              <a:rPr lang="en-US" sz="2400" dirty="0"/>
              <a:t>|)</a:t>
            </a:r>
          </a:p>
          <a:p>
            <a:pPr algn="l" rtl="0"/>
            <a:r>
              <a:rPr lang="en-US" sz="2400" dirty="0"/>
              <a:t>Build generalized suffix tree T for S</a:t>
            </a:r>
            <a:r>
              <a:rPr lang="en-US" sz="2400" baseline="-25000" dirty="0"/>
              <a:t>1</a:t>
            </a:r>
            <a:r>
              <a:rPr lang="en-US" sz="2400" dirty="0"/>
              <a:t> and S</a:t>
            </a:r>
            <a:r>
              <a:rPr lang="en-US" sz="2400" baseline="-25000" dirty="0"/>
              <a:t>2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Preprocess T for constant-time LCA queries.</a:t>
            </a:r>
          </a:p>
          <a:p>
            <a:pPr algn="l" rtl="0"/>
            <a:r>
              <a:rPr lang="en-US" sz="2400" dirty="0"/>
              <a:t>Compute string-depth of every node.</a:t>
            </a:r>
          </a:p>
          <a:p>
            <a:pPr algn="l" rtl="0"/>
            <a:endParaRPr lang="en-US" sz="2400" dirty="0"/>
          </a:p>
          <a:p>
            <a:pPr algn="l" rtl="0">
              <a:buFontTx/>
              <a:buNone/>
            </a:pPr>
            <a:r>
              <a:rPr lang="en-US" sz="2400" u="sng" dirty="0"/>
              <a:t>To answer query (</a:t>
            </a:r>
            <a:r>
              <a:rPr lang="en-US" sz="2400" u="sng" dirty="0" err="1"/>
              <a:t>i,j</a:t>
            </a:r>
            <a:r>
              <a:rPr lang="en-US" sz="2400" u="sng" dirty="0"/>
              <a:t>)</a:t>
            </a:r>
            <a:r>
              <a:rPr lang="en-US" sz="2400" dirty="0"/>
              <a:t>: O(1)</a:t>
            </a:r>
          </a:p>
          <a:p>
            <a:pPr algn="l" rtl="0"/>
            <a:r>
              <a:rPr lang="en-US" sz="2400" dirty="0"/>
              <a:t>Find LCA node v of leaves corresponding to suffix i of S</a:t>
            </a:r>
            <a:r>
              <a:rPr lang="en-US" sz="2400" baseline="-25000" dirty="0"/>
              <a:t>1</a:t>
            </a:r>
            <a:r>
              <a:rPr lang="en-US" sz="2400" dirty="0"/>
              <a:t> and suffix j of S</a:t>
            </a:r>
            <a:r>
              <a:rPr lang="en-US" sz="2400" baseline="-25000" dirty="0"/>
              <a:t>2</a:t>
            </a:r>
            <a:r>
              <a:rPr lang="en-US" sz="2400" dirty="0"/>
              <a:t>. </a:t>
            </a:r>
          </a:p>
          <a:p>
            <a:pPr algn="l" rtl="0"/>
            <a:r>
              <a:rPr lang="en-US" sz="2400" dirty="0"/>
              <a:t>Return string-depth(v). </a:t>
            </a:r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58345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suffix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latin typeface="Arial" pitchFamily="34" charset="0"/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Longest Common Substring</a:t>
            </a:r>
          </a:p>
          <a:p>
            <a:pPr lvl="1" algn="l" rtl="0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DNA Contamination Problem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Maximal Repetitive Structures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Longest common extension</a:t>
            </a:r>
          </a:p>
          <a:p>
            <a:pPr algn="l" rtl="0"/>
            <a:r>
              <a:rPr lang="en-US" dirty="0" smtClean="0"/>
              <a:t>Finding maximal palindromes</a:t>
            </a:r>
          </a:p>
          <a:p>
            <a:pPr algn="l" rtl="0"/>
            <a:r>
              <a:rPr lang="en-US" dirty="0" smtClean="0"/>
              <a:t>The k-mismatch problem</a:t>
            </a:r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en-US" baseline="-25000" dirty="0" smtClean="0">
              <a:latin typeface="Arial" pitchFamily="34" charset="0"/>
            </a:endParaRP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4400" dirty="0"/>
              <a:t>Finding maximal palindromes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600200"/>
            <a:ext cx="7499176" cy="13716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/>
              <a:t>A palindrome:  </a:t>
            </a:r>
            <a:r>
              <a:rPr lang="en-US" sz="2400" dirty="0" err="1"/>
              <a:t>caabaac</a:t>
            </a:r>
            <a:r>
              <a:rPr lang="en-US" sz="2400" dirty="0"/>
              <a:t>, </a:t>
            </a:r>
            <a:r>
              <a:rPr lang="en-US" sz="2400" dirty="0" err="1"/>
              <a:t>cbaabc</a:t>
            </a:r>
            <a:endParaRPr lang="en-US" sz="2400" dirty="0"/>
          </a:p>
          <a:p>
            <a:pPr algn="l" rtl="0"/>
            <a:r>
              <a:rPr lang="en-US" sz="2400" dirty="0"/>
              <a:t>Want to find all maximal palindromes in a string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39416" y="2564904"/>
            <a:ext cx="45007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 dirty="0">
                <a:latin typeface="Arial" pitchFamily="34" charset="0"/>
              </a:rPr>
              <a:t>Let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</a:rPr>
              <a:t>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</a:rPr>
              <a:t>S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</a:rPr>
              <a:t>= </a:t>
            </a:r>
            <a:r>
              <a:rPr lang="en-US" sz="3200" dirty="0" err="1" smtClean="0">
                <a:solidFill>
                  <a:srgbClr val="FF0000"/>
                </a:solidFill>
                <a:latin typeface="Arial" pitchFamily="34" charset="0"/>
              </a:rPr>
              <a:t>cbaaba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3200" dirty="0" err="1" smtClean="0"/>
              <a:t>S</a:t>
            </a:r>
            <a:r>
              <a:rPr lang="en-US" sz="3200" baseline="30000" dirty="0" err="1" smtClean="0">
                <a:solidFill>
                  <a:srgbClr val="000000"/>
                </a:solidFill>
                <a:latin typeface="Arial" pitchFamily="34" charset="0"/>
              </a:rPr>
              <a:t>r</a:t>
            </a:r>
            <a:r>
              <a:rPr lang="en-US" sz="3200" baseline="30000" dirty="0" smtClean="0">
                <a:solidFill>
                  <a:srgbClr val="000000"/>
                </a:solidFill>
                <a:latin typeface="Arial" pitchFamily="34" charset="0"/>
              </a:rPr>
              <a:t>  </a:t>
            </a:r>
            <a:r>
              <a:rPr lang="en-US" sz="2400" dirty="0" smtClean="0"/>
              <a:t> - the </a:t>
            </a:r>
            <a:r>
              <a:rPr lang="en-US" sz="2400" dirty="0"/>
              <a:t>reverse of string S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707904" y="2603376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/>
            <a:endParaRPr lang="he-IL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1403648" y="4102621"/>
            <a:ext cx="743555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/>
              <a:t>The maximal palindrome with center between </a:t>
            </a:r>
            <a:r>
              <a:rPr lang="en-US" sz="2400" dirty="0" smtClean="0"/>
              <a:t>i </a:t>
            </a:r>
            <a:r>
              <a:rPr lang="en-US" sz="2400" dirty="0"/>
              <a:t>and i </a:t>
            </a:r>
            <a:r>
              <a:rPr lang="en-US" sz="2400" dirty="0" smtClean="0"/>
              <a:t>+1 is </a:t>
            </a:r>
            <a:r>
              <a:rPr lang="en-US" sz="2400" dirty="0"/>
              <a:t>the LCP of the suffix at position </a:t>
            </a:r>
            <a:r>
              <a:rPr lang="en-US" sz="2400" dirty="0" smtClean="0"/>
              <a:t>i + 1 </a:t>
            </a:r>
            <a:r>
              <a:rPr lang="en-US" sz="2400" dirty="0"/>
              <a:t>of S</a:t>
            </a:r>
            <a:r>
              <a:rPr lang="en-US" sz="2400" dirty="0" smtClean="0"/>
              <a:t> </a:t>
            </a:r>
            <a:r>
              <a:rPr lang="en-US" sz="2400" dirty="0"/>
              <a:t>and the suffix at position m-i+1 of </a:t>
            </a:r>
            <a:r>
              <a:rPr lang="en-US" sz="2400" dirty="0" err="1" smtClean="0"/>
              <a:t>S</a:t>
            </a:r>
            <a:r>
              <a:rPr lang="en-US" sz="2400" baseline="30000" dirty="0" err="1" smtClean="0">
                <a:solidFill>
                  <a:srgbClr val="000000"/>
                </a:solidFill>
                <a:latin typeface="Arial" pitchFamily="34" charset="0"/>
              </a:rPr>
              <a:t>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Example: S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</a:rPr>
              <a:t>cbaaba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</a:rPr>
              <a:t>$</a:t>
            </a:r>
            <a:r>
              <a:rPr lang="en-US" sz="2800" dirty="0">
                <a:latin typeface="Arial" pitchFamily="34" charset="0"/>
              </a:rPr>
              <a:t> and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800" baseline="30000" dirty="0" err="1" smtClean="0">
                <a:solidFill>
                  <a:srgbClr val="FF0000"/>
                </a:solidFill>
                <a:latin typeface="Arial" pitchFamily="34" charset="0"/>
              </a:rPr>
              <a:t>r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</a:rPr>
              <a:t>= </a:t>
            </a:r>
            <a:r>
              <a:rPr lang="en-US" sz="2800" dirty="0" err="1">
                <a:solidFill>
                  <a:srgbClr val="FF0000"/>
                </a:solidFill>
                <a:latin typeface="Arial" pitchFamily="34" charset="0"/>
              </a:rPr>
              <a:t>abaabc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#</a:t>
            </a: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V="1">
            <a:off x="4428430" y="5914752"/>
            <a:ext cx="0" cy="243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4067944" y="6158160"/>
            <a:ext cx="72040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 smtClean="0"/>
              <a:t>i + 1</a:t>
            </a:r>
            <a:endParaRPr lang="en-US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7308750" y="5877272"/>
            <a:ext cx="0" cy="2434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660232" y="6120680"/>
            <a:ext cx="136815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 smtClean="0"/>
              <a:t>m – i + 1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4400" dirty="0"/>
              <a:t> Maximal palindromes algorithm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547664" y="1371600"/>
            <a:ext cx="7291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400" dirty="0">
                <a:latin typeface="Arial" pitchFamily="34" charset="0"/>
              </a:rPr>
              <a:t>Prepare a generalized suffix tree for              </a:t>
            </a:r>
            <a:endParaRPr lang="en-US" sz="2400" dirty="0" smtClean="0">
              <a:latin typeface="Arial" pitchFamily="34" charset="0"/>
            </a:endParaRPr>
          </a:p>
          <a:p>
            <a:pPr algn="l" rtl="0">
              <a:spcBef>
                <a:spcPct val="50000"/>
              </a:spcBef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</a:rPr>
              <a:t>cbaaba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$</a:t>
            </a:r>
            <a:r>
              <a:rPr lang="en-US" sz="2400" dirty="0">
                <a:latin typeface="Arial" pitchFamily="34" charset="0"/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baseline="30000" dirty="0" err="1" smtClean="0">
                <a:solidFill>
                  <a:srgbClr val="FF0000"/>
                </a:solidFill>
                <a:latin typeface="Arial" pitchFamily="34" charset="0"/>
              </a:rPr>
              <a:t>r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= </a:t>
            </a:r>
            <a:r>
              <a:rPr lang="en-US" sz="2400" dirty="0" err="1">
                <a:solidFill>
                  <a:srgbClr val="FF0000"/>
                </a:solidFill>
                <a:latin typeface="Arial" pitchFamily="34" charset="0"/>
              </a:rPr>
              <a:t>abaabc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</a:rPr>
              <a:t>#</a:t>
            </a:r>
          </a:p>
        </p:txBody>
      </p:sp>
      <p:sp>
        <p:nvSpPr>
          <p:cNvPr id="24686" name="Text Box 110"/>
          <p:cNvSpPr txBox="1">
            <a:spLocks noChangeArrowheads="1"/>
          </p:cNvSpPr>
          <p:nvPr/>
        </p:nvSpPr>
        <p:spPr bwMode="auto">
          <a:xfrm>
            <a:off x="1600944" y="2564904"/>
            <a:ext cx="72915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buFontTx/>
              <a:buNone/>
            </a:pPr>
            <a:r>
              <a:rPr lang="en-US" sz="2400" u="sng" dirty="0"/>
              <a:t>Preprocess</a:t>
            </a:r>
            <a:r>
              <a:rPr lang="en-US" sz="2400" dirty="0"/>
              <a:t>: </a:t>
            </a:r>
            <a:r>
              <a:rPr lang="en-US" sz="2400" dirty="0" smtClean="0"/>
              <a:t>O(n)</a:t>
            </a:r>
            <a:endParaRPr lang="en-US" sz="2400" dirty="0"/>
          </a:p>
          <a:p>
            <a:pPr algn="l" rtl="0"/>
            <a:r>
              <a:rPr lang="en-US" sz="2400" dirty="0"/>
              <a:t>Build generalized suffix tree T for </a:t>
            </a:r>
            <a:r>
              <a:rPr lang="en-US" sz="2400" dirty="0" smtClean="0"/>
              <a:t>S </a:t>
            </a:r>
            <a:r>
              <a:rPr lang="en-US" sz="2400" dirty="0"/>
              <a:t>and S</a:t>
            </a:r>
            <a:r>
              <a:rPr lang="en-US" sz="2400" baseline="30000" dirty="0">
                <a:solidFill>
                  <a:srgbClr val="000000"/>
                </a:solidFill>
                <a:latin typeface="Arial" pitchFamily="34" charset="0"/>
              </a:rPr>
              <a:t>r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en-US" sz="2400" dirty="0"/>
              <a:t>Preprocess T for constant-time </a:t>
            </a:r>
            <a:r>
              <a:rPr lang="en-US" sz="2400" dirty="0" smtClean="0"/>
              <a:t>longest common extension.</a:t>
            </a:r>
            <a:endParaRPr lang="en-US" sz="2400" dirty="0" smtClean="0">
              <a:latin typeface="Arial" pitchFamily="34" charset="0"/>
            </a:endParaRPr>
          </a:p>
          <a:p>
            <a:pPr algn="l" rtl="0">
              <a:spcBef>
                <a:spcPct val="50000"/>
              </a:spcBef>
            </a:pPr>
            <a:endParaRPr lang="en-US" sz="2400" dirty="0">
              <a:latin typeface="Arial" pitchFamily="34" charset="0"/>
            </a:endParaRPr>
          </a:p>
          <a:p>
            <a:pPr algn="l" rtl="0"/>
            <a:r>
              <a:rPr lang="en-US" sz="2400" dirty="0"/>
              <a:t>For every i find the LCA of suffix i of S and suffix m-i+1 of </a:t>
            </a:r>
            <a:r>
              <a:rPr lang="en-US" sz="2400" dirty="0" err="1" smtClean="0"/>
              <a:t>S</a:t>
            </a:r>
            <a:r>
              <a:rPr lang="en-US" sz="2400" baseline="30000" dirty="0" err="1" smtClean="0">
                <a:solidFill>
                  <a:srgbClr val="000000"/>
                </a:solidFill>
                <a:latin typeface="Arial" pitchFamily="34" charset="0"/>
              </a:rPr>
              <a:t>r</a:t>
            </a:r>
            <a:r>
              <a:rPr lang="en-US" sz="2400" dirty="0"/>
              <a:t> </a:t>
            </a:r>
            <a:r>
              <a:rPr lang="en-US" sz="2400" dirty="0" smtClean="0"/>
              <a:t>-&gt; solve the </a:t>
            </a:r>
            <a:r>
              <a:rPr lang="en-US" sz="2400" dirty="0"/>
              <a:t> longest common </a:t>
            </a:r>
            <a:r>
              <a:rPr lang="en-US" sz="2400" dirty="0" smtClean="0"/>
              <a:t>extension for (i+1, m-i+1)</a:t>
            </a:r>
          </a:p>
          <a:p>
            <a:pPr algn="l" rtl="0"/>
            <a:r>
              <a:rPr lang="en-US" sz="2400" dirty="0" smtClean="0"/>
              <a:t>If the </a:t>
            </a:r>
            <a:r>
              <a:rPr lang="en-US" sz="2400" dirty="0"/>
              <a:t>extension </a:t>
            </a:r>
            <a:r>
              <a:rPr lang="en-US" sz="2400" dirty="0" smtClean="0"/>
              <a:t>has nonzero length k, then there is a maximal </a:t>
            </a:r>
            <a:r>
              <a:rPr lang="en-US" sz="2400" dirty="0" err="1" smtClean="0"/>
              <a:t>palindrom</a:t>
            </a:r>
            <a:r>
              <a:rPr lang="en-US" sz="2400" dirty="0" smtClean="0"/>
              <a:t> of radius k center at 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5361879" y="1908969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1080393" y="5037261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3419872" y="234888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805880" y="3183359"/>
            <a:ext cx="550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339280" y="43308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6228184" y="3573016"/>
            <a:ext cx="12156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baaba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4983088" y="26117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1729680" y="4026024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12" name="AutoShape 12"/>
          <p:cNvCxnSpPr>
            <a:cxnSpLocks noChangeShapeType="1"/>
            <a:stCxn id="25611" idx="3"/>
            <a:endCxn id="25605" idx="0"/>
          </p:cNvCxnSpPr>
          <p:nvPr/>
        </p:nvCxnSpPr>
        <p:spPr bwMode="auto">
          <a:xfrm flipH="1">
            <a:off x="1291530" y="4314949"/>
            <a:ext cx="487363" cy="722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13" name="AutoShape 13"/>
          <p:cNvSpPr>
            <a:spLocks noChangeArrowheads="1"/>
          </p:cNvSpPr>
          <p:nvPr/>
        </p:nvSpPr>
        <p:spPr bwMode="auto">
          <a:xfrm>
            <a:off x="1805880" y="5037261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3</a:t>
            </a:r>
          </a:p>
        </p:txBody>
      </p:sp>
      <p:cxnSp>
        <p:nvCxnSpPr>
          <p:cNvPr id="25614" name="AutoShape 14"/>
          <p:cNvCxnSpPr>
            <a:cxnSpLocks noChangeShapeType="1"/>
            <a:stCxn id="25611" idx="4"/>
            <a:endCxn id="25613" idx="0"/>
          </p:cNvCxnSpPr>
          <p:nvPr/>
        </p:nvCxnSpPr>
        <p:spPr bwMode="auto">
          <a:xfrm>
            <a:off x="1898749" y="4364161"/>
            <a:ext cx="117475" cy="673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5076056" y="306863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16" name="AutoShape 16"/>
          <p:cNvCxnSpPr>
            <a:cxnSpLocks noChangeShapeType="1"/>
            <a:stCxn id="25604" idx="4"/>
            <a:endCxn id="25615" idx="0"/>
          </p:cNvCxnSpPr>
          <p:nvPr/>
        </p:nvCxnSpPr>
        <p:spPr bwMode="auto">
          <a:xfrm flipH="1">
            <a:off x="5245125" y="2247106"/>
            <a:ext cx="285823" cy="82153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503950" y="437987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6207223" y="320388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7</a:t>
            </a:r>
          </a:p>
        </p:txBody>
      </p:sp>
      <p:cxnSp>
        <p:nvCxnSpPr>
          <p:cNvPr id="25619" name="AutoShape 19"/>
          <p:cNvCxnSpPr>
            <a:cxnSpLocks noChangeShapeType="1"/>
            <a:stCxn id="25604" idx="4"/>
            <a:endCxn id="25618" idx="0"/>
          </p:cNvCxnSpPr>
          <p:nvPr/>
        </p:nvCxnSpPr>
        <p:spPr bwMode="auto">
          <a:xfrm>
            <a:off x="5530948" y="2247106"/>
            <a:ext cx="886619" cy="9567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6076757" y="2580557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2534543" y="3140968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22" name="AutoShape 22"/>
          <p:cNvCxnSpPr>
            <a:cxnSpLocks noChangeShapeType="1"/>
            <a:stCxn id="25604" idx="2"/>
            <a:endCxn id="25621" idx="0"/>
          </p:cNvCxnSpPr>
          <p:nvPr/>
        </p:nvCxnSpPr>
        <p:spPr bwMode="auto">
          <a:xfrm flipH="1">
            <a:off x="2703612" y="2078038"/>
            <a:ext cx="2658267" cy="10629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623" name="AutoShape 23"/>
          <p:cNvCxnSpPr>
            <a:cxnSpLocks noChangeShapeType="1"/>
            <a:stCxn id="25621" idx="3"/>
            <a:endCxn id="25611" idx="0"/>
          </p:cNvCxnSpPr>
          <p:nvPr/>
        </p:nvCxnSpPr>
        <p:spPr bwMode="auto">
          <a:xfrm flipH="1">
            <a:off x="1898749" y="3429587"/>
            <a:ext cx="685313" cy="5964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415480" y="36450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8471792" y="3128011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cxnSp>
        <p:nvCxnSpPr>
          <p:cNvPr id="25626" name="AutoShape 26"/>
          <p:cNvCxnSpPr>
            <a:cxnSpLocks noChangeShapeType="1"/>
            <a:stCxn id="25604" idx="6"/>
            <a:endCxn id="25625" idx="0"/>
          </p:cNvCxnSpPr>
          <p:nvPr/>
        </p:nvCxnSpPr>
        <p:spPr bwMode="auto">
          <a:xfrm>
            <a:off x="5700017" y="2078038"/>
            <a:ext cx="2982119" cy="1049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7204544" y="224710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  <p:sp>
        <p:nvSpPr>
          <p:cNvPr id="25628" name="Oval 28"/>
          <p:cNvSpPr>
            <a:spLocks noChangeArrowheads="1"/>
          </p:cNvSpPr>
          <p:nvPr/>
        </p:nvSpPr>
        <p:spPr bwMode="auto">
          <a:xfrm>
            <a:off x="7395044" y="304465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29" name="AutoShape 29"/>
          <p:cNvCxnSpPr>
            <a:cxnSpLocks noChangeShapeType="1"/>
            <a:stCxn id="25604" idx="5"/>
            <a:endCxn id="25628" idx="0"/>
          </p:cNvCxnSpPr>
          <p:nvPr/>
        </p:nvCxnSpPr>
        <p:spPr bwMode="auto">
          <a:xfrm>
            <a:off x="5650498" y="2197587"/>
            <a:ext cx="1913615" cy="84707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6660232" y="261176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5631" name="Oval 31"/>
          <p:cNvSpPr>
            <a:spLocks noChangeArrowheads="1"/>
          </p:cNvSpPr>
          <p:nvPr/>
        </p:nvSpPr>
        <p:spPr bwMode="auto">
          <a:xfrm>
            <a:off x="5292288" y="495832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632" name="AutoShape 32"/>
          <p:cNvSpPr>
            <a:spLocks noChangeArrowheads="1"/>
          </p:cNvSpPr>
          <p:nvPr/>
        </p:nvSpPr>
        <p:spPr bwMode="auto">
          <a:xfrm>
            <a:off x="6974357" y="422108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1</a:t>
            </a:r>
          </a:p>
        </p:txBody>
      </p:sp>
      <p:cxnSp>
        <p:nvCxnSpPr>
          <p:cNvPr id="25633" name="AutoShape 33"/>
          <p:cNvCxnSpPr>
            <a:cxnSpLocks noChangeShapeType="1"/>
            <a:stCxn id="25628" idx="4"/>
            <a:endCxn id="25632" idx="0"/>
          </p:cNvCxnSpPr>
          <p:nvPr/>
        </p:nvCxnSpPr>
        <p:spPr bwMode="auto">
          <a:xfrm flipH="1">
            <a:off x="7184701" y="3382795"/>
            <a:ext cx="379412" cy="838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7840385" y="422108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cxnSp>
        <p:nvCxnSpPr>
          <p:cNvPr id="25635" name="AutoShape 35"/>
          <p:cNvCxnSpPr>
            <a:cxnSpLocks noChangeShapeType="1"/>
            <a:stCxn id="25628" idx="4"/>
            <a:endCxn id="25634" idx="0"/>
          </p:cNvCxnSpPr>
          <p:nvPr/>
        </p:nvCxnSpPr>
        <p:spPr bwMode="auto">
          <a:xfrm>
            <a:off x="7564113" y="3382795"/>
            <a:ext cx="486616" cy="838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294668" y="4375409"/>
            <a:ext cx="4845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5624676" y="3632550"/>
            <a:ext cx="6425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5786536" y="4152949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cxnSp>
        <p:nvCxnSpPr>
          <p:cNvPr id="25639" name="AutoShape 39"/>
          <p:cNvCxnSpPr>
            <a:cxnSpLocks noChangeShapeType="1"/>
            <a:stCxn id="25615" idx="4"/>
            <a:endCxn id="25638" idx="0"/>
          </p:cNvCxnSpPr>
          <p:nvPr/>
        </p:nvCxnSpPr>
        <p:spPr bwMode="auto">
          <a:xfrm>
            <a:off x="5245125" y="3406775"/>
            <a:ext cx="751755" cy="746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4808810" y="6149746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2</a:t>
            </a:r>
          </a:p>
        </p:txBody>
      </p:sp>
      <p:cxnSp>
        <p:nvCxnSpPr>
          <p:cNvPr id="25641" name="AutoShape 41"/>
          <p:cNvCxnSpPr>
            <a:cxnSpLocks noChangeShapeType="1"/>
            <a:stCxn id="25631" idx="3"/>
            <a:endCxn id="25640" idx="0"/>
          </p:cNvCxnSpPr>
          <p:nvPr/>
        </p:nvCxnSpPr>
        <p:spPr bwMode="auto">
          <a:xfrm flipH="1">
            <a:off x="5019154" y="5246946"/>
            <a:ext cx="322653" cy="90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5763993" y="6149746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cxnSp>
        <p:nvCxnSpPr>
          <p:cNvPr id="25643" name="AutoShape 43"/>
          <p:cNvCxnSpPr>
            <a:cxnSpLocks noChangeShapeType="1"/>
            <a:stCxn id="25631" idx="5"/>
            <a:endCxn id="25642" idx="0"/>
          </p:cNvCxnSpPr>
          <p:nvPr/>
        </p:nvCxnSpPr>
        <p:spPr bwMode="auto">
          <a:xfrm>
            <a:off x="5580906" y="5246946"/>
            <a:ext cx="393431" cy="902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44" name="Text Box 44"/>
          <p:cNvSpPr txBox="1">
            <a:spLocks noChangeArrowheads="1"/>
          </p:cNvSpPr>
          <p:nvPr/>
        </p:nvSpPr>
        <p:spPr bwMode="auto">
          <a:xfrm>
            <a:off x="4633013" y="5467512"/>
            <a:ext cx="562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45" name="Text Box 45"/>
          <p:cNvSpPr txBox="1">
            <a:spLocks noChangeArrowheads="1"/>
          </p:cNvSpPr>
          <p:nvPr/>
        </p:nvSpPr>
        <p:spPr bwMode="auto">
          <a:xfrm>
            <a:off x="5695762" y="5363393"/>
            <a:ext cx="602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46" name="Oval 46"/>
          <p:cNvSpPr>
            <a:spLocks noChangeArrowheads="1"/>
          </p:cNvSpPr>
          <p:nvPr/>
        </p:nvSpPr>
        <p:spPr bwMode="auto">
          <a:xfrm>
            <a:off x="4940880" y="4068886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47" name="AutoShape 47"/>
          <p:cNvCxnSpPr>
            <a:cxnSpLocks noChangeShapeType="1"/>
            <a:stCxn id="25615" idx="4"/>
            <a:endCxn id="25646" idx="0"/>
          </p:cNvCxnSpPr>
          <p:nvPr/>
        </p:nvCxnSpPr>
        <p:spPr bwMode="auto">
          <a:xfrm flipH="1">
            <a:off x="5109949" y="3406775"/>
            <a:ext cx="135176" cy="66211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648" name="AutoShape 48"/>
          <p:cNvCxnSpPr>
            <a:cxnSpLocks noChangeShapeType="1"/>
            <a:stCxn id="25646" idx="4"/>
            <a:endCxn id="25631" idx="0"/>
          </p:cNvCxnSpPr>
          <p:nvPr/>
        </p:nvCxnSpPr>
        <p:spPr bwMode="auto">
          <a:xfrm>
            <a:off x="5109949" y="4407024"/>
            <a:ext cx="351408" cy="55130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49" name="Text Box 49"/>
          <p:cNvSpPr txBox="1">
            <a:spLocks noChangeArrowheads="1"/>
          </p:cNvSpPr>
          <p:nvPr/>
        </p:nvSpPr>
        <p:spPr bwMode="auto">
          <a:xfrm>
            <a:off x="4822912" y="3557739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5650" name="AutoShape 50"/>
          <p:cNvSpPr>
            <a:spLocks noChangeArrowheads="1"/>
          </p:cNvSpPr>
          <p:nvPr/>
        </p:nvSpPr>
        <p:spPr bwMode="auto">
          <a:xfrm>
            <a:off x="4449960" y="5012302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Arial" pitchFamily="34" charset="0"/>
              </a:rPr>
              <a:t>5</a:t>
            </a:r>
          </a:p>
        </p:txBody>
      </p:sp>
      <p:cxnSp>
        <p:nvCxnSpPr>
          <p:cNvPr id="25651" name="AutoShape 51"/>
          <p:cNvCxnSpPr>
            <a:cxnSpLocks noChangeShapeType="1"/>
            <a:stCxn id="25646" idx="4"/>
            <a:endCxn id="25650" idx="0"/>
          </p:cNvCxnSpPr>
          <p:nvPr/>
        </p:nvCxnSpPr>
        <p:spPr bwMode="auto">
          <a:xfrm flipH="1">
            <a:off x="4660304" y="4407024"/>
            <a:ext cx="449645" cy="6052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52" name="Oval 52"/>
          <p:cNvSpPr>
            <a:spLocks noChangeArrowheads="1"/>
          </p:cNvSpPr>
          <p:nvPr/>
        </p:nvSpPr>
        <p:spPr bwMode="auto">
          <a:xfrm>
            <a:off x="2567880" y="4068886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5653" name="AutoShape 53"/>
          <p:cNvSpPr>
            <a:spLocks noChangeArrowheads="1"/>
          </p:cNvSpPr>
          <p:nvPr/>
        </p:nvSpPr>
        <p:spPr bwMode="auto">
          <a:xfrm>
            <a:off x="3729136" y="4122861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6</a:t>
            </a:r>
          </a:p>
        </p:txBody>
      </p:sp>
      <p:cxnSp>
        <p:nvCxnSpPr>
          <p:cNvPr id="25654" name="AutoShape 54"/>
          <p:cNvCxnSpPr>
            <a:cxnSpLocks noChangeShapeType="1"/>
            <a:stCxn id="25621" idx="5"/>
            <a:endCxn id="25653" idx="0"/>
          </p:cNvCxnSpPr>
          <p:nvPr/>
        </p:nvCxnSpPr>
        <p:spPr bwMode="auto">
          <a:xfrm>
            <a:off x="2823161" y="3429587"/>
            <a:ext cx="1116319" cy="6932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3362803" y="332266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cxnSp>
        <p:nvCxnSpPr>
          <p:cNvPr id="25656" name="AutoShape 56"/>
          <p:cNvCxnSpPr>
            <a:cxnSpLocks noChangeShapeType="1"/>
            <a:stCxn id="25621" idx="4"/>
            <a:endCxn id="25652" idx="0"/>
          </p:cNvCxnSpPr>
          <p:nvPr/>
        </p:nvCxnSpPr>
        <p:spPr bwMode="auto">
          <a:xfrm>
            <a:off x="2703612" y="3479106"/>
            <a:ext cx="33337" cy="589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57" name="AutoShape 57"/>
          <p:cNvSpPr>
            <a:spLocks noChangeArrowheads="1"/>
          </p:cNvSpPr>
          <p:nvPr/>
        </p:nvSpPr>
        <p:spPr bwMode="auto">
          <a:xfrm>
            <a:off x="3308448" y="5026943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25658" name="Oval 58"/>
          <p:cNvSpPr>
            <a:spLocks noChangeArrowheads="1"/>
          </p:cNvSpPr>
          <p:nvPr/>
        </p:nvSpPr>
        <p:spPr bwMode="auto">
          <a:xfrm>
            <a:off x="2577892" y="4999955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5659" name="AutoShape 59"/>
          <p:cNvCxnSpPr>
            <a:cxnSpLocks noChangeShapeType="1"/>
            <a:stCxn id="25652" idx="4"/>
            <a:endCxn id="25658" idx="0"/>
          </p:cNvCxnSpPr>
          <p:nvPr/>
        </p:nvCxnSpPr>
        <p:spPr bwMode="auto">
          <a:xfrm>
            <a:off x="2736949" y="4407024"/>
            <a:ext cx="10012" cy="592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60" name="AutoShape 60"/>
          <p:cNvSpPr>
            <a:spLocks noChangeArrowheads="1"/>
          </p:cNvSpPr>
          <p:nvPr/>
        </p:nvSpPr>
        <p:spPr bwMode="auto">
          <a:xfrm>
            <a:off x="3043336" y="6246142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pitchFamily="34" charset="0"/>
              </a:rPr>
              <a:t>4</a:t>
            </a:r>
          </a:p>
        </p:txBody>
      </p:sp>
      <p:sp>
        <p:nvSpPr>
          <p:cNvPr id="25661" name="AutoShape 61"/>
          <p:cNvSpPr>
            <a:spLocks noChangeArrowheads="1"/>
          </p:cNvSpPr>
          <p:nvPr/>
        </p:nvSpPr>
        <p:spPr bwMode="auto">
          <a:xfrm>
            <a:off x="2223393" y="6312024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cxnSp>
        <p:nvCxnSpPr>
          <p:cNvPr id="25662" name="AutoShape 62"/>
          <p:cNvCxnSpPr>
            <a:cxnSpLocks noChangeShapeType="1"/>
            <a:stCxn id="25652" idx="6"/>
            <a:endCxn id="25657" idx="0"/>
          </p:cNvCxnSpPr>
          <p:nvPr/>
        </p:nvCxnSpPr>
        <p:spPr bwMode="auto">
          <a:xfrm>
            <a:off x="2906018" y="4237955"/>
            <a:ext cx="612774" cy="788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663" name="AutoShape 63"/>
          <p:cNvCxnSpPr>
            <a:cxnSpLocks noChangeShapeType="1"/>
            <a:stCxn id="25658" idx="5"/>
            <a:endCxn id="25660" idx="0"/>
          </p:cNvCxnSpPr>
          <p:nvPr/>
        </p:nvCxnSpPr>
        <p:spPr bwMode="auto">
          <a:xfrm>
            <a:off x="2866510" y="5288574"/>
            <a:ext cx="387170" cy="95756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664" name="AutoShape 64"/>
          <p:cNvCxnSpPr>
            <a:cxnSpLocks noChangeShapeType="1"/>
            <a:stCxn id="25658" idx="4"/>
            <a:endCxn id="25661" idx="0"/>
          </p:cNvCxnSpPr>
          <p:nvPr/>
        </p:nvCxnSpPr>
        <p:spPr bwMode="auto">
          <a:xfrm flipH="1">
            <a:off x="2433737" y="5338093"/>
            <a:ext cx="313224" cy="97393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5665" name="Text Box 65"/>
          <p:cNvSpPr txBox="1">
            <a:spLocks noChangeArrowheads="1"/>
          </p:cNvSpPr>
          <p:nvPr/>
        </p:nvSpPr>
        <p:spPr bwMode="auto">
          <a:xfrm>
            <a:off x="975486" y="4290967"/>
            <a:ext cx="632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6" name="Text Box 66"/>
          <p:cNvSpPr txBox="1">
            <a:spLocks noChangeArrowheads="1"/>
          </p:cNvSpPr>
          <p:nvPr/>
        </p:nvSpPr>
        <p:spPr bwMode="auto">
          <a:xfrm>
            <a:off x="1633636" y="4499396"/>
            <a:ext cx="800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7" name="Text Box 67"/>
          <p:cNvSpPr txBox="1">
            <a:spLocks noChangeArrowheads="1"/>
          </p:cNvSpPr>
          <p:nvPr/>
        </p:nvSpPr>
        <p:spPr bwMode="auto">
          <a:xfrm>
            <a:off x="3017143" y="553875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5668" name="Text Box 68"/>
          <p:cNvSpPr txBox="1">
            <a:spLocks noChangeArrowheads="1"/>
          </p:cNvSpPr>
          <p:nvPr/>
        </p:nvSpPr>
        <p:spPr bwMode="auto">
          <a:xfrm>
            <a:off x="1672297" y="5594225"/>
            <a:ext cx="9336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69" name="Text Box 69"/>
          <p:cNvSpPr txBox="1">
            <a:spLocks noChangeArrowheads="1"/>
          </p:cNvSpPr>
          <p:nvPr/>
        </p:nvSpPr>
        <p:spPr bwMode="auto">
          <a:xfrm>
            <a:off x="3067655" y="4244488"/>
            <a:ext cx="5758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c#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70"/>
          <p:cNvGrpSpPr>
            <a:grpSpLocks/>
          </p:cNvGrpSpPr>
          <p:nvPr/>
        </p:nvGrpSpPr>
        <p:grpSpPr bwMode="auto">
          <a:xfrm rot="20124314">
            <a:off x="3468431" y="5320694"/>
            <a:ext cx="673556" cy="1567644"/>
            <a:chOff x="1584" y="3216"/>
            <a:chExt cx="144" cy="912"/>
          </a:xfrm>
        </p:grpSpPr>
        <p:sp>
          <p:nvSpPr>
            <p:cNvPr id="25671" name="Line 71"/>
            <p:cNvSpPr>
              <a:spLocks noChangeShapeType="1"/>
            </p:cNvSpPr>
            <p:nvPr/>
          </p:nvSpPr>
          <p:spPr bwMode="auto">
            <a:xfrm flipH="1" flipV="1">
              <a:off x="1584" y="3792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  <p:sp>
          <p:nvSpPr>
            <p:cNvPr id="25672" name="Line 72"/>
            <p:cNvSpPr>
              <a:spLocks noChangeShapeType="1"/>
            </p:cNvSpPr>
            <p:nvPr/>
          </p:nvSpPr>
          <p:spPr bwMode="auto">
            <a:xfrm flipH="1" flipV="1">
              <a:off x="1680" y="3216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he-IL"/>
            </a:p>
          </p:txBody>
        </p:sp>
      </p:grpSp>
      <p:sp>
        <p:nvSpPr>
          <p:cNvPr id="25673" name="Line 73"/>
          <p:cNvSpPr>
            <a:spLocks noChangeShapeType="1"/>
          </p:cNvSpPr>
          <p:nvPr/>
        </p:nvSpPr>
        <p:spPr bwMode="auto">
          <a:xfrm>
            <a:off x="1729680" y="2154238"/>
            <a:ext cx="838200" cy="1524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he-IL"/>
          </a:p>
        </p:txBody>
      </p:sp>
      <p:sp>
        <p:nvSpPr>
          <p:cNvPr id="25744" name="Text Box 144"/>
          <p:cNvSpPr txBox="1">
            <a:spLocks noChangeArrowheads="1"/>
          </p:cNvSpPr>
          <p:nvPr/>
        </p:nvSpPr>
        <p:spPr bwMode="auto">
          <a:xfrm>
            <a:off x="1187624" y="609600"/>
            <a:ext cx="7651576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3200">
                <a:latin typeface="Arial" pitchFamily="34" charset="0"/>
              </a:rPr>
              <a:t>Let </a:t>
            </a:r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s = cbaaba$</a:t>
            </a:r>
            <a:r>
              <a:rPr lang="en-US" sz="3200">
                <a:latin typeface="Arial" pitchFamily="34" charset="0"/>
              </a:rPr>
              <a:t> then </a:t>
            </a:r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3200" baseline="30000">
                <a:solidFill>
                  <a:srgbClr val="FF0000"/>
                </a:solidFill>
                <a:latin typeface="Arial" pitchFamily="34" charset="0"/>
              </a:rPr>
              <a:t>r</a:t>
            </a:r>
            <a:r>
              <a:rPr lang="en-US" sz="3200">
                <a:solidFill>
                  <a:srgbClr val="FF0000"/>
                </a:solidFill>
                <a:latin typeface="Arial" pitchFamily="34" charset="0"/>
              </a:rPr>
              <a:t> = abaabc#</a:t>
            </a:r>
          </a:p>
        </p:txBody>
      </p:sp>
      <p:sp>
        <p:nvSpPr>
          <p:cNvPr id="139" name="Text Box 27"/>
          <p:cNvSpPr txBox="1">
            <a:spLocks noChangeArrowheads="1"/>
          </p:cNvSpPr>
          <p:nvPr/>
        </p:nvSpPr>
        <p:spPr bwMode="auto">
          <a:xfrm>
            <a:off x="7733181" y="350923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#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 Tree</a:t>
            </a:r>
            <a:endParaRPr lang="he-IL" dirty="0"/>
          </a:p>
        </p:txBody>
      </p:sp>
      <p:sp>
        <p:nvSpPr>
          <p:cNvPr id="4" name="מלבן 3"/>
          <p:cNvSpPr/>
          <p:nvPr/>
        </p:nvSpPr>
        <p:spPr>
          <a:xfrm>
            <a:off x="1673245" y="1484784"/>
            <a:ext cx="2106667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dirty="0" smtClean="0"/>
              <a:t> = “x a b x a”</a:t>
            </a:r>
          </a:p>
          <a:p>
            <a:pPr marL="631825" lvl="1" algn="l" rtl="0"/>
            <a:r>
              <a:rPr lang="en-US" sz="2400" baseline="0" dirty="0" smtClean="0"/>
              <a:t>1 2 3 4 5</a:t>
            </a:r>
            <a:endParaRPr lang="he-IL" sz="2400" baseline="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{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= a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baseline="0" dirty="0" smtClean="0"/>
              <a:t>= </a:t>
            </a:r>
            <a:r>
              <a:rPr lang="en-US" sz="2400" dirty="0" err="1" smtClean="0"/>
              <a:t>xa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= </a:t>
            </a:r>
            <a:r>
              <a:rPr lang="en-US" sz="2400" dirty="0" err="1" smtClean="0"/>
              <a:t>bxa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baseline="0" dirty="0" smtClean="0"/>
              <a:t>=</a:t>
            </a:r>
            <a:r>
              <a:rPr lang="en-US" sz="2400" dirty="0" smtClean="0"/>
              <a:t> </a:t>
            </a:r>
            <a:r>
              <a:rPr lang="en-US" sz="2400" dirty="0" err="1" smtClean="0"/>
              <a:t>abxa</a:t>
            </a:r>
            <a:endParaRPr lang="en-US" sz="2400" dirty="0" smtClean="0"/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/>
              <a:t> </a:t>
            </a:r>
            <a:r>
              <a:rPr lang="en-US" sz="2400" dirty="0" err="1" smtClean="0"/>
              <a:t>xabxa</a:t>
            </a:r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4991670" y="2232248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121896" y="1296144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01816" y="1512168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295926" y="2016224"/>
            <a:ext cx="482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23"/>
          <p:cNvSpPr>
            <a:spLocks noChangeArrowheads="1"/>
          </p:cNvSpPr>
          <p:nvPr/>
        </p:nvSpPr>
        <p:spPr bwMode="auto">
          <a:xfrm>
            <a:off x="4549081" y="475639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6997352" y="4972422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4139952" y="3714799"/>
            <a:ext cx="757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AutoShape 40"/>
          <p:cNvCxnSpPr>
            <a:cxnSpLocks noChangeShapeType="1"/>
            <a:stCxn id="6" idx="6"/>
            <a:endCxn id="26" idx="0"/>
          </p:cNvCxnSpPr>
          <p:nvPr/>
        </p:nvCxnSpPr>
        <p:spPr bwMode="auto">
          <a:xfrm>
            <a:off x="6460034" y="1465213"/>
            <a:ext cx="1343099" cy="15090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Oval 43"/>
          <p:cNvSpPr>
            <a:spLocks noChangeArrowheads="1"/>
          </p:cNvSpPr>
          <p:nvPr/>
        </p:nvSpPr>
        <p:spPr bwMode="auto">
          <a:xfrm>
            <a:off x="7634064" y="2974231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9" name="AutoShape 46"/>
          <p:cNvCxnSpPr>
            <a:cxnSpLocks noChangeShapeType="1"/>
            <a:stCxn id="26" idx="3"/>
            <a:endCxn id="12" idx="0"/>
          </p:cNvCxnSpPr>
          <p:nvPr/>
        </p:nvCxnSpPr>
        <p:spPr bwMode="auto">
          <a:xfrm flipH="1">
            <a:off x="7207696" y="3262849"/>
            <a:ext cx="475887" cy="1709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3" name="Text Box 50"/>
          <p:cNvSpPr txBox="1">
            <a:spLocks noChangeArrowheads="1"/>
          </p:cNvSpPr>
          <p:nvPr/>
        </p:nvSpPr>
        <p:spPr bwMode="auto">
          <a:xfrm>
            <a:off x="6553944" y="4002831"/>
            <a:ext cx="834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AutoShape 40"/>
          <p:cNvCxnSpPr>
            <a:cxnSpLocks noChangeShapeType="1"/>
            <a:stCxn id="6" idx="2"/>
            <a:endCxn id="5" idx="7"/>
          </p:cNvCxnSpPr>
          <p:nvPr/>
        </p:nvCxnSpPr>
        <p:spPr bwMode="auto">
          <a:xfrm flipH="1">
            <a:off x="5280289" y="1465213"/>
            <a:ext cx="841607" cy="816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40"/>
          <p:cNvCxnSpPr>
            <a:cxnSpLocks noChangeShapeType="1"/>
            <a:stCxn id="5" idx="4"/>
            <a:endCxn id="11" idx="0"/>
          </p:cNvCxnSpPr>
          <p:nvPr/>
        </p:nvCxnSpPr>
        <p:spPr bwMode="auto">
          <a:xfrm flipH="1">
            <a:off x="4759425" y="2570386"/>
            <a:ext cx="401314" cy="2186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AutoShape 27"/>
          <p:cNvSpPr>
            <a:spLocks noChangeArrowheads="1"/>
          </p:cNvSpPr>
          <p:nvPr/>
        </p:nvSpPr>
        <p:spPr bwMode="auto">
          <a:xfrm>
            <a:off x="5557193" y="4392488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40" name="AutoShape 39"/>
          <p:cNvCxnSpPr>
            <a:cxnSpLocks noChangeShapeType="1"/>
            <a:stCxn id="6" idx="3"/>
            <a:endCxn id="39" idx="0"/>
          </p:cNvCxnSpPr>
          <p:nvPr/>
        </p:nvCxnSpPr>
        <p:spPr bwMode="auto">
          <a:xfrm flipH="1">
            <a:off x="5767537" y="1584763"/>
            <a:ext cx="403878" cy="280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4" name="Text Box 35"/>
          <p:cNvSpPr txBox="1">
            <a:spLocks noChangeArrowheads="1"/>
          </p:cNvSpPr>
          <p:nvPr/>
        </p:nvSpPr>
        <p:spPr bwMode="auto">
          <a:xfrm>
            <a:off x="5940152" y="3138735"/>
            <a:ext cx="757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מלבן 55"/>
          <p:cNvSpPr/>
          <p:nvPr/>
        </p:nvSpPr>
        <p:spPr>
          <a:xfrm>
            <a:off x="5016902" y="223224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57" name="מלבן 56"/>
          <p:cNvSpPr/>
          <p:nvPr/>
        </p:nvSpPr>
        <p:spPr>
          <a:xfrm>
            <a:off x="7058884" y="493350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60" name="מלבן 59"/>
          <p:cNvSpPr/>
          <p:nvPr/>
        </p:nvSpPr>
        <p:spPr>
          <a:xfrm>
            <a:off x="5617840" y="435743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61" name="מלבן 60"/>
          <p:cNvSpPr/>
          <p:nvPr/>
        </p:nvSpPr>
        <p:spPr>
          <a:xfrm>
            <a:off x="4597733" y="473035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62" name="מלבן 61"/>
          <p:cNvSpPr/>
          <p:nvPr/>
        </p:nvSpPr>
        <p:spPr>
          <a:xfrm>
            <a:off x="7634064" y="2952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38" name="מלבן 37"/>
          <p:cNvSpPr/>
          <p:nvPr/>
        </p:nvSpPr>
        <p:spPr>
          <a:xfrm>
            <a:off x="1331640" y="5478323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rtl="0">
              <a:buFontTx/>
              <a:buNone/>
            </a:pPr>
            <a:r>
              <a:rPr lang="en-US" sz="2400" dirty="0" smtClean="0">
                <a:cs typeface="+mj-cs"/>
              </a:rPr>
              <a:t>The fourth suffix </a:t>
            </a:r>
            <a:r>
              <a:rPr lang="en-US" sz="2400" i="1" dirty="0" err="1" smtClean="0">
                <a:cs typeface="+mj-cs"/>
              </a:rPr>
              <a:t>xa</a:t>
            </a:r>
            <a:r>
              <a:rPr lang="en-US" sz="2400" dirty="0" smtClean="0">
                <a:cs typeface="+mj-cs"/>
              </a:rPr>
              <a:t> or the fifth suffix </a:t>
            </a:r>
            <a:r>
              <a:rPr lang="en-US" sz="2400" i="1" dirty="0" smtClean="0">
                <a:cs typeface="+mj-cs"/>
              </a:rPr>
              <a:t>a</a:t>
            </a:r>
            <a:r>
              <a:rPr lang="en-US" sz="2400" dirty="0" smtClean="0">
                <a:cs typeface="+mj-cs"/>
              </a:rPr>
              <a:t> won’t be represented by a leaf node.</a:t>
            </a:r>
            <a:endParaRPr lang="en-US" sz="2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suffix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>
              <a:latin typeface="Arial" pitchFamily="34" charset="0"/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Longest Common Substring</a:t>
            </a:r>
          </a:p>
          <a:p>
            <a:pPr lvl="1" algn="l" rtl="0"/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ea typeface="SimSun" pitchFamily="2" charset="-122"/>
              </a:rPr>
              <a:t>DNA Contamination Problem</a:t>
            </a:r>
            <a:endParaRPr lang="en-US" altLang="zh-CN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Maximal Repetitive Structures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Longest common extension</a:t>
            </a:r>
          </a:p>
          <a:p>
            <a:pPr algn="l" rt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Finding maximal palindromes</a:t>
            </a:r>
          </a:p>
          <a:p>
            <a:pPr algn="l" rtl="0"/>
            <a:r>
              <a:rPr lang="en-US" dirty="0" smtClean="0"/>
              <a:t>The k-mismatch problem</a:t>
            </a:r>
            <a:endParaRPr lang="en-US" b="1" dirty="0" smtClean="0"/>
          </a:p>
          <a:p>
            <a:pPr algn="l" rtl="0"/>
            <a:endParaRPr lang="en-US" dirty="0" smtClean="0"/>
          </a:p>
          <a:p>
            <a:pPr algn="l" rtl="0"/>
            <a:endParaRPr lang="en-US" baseline="-25000" dirty="0" smtClean="0">
              <a:latin typeface="Arial" pitchFamily="34" charset="0"/>
            </a:endParaRP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11830-9B1B-48F2-BA24-0EFA399BEE74}" type="slidenum">
              <a:rPr lang="he-IL"/>
              <a:pPr/>
              <a:t>61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k-mismatch problem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/>
              <a:t>Given: pattern P, text T, fixed number k.</a:t>
            </a:r>
          </a:p>
          <a:p>
            <a:pPr algn="l" rtl="0"/>
            <a:endParaRPr lang="en-US" sz="2400"/>
          </a:p>
          <a:p>
            <a:pPr algn="l" rtl="0"/>
            <a:r>
              <a:rPr lang="en-US" sz="2400" u="sng"/>
              <a:t>k-mismatch of P</a:t>
            </a:r>
            <a:r>
              <a:rPr lang="en-US" sz="2400"/>
              <a:t>: a |P|-length substring of T that matches at least |P|-k characters of P</a:t>
            </a:r>
            <a:br>
              <a:rPr lang="en-US" sz="2400"/>
            </a:br>
            <a:r>
              <a:rPr lang="en-US" sz="2400"/>
              <a:t>(i.e. it matches P with at most k mismatches).</a:t>
            </a:r>
          </a:p>
          <a:p>
            <a:pPr algn="l" rtl="0"/>
            <a:endParaRPr lang="en-US" sz="2400" u="sng"/>
          </a:p>
          <a:p>
            <a:pPr algn="l" rtl="0"/>
            <a:r>
              <a:rPr lang="en-US" sz="2400" u="sng"/>
              <a:t>The k-mismatch problem</a:t>
            </a:r>
            <a:r>
              <a:rPr lang="en-US" sz="2400"/>
              <a:t>:</a:t>
            </a:r>
            <a:br>
              <a:rPr lang="en-US" sz="2400"/>
            </a:br>
            <a:r>
              <a:rPr lang="en-US" sz="2400"/>
              <a:t>Find all k-mismatches of P in T.</a:t>
            </a:r>
          </a:p>
        </p:txBody>
      </p:sp>
    </p:spTree>
    <p:extLst>
      <p:ext uri="{BB962C8B-B14F-4D97-AF65-F5344CB8AC3E}">
        <p14:creationId xmlns:p14="http://schemas.microsoft.com/office/powerpoint/2010/main" xmlns="" val="317363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CDD15-53E7-4565-9704-A0097B255B9D}" type="slidenum">
              <a:rPr lang="he-IL"/>
              <a:pPr/>
              <a:t>62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800"/>
              <a:t>P = bend</a:t>
            </a:r>
          </a:p>
          <a:p>
            <a:pPr algn="l" rtl="0">
              <a:buFontTx/>
              <a:buNone/>
            </a:pPr>
            <a:r>
              <a:rPr lang="en-US" sz="2800"/>
              <a:t>T = abentbananaend</a:t>
            </a:r>
          </a:p>
          <a:p>
            <a:pPr algn="l" rtl="0">
              <a:buFontTx/>
              <a:buNone/>
            </a:pPr>
            <a:r>
              <a:rPr lang="en-US" sz="2800"/>
              <a:t>k = 2</a:t>
            </a:r>
          </a:p>
          <a:p>
            <a:pPr algn="l" rtl="0">
              <a:buFont typeface="Symbol" pitchFamily="18" charset="2"/>
              <a:buChar char="Þ"/>
            </a:pPr>
            <a:r>
              <a:rPr lang="en-US" sz="2800">
                <a:sym typeface="Symbol" pitchFamily="18" charset="2"/>
              </a:rPr>
              <a:t>T contains three 2-mismatches of P:</a:t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a </a:t>
            </a:r>
            <a:r>
              <a:rPr lang="en-US" sz="2800" u="sng">
                <a:sym typeface="Symbol" pitchFamily="18" charset="2"/>
              </a:rPr>
              <a:t>b e n  </a:t>
            </a:r>
            <a:r>
              <a:rPr lang="en-US" sz="2800" u="sng">
                <a:solidFill>
                  <a:schemeClr val="hlink"/>
                </a:solidFill>
                <a:sym typeface="Symbol" pitchFamily="18" charset="2"/>
              </a:rPr>
              <a:t>t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2800" u="sng">
                <a:sym typeface="Symbol" pitchFamily="18" charset="2"/>
              </a:rPr>
              <a:t>b </a:t>
            </a:r>
            <a:r>
              <a:rPr lang="en-US" sz="2800" u="sng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sz="2800" u="sng">
                <a:sym typeface="Symbol" pitchFamily="18" charset="2"/>
              </a:rPr>
              <a:t> n </a:t>
            </a:r>
            <a:r>
              <a:rPr lang="en-US" sz="2800" u="sng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sz="2800">
                <a:sym typeface="Symbol" pitchFamily="18" charset="2"/>
              </a:rPr>
              <a:t> n </a:t>
            </a:r>
            <a:r>
              <a:rPr lang="en-US" sz="2800" u="sng">
                <a:solidFill>
                  <a:schemeClr val="hlink"/>
                </a:solidFill>
                <a:sym typeface="Symbol" pitchFamily="18" charset="2"/>
              </a:rPr>
              <a:t>a</a:t>
            </a:r>
            <a:r>
              <a:rPr lang="en-US" sz="2800" u="sng">
                <a:sym typeface="Symbol" pitchFamily="18" charset="2"/>
              </a:rPr>
              <a:t> e n d</a:t>
            </a:r>
            <a:r>
              <a:rPr lang="en-US" sz="2800">
                <a:sym typeface="Symbol" pitchFamily="18" charset="2"/>
              </a:rPr>
              <a:t/>
            </a:r>
            <a:br>
              <a:rPr lang="en-US" sz="2800">
                <a:sym typeface="Symbol" pitchFamily="18" charset="2"/>
              </a:rPr>
            </a:br>
            <a:r>
              <a:rPr lang="en-US" sz="2800">
                <a:sym typeface="Symbol" pitchFamily="18" charset="2"/>
              </a:rPr>
              <a:t>   b e n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d</a:t>
            </a:r>
            <a:r>
              <a:rPr lang="en-US" sz="2800">
                <a:sym typeface="Symbol" pitchFamily="18" charset="2"/>
              </a:rPr>
              <a:t> b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e</a:t>
            </a:r>
            <a:r>
              <a:rPr lang="en-US" sz="2800">
                <a:sym typeface="Symbol" pitchFamily="18" charset="2"/>
              </a:rPr>
              <a:t> n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d</a:t>
            </a:r>
            <a:r>
              <a:rPr lang="en-US" sz="2800">
                <a:sym typeface="Symbol" pitchFamily="18" charset="2"/>
              </a:rPr>
              <a:t>    </a:t>
            </a:r>
            <a:r>
              <a:rPr lang="en-US" sz="2800">
                <a:solidFill>
                  <a:schemeClr val="hlink"/>
                </a:solidFill>
                <a:sym typeface="Symbol" pitchFamily="18" charset="2"/>
              </a:rPr>
              <a:t>b</a:t>
            </a:r>
            <a:r>
              <a:rPr lang="en-US" sz="2800">
                <a:sym typeface="Symbol" pitchFamily="18" charset="2"/>
              </a:rPr>
              <a:t> e n d</a:t>
            </a:r>
          </a:p>
          <a:p>
            <a:pPr algn="l" rtl="0">
              <a:buFont typeface="Symbol" pitchFamily="18" charset="2"/>
              <a:buNone/>
            </a:pPr>
            <a:r>
              <a:rPr lang="en-US" sz="2800">
                <a:sym typeface="Symbol" pitchFamily="18" charset="2"/>
              </a:rPr>
              <a:t>	  </a:t>
            </a:r>
            <a:r>
              <a:rPr lang="en-US" sz="1800">
                <a:sym typeface="Symbol" pitchFamily="18" charset="2"/>
              </a:rPr>
              <a:t>1-mismatch</a:t>
            </a:r>
            <a:r>
              <a:rPr lang="en-US" sz="2800">
                <a:sym typeface="Symbol" pitchFamily="18" charset="2"/>
              </a:rPr>
              <a:t> </a:t>
            </a:r>
            <a:r>
              <a:rPr lang="en-US" sz="1800">
                <a:sym typeface="Symbol" pitchFamily="18" charset="2"/>
              </a:rPr>
              <a:t>2-mismatch    1-mismatch</a:t>
            </a:r>
          </a:p>
          <a:p>
            <a:pPr algn="l" rtl="0">
              <a:buFont typeface="Symbol" pitchFamily="18" charset="2"/>
              <a:buChar char="Þ"/>
            </a:pPr>
            <a:endParaRPr lang="en-US" sz="2800">
              <a:sym typeface="Symbol" pitchFamily="18" charset="2"/>
            </a:endParaRPr>
          </a:p>
          <a:p>
            <a:pPr algn="l" rtl="0">
              <a:buFont typeface="Symbol" pitchFamily="18" charset="2"/>
              <a:buNone/>
            </a:pPr>
            <a:endParaRPr lang="en-US" sz="280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7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E84-3C51-4D4F-AE67-4895AB559580}" type="slidenum">
              <a:rPr lang="he-IL"/>
              <a:pPr/>
              <a:t>63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Solution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000" dirty="0"/>
              <a:t>Notation: |P</a:t>
            </a:r>
            <a:r>
              <a:rPr lang="en-US" sz="2000" dirty="0" smtClean="0"/>
              <a:t>|=m, </a:t>
            </a:r>
            <a:r>
              <a:rPr lang="en-US" sz="2000" dirty="0"/>
              <a:t>|T</a:t>
            </a:r>
            <a:r>
              <a:rPr lang="en-US" sz="2000" dirty="0" smtClean="0"/>
              <a:t>|=n, </a:t>
            </a:r>
            <a:r>
              <a:rPr lang="en-US" sz="2000" dirty="0"/>
              <a:t>k independent of n and m (k</a:t>
            </a:r>
            <a:r>
              <a:rPr lang="en-US" sz="2000" dirty="0" smtClean="0"/>
              <a:t>&lt;&lt;m).</a:t>
            </a:r>
            <a:endParaRPr lang="en-US" sz="2000" dirty="0"/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General idea:</a:t>
            </a:r>
          </a:p>
          <a:p>
            <a:pPr lvl="1" algn="l" rtl="0"/>
            <a:endParaRPr lang="en-US" sz="2000" dirty="0"/>
          </a:p>
          <a:p>
            <a:pPr lvl="1" algn="l" rtl="0"/>
            <a:r>
              <a:rPr lang="en-US" sz="2000" dirty="0"/>
              <a:t>For each position i in T, determine whether a  </a:t>
            </a:r>
            <a:br>
              <a:rPr lang="en-US" sz="2000" dirty="0"/>
            </a:br>
            <a:r>
              <a:rPr lang="en-US" sz="2000" dirty="0"/>
              <a:t>k-mismatch of P begins at position i.</a:t>
            </a:r>
          </a:p>
          <a:p>
            <a:pPr lvl="1" algn="l" rtl="0">
              <a:buFontTx/>
              <a:buNone/>
            </a:pPr>
            <a:endParaRPr lang="en-US" sz="2000" dirty="0"/>
          </a:p>
          <a:p>
            <a:pPr lvl="1" algn="l" rtl="0"/>
            <a:r>
              <a:rPr lang="en-US" sz="2000" dirty="0"/>
              <a:t>To do this efficiently: successively execute up to k+1 longest common extension queries. </a:t>
            </a:r>
          </a:p>
          <a:p>
            <a:pPr lvl="1" algn="l" rtl="0"/>
            <a:endParaRPr lang="en-US" sz="2000" dirty="0"/>
          </a:p>
          <a:p>
            <a:pPr lvl="1" algn="l" rtl="0"/>
            <a:r>
              <a:rPr lang="en-US" sz="2000" dirty="0"/>
              <a:t>A k-mismatch of P begins at position i </a:t>
            </a:r>
            <a:r>
              <a:rPr lang="en-US" sz="2000" dirty="0" smtClean="0"/>
              <a:t>if </a:t>
            </a:r>
            <a:r>
              <a:rPr lang="en-US" sz="2000" dirty="0"/>
              <a:t>these extensions reach the end of P.</a:t>
            </a:r>
          </a:p>
          <a:p>
            <a:pPr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84440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976CD-108B-4EBA-B64D-7C6EE9425436}" type="slidenum">
              <a:rPr lang="he-IL"/>
              <a:pPr/>
              <a:t>64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solution (continued)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627313" y="2205038"/>
            <a:ext cx="3313112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1547813" y="3429000"/>
            <a:ext cx="5905500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00113" y="35004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T</a:t>
            </a: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1979613" y="22050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P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2627313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3059113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3492500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Line 11"/>
          <p:cNvSpPr>
            <a:spLocks noChangeShapeType="1"/>
          </p:cNvSpPr>
          <p:nvPr/>
        </p:nvSpPr>
        <p:spPr bwMode="auto">
          <a:xfrm>
            <a:off x="385127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12"/>
          <p:cNvSpPr>
            <a:spLocks noChangeShapeType="1"/>
          </p:cNvSpPr>
          <p:nvPr/>
        </p:nvSpPr>
        <p:spPr bwMode="auto">
          <a:xfrm>
            <a:off x="594042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Line 14"/>
          <p:cNvSpPr>
            <a:spLocks noChangeShapeType="1"/>
          </p:cNvSpPr>
          <p:nvPr/>
        </p:nvSpPr>
        <p:spPr bwMode="auto">
          <a:xfrm>
            <a:off x="5508625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1" name="Line 15"/>
          <p:cNvSpPr>
            <a:spLocks noChangeShapeType="1"/>
          </p:cNvSpPr>
          <p:nvPr/>
        </p:nvSpPr>
        <p:spPr bwMode="auto">
          <a:xfrm flipH="1">
            <a:off x="5148263" y="2708275"/>
            <a:ext cx="1587" cy="7191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2" name="Line 16"/>
          <p:cNvSpPr>
            <a:spLocks noChangeShapeType="1"/>
          </p:cNvSpPr>
          <p:nvPr/>
        </p:nvSpPr>
        <p:spPr bwMode="auto">
          <a:xfrm>
            <a:off x="4716463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>
            <a:off x="4284663" y="2708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>
            <a:off x="2627313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3059113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6" name="Line 20"/>
          <p:cNvSpPr>
            <a:spLocks noChangeShapeType="1"/>
          </p:cNvSpPr>
          <p:nvPr/>
        </p:nvSpPr>
        <p:spPr bwMode="auto">
          <a:xfrm>
            <a:off x="3492500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>
            <a:off x="3851275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>
            <a:off x="4284663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>
            <a:off x="4716463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5148263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5508625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5940425" y="34290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5508625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5148263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716463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4284663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3851275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>
            <a:off x="3492500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>
            <a:off x="3059113" y="220503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10" name="Text Box 34"/>
          <p:cNvSpPr txBox="1">
            <a:spLocks noChangeArrowheads="1"/>
          </p:cNvSpPr>
          <p:nvPr/>
        </p:nvSpPr>
        <p:spPr bwMode="auto">
          <a:xfrm>
            <a:off x="2627313" y="17002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3059113" y="1700213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50212" name="Text Box 36"/>
          <p:cNvSpPr txBox="1">
            <a:spLocks noChangeArrowheads="1"/>
          </p:cNvSpPr>
          <p:nvPr/>
        </p:nvSpPr>
        <p:spPr bwMode="auto">
          <a:xfrm>
            <a:off x="5508625" y="170021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50213" name="Text Box 37"/>
          <p:cNvSpPr txBox="1">
            <a:spLocks noChangeArrowheads="1"/>
          </p:cNvSpPr>
          <p:nvPr/>
        </p:nvSpPr>
        <p:spPr bwMode="auto">
          <a:xfrm>
            <a:off x="2700338" y="4149725"/>
            <a:ext cx="43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i</a:t>
            </a:r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3492500" y="2205038"/>
            <a:ext cx="358775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Rectangle 39"/>
          <p:cNvSpPr>
            <a:spLocks noChangeArrowheads="1"/>
          </p:cNvSpPr>
          <p:nvPr/>
        </p:nvSpPr>
        <p:spPr bwMode="auto">
          <a:xfrm>
            <a:off x="5148263" y="2205038"/>
            <a:ext cx="360362" cy="50323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Rectangle 40"/>
          <p:cNvSpPr>
            <a:spLocks noChangeArrowheads="1"/>
          </p:cNvSpPr>
          <p:nvPr/>
        </p:nvSpPr>
        <p:spPr bwMode="auto">
          <a:xfrm>
            <a:off x="3492500" y="3429000"/>
            <a:ext cx="358775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Rectangle 41"/>
          <p:cNvSpPr>
            <a:spLocks noChangeArrowheads="1"/>
          </p:cNvSpPr>
          <p:nvPr/>
        </p:nvSpPr>
        <p:spPr bwMode="auto">
          <a:xfrm>
            <a:off x="5148263" y="3429000"/>
            <a:ext cx="360362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Line 43"/>
          <p:cNvSpPr>
            <a:spLocks noChangeShapeType="1"/>
          </p:cNvSpPr>
          <p:nvPr/>
        </p:nvSpPr>
        <p:spPr bwMode="auto">
          <a:xfrm>
            <a:off x="2627313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0" name="Line 44"/>
          <p:cNvSpPr>
            <a:spLocks noChangeShapeType="1"/>
          </p:cNvSpPr>
          <p:nvPr/>
        </p:nvSpPr>
        <p:spPr bwMode="auto">
          <a:xfrm>
            <a:off x="3492500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1" name="Line 45"/>
          <p:cNvSpPr>
            <a:spLocks noChangeShapeType="1"/>
          </p:cNvSpPr>
          <p:nvPr/>
        </p:nvSpPr>
        <p:spPr bwMode="auto">
          <a:xfrm>
            <a:off x="3851275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2" name="Line 46"/>
          <p:cNvSpPr>
            <a:spLocks noChangeShapeType="1"/>
          </p:cNvSpPr>
          <p:nvPr/>
        </p:nvSpPr>
        <p:spPr bwMode="auto">
          <a:xfrm>
            <a:off x="5148263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3" name="Line 47"/>
          <p:cNvSpPr>
            <a:spLocks noChangeShapeType="1"/>
          </p:cNvSpPr>
          <p:nvPr/>
        </p:nvSpPr>
        <p:spPr bwMode="auto">
          <a:xfrm>
            <a:off x="5508625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4" name="Line 48"/>
          <p:cNvSpPr>
            <a:spLocks noChangeShapeType="1"/>
          </p:cNvSpPr>
          <p:nvPr/>
        </p:nvSpPr>
        <p:spPr bwMode="auto">
          <a:xfrm>
            <a:off x="5940425" y="3933825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5" name="Line 49"/>
          <p:cNvSpPr>
            <a:spLocks noChangeShapeType="1"/>
          </p:cNvSpPr>
          <p:nvPr/>
        </p:nvSpPr>
        <p:spPr bwMode="auto">
          <a:xfrm>
            <a:off x="2627313" y="5013325"/>
            <a:ext cx="865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6" name="Line 50"/>
          <p:cNvSpPr>
            <a:spLocks noChangeShapeType="1"/>
          </p:cNvSpPr>
          <p:nvPr/>
        </p:nvSpPr>
        <p:spPr bwMode="auto">
          <a:xfrm>
            <a:off x="3851275" y="501332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7" name="Line 51"/>
          <p:cNvSpPr>
            <a:spLocks noChangeShapeType="1"/>
          </p:cNvSpPr>
          <p:nvPr/>
        </p:nvSpPr>
        <p:spPr bwMode="auto">
          <a:xfrm>
            <a:off x="5508625" y="50133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28" name="Text Box 52"/>
          <p:cNvSpPr txBox="1">
            <a:spLocks noChangeArrowheads="1"/>
          </p:cNvSpPr>
          <p:nvPr/>
        </p:nvSpPr>
        <p:spPr bwMode="auto">
          <a:xfrm>
            <a:off x="2627313" y="5229225"/>
            <a:ext cx="1008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query 1</a:t>
            </a:r>
          </a:p>
        </p:txBody>
      </p:sp>
      <p:sp>
        <p:nvSpPr>
          <p:cNvPr id="50229" name="Text Box 53"/>
          <p:cNvSpPr txBox="1">
            <a:spLocks noChangeArrowheads="1"/>
          </p:cNvSpPr>
          <p:nvPr/>
        </p:nvSpPr>
        <p:spPr bwMode="auto">
          <a:xfrm>
            <a:off x="3924300" y="5229225"/>
            <a:ext cx="1008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query 2</a:t>
            </a:r>
          </a:p>
        </p:txBody>
      </p:sp>
      <p:sp>
        <p:nvSpPr>
          <p:cNvPr id="50230" name="Text Box 54"/>
          <p:cNvSpPr txBox="1">
            <a:spLocks noChangeArrowheads="1"/>
          </p:cNvSpPr>
          <p:nvPr/>
        </p:nvSpPr>
        <p:spPr bwMode="auto">
          <a:xfrm>
            <a:off x="5292725" y="522922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query 3</a:t>
            </a:r>
          </a:p>
        </p:txBody>
      </p:sp>
      <p:sp>
        <p:nvSpPr>
          <p:cNvPr id="50231" name="Text Box 55"/>
          <p:cNvSpPr txBox="1">
            <a:spLocks noChangeArrowheads="1"/>
          </p:cNvSpPr>
          <p:nvPr/>
        </p:nvSpPr>
        <p:spPr bwMode="auto">
          <a:xfrm>
            <a:off x="3851275" y="1700213"/>
            <a:ext cx="433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50232" name="Text Box 56"/>
          <p:cNvSpPr txBox="1">
            <a:spLocks noChangeArrowheads="1"/>
          </p:cNvSpPr>
          <p:nvPr/>
        </p:nvSpPr>
        <p:spPr bwMode="auto">
          <a:xfrm>
            <a:off x="3851275" y="4149725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/>
              <a:t>i+3</a:t>
            </a:r>
          </a:p>
        </p:txBody>
      </p:sp>
    </p:spTree>
    <p:extLst>
      <p:ext uri="{BB962C8B-B14F-4D97-AF65-F5344CB8AC3E}">
        <p14:creationId xmlns:p14="http://schemas.microsoft.com/office/powerpoint/2010/main" xmlns="" val="31567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B799-51E1-4D44-ABC5-7C11503D76D1}" type="slidenum">
              <a:rPr lang="he-IL"/>
              <a:pPr/>
              <a:t>65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Algorithm for index 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buFontTx/>
              <a:buAutoNum type="arabicPeriod"/>
            </a:pPr>
            <a:r>
              <a:rPr lang="en-US" sz="2000" dirty="0"/>
              <a:t>j </a:t>
            </a:r>
            <a:r>
              <a:rPr lang="en-US" sz="2000" dirty="0">
                <a:sym typeface="Symbol" pitchFamily="18" charset="2"/>
              </a:rPr>
              <a:t> 1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i’  i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count  0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sym typeface="Symbol" pitchFamily="18" charset="2"/>
              </a:rPr>
              <a:t>Compute the length </a:t>
            </a:r>
            <a:r>
              <a:rPr lang="en-US" sz="2000" dirty="0">
                <a:latin typeface="+mj-lt"/>
                <a:cs typeface="Andalus" pitchFamily="18" charset="-78"/>
                <a:sym typeface="Symbol" pitchFamily="18" charset="2"/>
              </a:rPr>
              <a:t>l</a:t>
            </a:r>
            <a:r>
              <a:rPr lang="en-US" sz="2000" dirty="0">
                <a:sym typeface="Symbol" pitchFamily="18" charset="2"/>
              </a:rPr>
              <a:t> of the longest common extension starting at positions j of P and i’ of T.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sym typeface="Symbol" pitchFamily="18" charset="2"/>
              </a:rPr>
              <a:t>if </a:t>
            </a:r>
            <a:r>
              <a:rPr lang="en-US" sz="2000" dirty="0" err="1" smtClean="0">
                <a:sym typeface="Symbol" pitchFamily="18" charset="2"/>
              </a:rPr>
              <a:t>j+l</a:t>
            </a:r>
            <a:r>
              <a:rPr lang="en-US" sz="2000" dirty="0" smtClean="0">
                <a:sym typeface="Symbol" pitchFamily="18" charset="2"/>
              </a:rPr>
              <a:t>=m+1</a:t>
            </a:r>
            <a:r>
              <a:rPr lang="en-US" sz="2000" dirty="0">
                <a:sym typeface="Symbol" pitchFamily="18" charset="2"/>
              </a:rPr>
              <a:t/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then a k-mismatch of P occurs in T starting at i; stop.</a:t>
            </a:r>
          </a:p>
          <a:p>
            <a:pPr marL="609600" indent="-609600" algn="l" rtl="0">
              <a:buFontTx/>
              <a:buAutoNum type="arabicPeriod"/>
            </a:pPr>
            <a:r>
              <a:rPr lang="en-US" sz="2000" dirty="0">
                <a:sym typeface="Symbol" pitchFamily="18" charset="2"/>
              </a:rPr>
              <a:t>if count&lt;k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then count  count+1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        j  j+l+1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        i’  i’+l+1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        go to step 2.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else, a k-mismatch of P does not occur in T starting at i; stop. </a:t>
            </a:r>
          </a:p>
        </p:txBody>
      </p:sp>
    </p:spTree>
    <p:extLst>
      <p:ext uri="{BB962C8B-B14F-4D97-AF65-F5344CB8AC3E}">
        <p14:creationId xmlns:p14="http://schemas.microsoft.com/office/powerpoint/2010/main" xmlns="" val="44424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B799-51E1-4D44-ABC5-7C11503D76D1}" type="slidenum">
              <a:rPr lang="he-IL"/>
              <a:pPr/>
              <a:t>66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2296" indent="0" algn="l" rtl="0">
              <a:buNone/>
            </a:pPr>
            <a:endParaRPr lang="en-US" sz="2400" dirty="0" smtClean="0"/>
          </a:p>
          <a:p>
            <a:pPr marL="82296" indent="0" algn="l" rtl="0">
              <a:buNone/>
            </a:pPr>
            <a:endParaRPr lang="en-US" sz="2400" dirty="0"/>
          </a:p>
          <a:p>
            <a:pPr marL="82296" indent="0" algn="l" rtl="0"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Cambria Math"/>
              </a:rPr>
              <a:t>P </a:t>
            </a:r>
            <a:r>
              <a:rPr lang="en-US" sz="2400" i="1" dirty="0">
                <a:solidFill>
                  <a:srgbClr val="000000"/>
                </a:solidFill>
                <a:latin typeface="Cambria Math"/>
              </a:rPr>
              <a:t>=    </a:t>
            </a:r>
            <a:r>
              <a:rPr lang="en-US" sz="2400" i="1" dirty="0" err="1">
                <a:solidFill>
                  <a:srgbClr val="000000"/>
                </a:solidFill>
                <a:latin typeface="Cambria Math"/>
              </a:rPr>
              <a:t>abcaabaccc</a:t>
            </a:r>
            <a:endParaRPr lang="en-US" sz="2400" i="1" dirty="0">
              <a:solidFill>
                <a:srgbClr val="000000"/>
              </a:solidFill>
              <a:latin typeface="Cambria Math"/>
            </a:endParaRPr>
          </a:p>
          <a:p>
            <a:pPr marL="82296" indent="0" algn="l" rtl="0">
              <a:buNone/>
            </a:pPr>
            <a:r>
              <a:rPr lang="fr-FR" sz="2400" i="1" dirty="0">
                <a:solidFill>
                  <a:srgbClr val="000000"/>
                </a:solidFill>
                <a:latin typeface="Cambria Math"/>
              </a:rPr>
              <a:t>T = </a:t>
            </a:r>
            <a:r>
              <a:rPr lang="fr-FR" sz="2400" i="1" dirty="0" err="1">
                <a:solidFill>
                  <a:srgbClr val="000000"/>
                </a:solidFill>
                <a:latin typeface="Cambria Math"/>
              </a:rPr>
              <a:t>cabcdabbcccd</a:t>
            </a:r>
            <a:endParaRPr lang="fr-FR" sz="2400" i="1" dirty="0">
              <a:solidFill>
                <a:srgbClr val="000000"/>
              </a:solidFill>
              <a:latin typeface="Cambria Math"/>
            </a:endParaRPr>
          </a:p>
          <a:p>
            <a:pPr marL="0" indent="0" algn="l" rtl="0">
              <a:buNone/>
            </a:pPr>
            <a:endParaRPr lang="en-US" sz="2000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5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B799-51E1-4D44-ABC5-7C11503D76D1}" type="slidenum">
              <a:rPr lang="he-IL"/>
              <a:pPr/>
              <a:t>67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2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 algn="l" rtl="0">
                  <a:buNone/>
                </a:pPr>
                <a:endParaRPr lang="en-US" sz="2400" dirty="0" smtClean="0"/>
              </a:p>
              <a:p>
                <a:pPr marL="82296" indent="0" algn="l" rtl="0">
                  <a:buNone/>
                </a:pPr>
                <a:endParaRPr lang="en-US" sz="2400" dirty="0"/>
              </a:p>
              <a:p>
                <a:pPr marL="82296" indent="0" algn="l" rtl="0">
                  <a:buNone/>
                </a:pPr>
                <a:r>
                  <a:rPr lang="en-US" sz="2400" i="1" dirty="0" smtClean="0">
                    <a:latin typeface="Cambria Math"/>
                  </a:rPr>
                  <a:t>P </a:t>
                </a:r>
                <a:r>
                  <a:rPr lang="en-US" sz="2400" i="1" dirty="0">
                    <a:latin typeface="Cambria Math"/>
                  </a:rPr>
                  <a:t>=  </a:t>
                </a:r>
                <a:r>
                  <a:rPr lang="en-US" sz="2400" i="1" dirty="0">
                    <a:latin typeface="Cambria Math"/>
                  </a:rPr>
                  <a:t>  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Cambria Math"/>
                  </a:rPr>
                  <a:t>aabaccc</a:t>
                </a:r>
                <a:endParaRPr lang="en-US" sz="2400" i="1" dirty="0">
                  <a:solidFill>
                    <a:srgbClr val="000000"/>
                  </a:solidFill>
                  <a:latin typeface="Cambria Math"/>
                </a:endParaRPr>
              </a:p>
              <a:p>
                <a:pPr marL="82296" indent="0" algn="l" rtl="0">
                  <a:buNone/>
                </a:pPr>
                <a:r>
                  <a:rPr lang="fr-FR" sz="2400" i="1" dirty="0">
                    <a:latin typeface="Cambria Math"/>
                  </a:rPr>
                  <a:t>T = </a:t>
                </a:r>
                <a:r>
                  <a:rPr lang="fr-FR" sz="2400" i="1" dirty="0" err="1">
                    <a:latin typeface="Cambria Math"/>
                  </a:rPr>
                  <a:t>c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fr-FR" sz="2400" i="1" dirty="0" err="1">
                    <a:solidFill>
                      <a:srgbClr val="000000"/>
                    </a:solidFill>
                    <a:latin typeface="Cambria Math"/>
                  </a:rPr>
                  <a:t>dabbccc</a:t>
                </a:r>
                <a:r>
                  <a:rPr lang="fr-FR" sz="2400" i="1" dirty="0" err="1">
                    <a:latin typeface="Cambria Math"/>
                  </a:rPr>
                  <a:t>d</a:t>
                </a:r>
                <a:endParaRPr lang="fr-FR" sz="2400" i="1" dirty="0">
                  <a:latin typeface="Cambria Math"/>
                </a:endParaRPr>
              </a:p>
              <a:p>
                <a:pPr marL="82296" indent="0" algn="l" rtl="0">
                  <a:buNone/>
                </a:pPr>
                <a:endParaRPr lang="fr-FR" sz="2400" dirty="0" smtClean="0"/>
              </a:p>
              <a:p>
                <a:pPr marL="82296" indent="0" algn="l" rtl="0">
                  <a:buNone/>
                </a:pP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/>
                  <a:t> = </a:t>
                </a:r>
                <a:r>
                  <a:rPr lang="fr-FR" sz="2400" dirty="0" smtClean="0"/>
                  <a:t>3</a:t>
                </a:r>
                <a:endParaRPr lang="en-US" sz="2000" dirty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2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 cstate="print"/>
                <a:stretch>
                  <a:fillRect l="-163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36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B799-51E1-4D44-ABC5-7C11503D76D1}" type="slidenum">
              <a:rPr lang="he-IL"/>
              <a:pPr/>
              <a:t>68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2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 algn="l" rtl="0">
                  <a:buNone/>
                </a:pPr>
                <a:endParaRPr lang="en-US" sz="2400" dirty="0" smtClean="0"/>
              </a:p>
              <a:p>
                <a:pPr marL="82296" indent="0" algn="l" rtl="0">
                  <a:buNone/>
                </a:pPr>
                <a:endParaRPr lang="en-US" sz="2400" dirty="0"/>
              </a:p>
              <a:p>
                <a:pPr marL="82296" indent="0" algn="l" rtl="0">
                  <a:buNone/>
                </a:pPr>
                <a:r>
                  <a:rPr lang="en-US" sz="2400" i="1" dirty="0" smtClean="0">
                    <a:latin typeface="Cambria Math"/>
                  </a:rPr>
                  <a:t>P </a:t>
                </a:r>
                <a:r>
                  <a:rPr lang="en-US" sz="2400" i="1" dirty="0">
                    <a:latin typeface="Cambria Math"/>
                  </a:rPr>
                  <a:t>=  </a:t>
                </a:r>
                <a:r>
                  <a:rPr lang="en-US" sz="2400" i="1" dirty="0">
                    <a:latin typeface="Cambria Math"/>
                  </a:rPr>
                  <a:t>  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Cambria Math"/>
                  </a:rPr>
                  <a:t>a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ab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Cambria Math"/>
                  </a:rPr>
                  <a:t>a</a:t>
                </a:r>
                <a:r>
                  <a:rPr lang="en-US" sz="2400" i="1" dirty="0" err="1">
                    <a:solidFill>
                      <a:srgbClr val="000000"/>
                    </a:solidFill>
                    <a:latin typeface="Cambria Math"/>
                  </a:rPr>
                  <a:t>ccc</a:t>
                </a:r>
                <a:endParaRPr lang="en-US" sz="2400" i="1" dirty="0">
                  <a:solidFill>
                    <a:srgbClr val="000000"/>
                  </a:solidFill>
                  <a:latin typeface="Cambria Math"/>
                </a:endParaRPr>
              </a:p>
              <a:p>
                <a:pPr marL="82296" indent="0" algn="l" rtl="0">
                  <a:buNone/>
                </a:pPr>
                <a:r>
                  <a:rPr lang="fr-FR" sz="2400" i="1" dirty="0">
                    <a:latin typeface="Cambria Math"/>
                  </a:rPr>
                  <a:t>T = </a:t>
                </a:r>
                <a:r>
                  <a:rPr lang="fr-FR" sz="2400" i="1" dirty="0" err="1">
                    <a:latin typeface="Cambria Math"/>
                  </a:rPr>
                  <a:t>c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fr-FR" sz="2400" i="1" dirty="0" err="1">
                    <a:solidFill>
                      <a:srgbClr val="FF0000"/>
                    </a:solidFill>
                    <a:latin typeface="Cambria Math"/>
                  </a:rPr>
                  <a:t>d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ab</a:t>
                </a:r>
                <a:r>
                  <a:rPr lang="fr-FR" sz="2400" i="1" dirty="0" err="1">
                    <a:solidFill>
                      <a:srgbClr val="FF0000"/>
                    </a:solidFill>
                    <a:latin typeface="Cambria Math"/>
                  </a:rPr>
                  <a:t>b</a:t>
                </a:r>
                <a:r>
                  <a:rPr lang="fr-FR" sz="2400" i="1" dirty="0" err="1">
                    <a:solidFill>
                      <a:srgbClr val="000000"/>
                    </a:solidFill>
                    <a:latin typeface="Cambria Math"/>
                  </a:rPr>
                  <a:t>ccc</a:t>
                </a:r>
                <a:r>
                  <a:rPr lang="fr-FR" sz="2400" i="1" dirty="0" err="1">
                    <a:latin typeface="Cambria Math"/>
                  </a:rPr>
                  <a:t>d</a:t>
                </a:r>
                <a:endParaRPr lang="fr-FR" sz="2400" i="1" dirty="0">
                  <a:latin typeface="Cambria Math"/>
                </a:endParaRPr>
              </a:p>
              <a:p>
                <a:pPr marL="82296" indent="0" algn="l" rtl="0">
                  <a:buNone/>
                </a:pPr>
                <a:endParaRPr lang="fr-FR" sz="2400" i="1" dirty="0">
                  <a:latin typeface="Cambria Math"/>
                </a:endParaRPr>
              </a:p>
              <a:p>
                <a:pPr marL="82296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/>
                  <a:t> = 3, 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400" dirty="0"/>
                  <a:t> = 2</a:t>
                </a:r>
                <a:r>
                  <a:rPr lang="fr-FR" sz="2400" dirty="0"/>
                  <a:t> </a:t>
                </a:r>
                <a:endParaRPr lang="en-US" sz="2000" dirty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2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 cstate="print"/>
                <a:stretch>
                  <a:fillRect l="-163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73639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EB799-51E1-4D44-ABC5-7C11503D76D1}" type="slidenum">
              <a:rPr lang="he-IL"/>
              <a:pPr/>
              <a:t>69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222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82296" indent="0" algn="l" rtl="0">
                  <a:buNone/>
                </a:pPr>
                <a:endParaRPr lang="en-US" sz="2400" dirty="0" smtClean="0"/>
              </a:p>
              <a:p>
                <a:pPr marL="82296" indent="0" algn="l" rtl="0">
                  <a:buNone/>
                </a:pPr>
                <a:endParaRPr lang="en-US" sz="2400" dirty="0"/>
              </a:p>
              <a:p>
                <a:pPr marL="82296" indent="0" algn="l" rtl="0">
                  <a:buNone/>
                </a:pPr>
                <a:r>
                  <a:rPr lang="en-US" sz="2400" i="1" dirty="0" smtClean="0">
                    <a:latin typeface="Cambria Math"/>
                  </a:rPr>
                  <a:t>P </a:t>
                </a:r>
                <a:r>
                  <a:rPr lang="en-US" sz="2400" i="1" dirty="0">
                    <a:latin typeface="Cambria Math"/>
                  </a:rPr>
                  <a:t>=  </a:t>
                </a:r>
                <a:r>
                  <a:rPr lang="en-US" sz="2400" i="1" dirty="0">
                    <a:latin typeface="Cambria Math"/>
                  </a:rPr>
                  <a:t>  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Cambria Math"/>
                  </a:rPr>
                  <a:t>a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ab</a:t>
                </a:r>
                <a:r>
                  <a:rPr lang="en-US" sz="2400" i="1" dirty="0" err="1">
                    <a:solidFill>
                      <a:srgbClr val="FF0000"/>
                    </a:solidFill>
                    <a:latin typeface="Cambria Math"/>
                  </a:rPr>
                  <a:t>a</a:t>
                </a:r>
                <a:r>
                  <a:rPr lang="en-US" sz="2400" i="1" dirty="0" err="1">
                    <a:solidFill>
                      <a:srgbClr val="92D050"/>
                    </a:solidFill>
                    <a:latin typeface="Cambria Math"/>
                  </a:rPr>
                  <a:t>ccc</a:t>
                </a:r>
                <a:endParaRPr lang="en-US" sz="2400" i="1" dirty="0">
                  <a:solidFill>
                    <a:srgbClr val="92D050"/>
                  </a:solidFill>
                  <a:latin typeface="Cambria Math"/>
                </a:endParaRPr>
              </a:p>
              <a:p>
                <a:pPr marL="82296" indent="0" algn="l" rtl="0">
                  <a:buNone/>
                </a:pPr>
                <a:r>
                  <a:rPr lang="fr-FR" sz="2400" i="1" dirty="0">
                    <a:latin typeface="Cambria Math"/>
                  </a:rPr>
                  <a:t>T = </a:t>
                </a:r>
                <a:r>
                  <a:rPr lang="fr-FR" sz="2400" i="1" dirty="0" err="1">
                    <a:latin typeface="Cambria Math"/>
                  </a:rPr>
                  <a:t>c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abc</a:t>
                </a:r>
                <a:r>
                  <a:rPr lang="fr-FR" sz="2400" i="1" dirty="0" err="1">
                    <a:solidFill>
                      <a:srgbClr val="FF0000"/>
                    </a:solidFill>
                    <a:latin typeface="Cambria Math"/>
                  </a:rPr>
                  <a:t>d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ab</a:t>
                </a:r>
                <a:r>
                  <a:rPr lang="fr-FR" sz="2400" i="1" dirty="0" err="1">
                    <a:solidFill>
                      <a:srgbClr val="FF0000"/>
                    </a:solidFill>
                    <a:latin typeface="Cambria Math"/>
                  </a:rPr>
                  <a:t>b</a:t>
                </a:r>
                <a:r>
                  <a:rPr lang="fr-FR" sz="2400" i="1" dirty="0" err="1">
                    <a:solidFill>
                      <a:srgbClr val="92D050"/>
                    </a:solidFill>
                    <a:latin typeface="Cambria Math"/>
                  </a:rPr>
                  <a:t>ccc</a:t>
                </a:r>
                <a:r>
                  <a:rPr lang="fr-FR" sz="2400" i="1" dirty="0" err="1">
                    <a:latin typeface="Cambria Math"/>
                  </a:rPr>
                  <a:t>d</a:t>
                </a:r>
                <a:endParaRPr lang="fr-FR" sz="2400" i="1" dirty="0">
                  <a:latin typeface="Cambria Math"/>
                </a:endParaRPr>
              </a:p>
              <a:p>
                <a:pPr marL="82296" indent="0" algn="l" rtl="0">
                  <a:buNone/>
                </a:pPr>
                <a:endParaRPr lang="fr-FR" sz="2400" i="1" dirty="0">
                  <a:latin typeface="Cambria Math"/>
                </a:endParaRPr>
              </a:p>
              <a:p>
                <a:pPr marL="82296" indent="0" algn="l" rtl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400" dirty="0"/>
                  <a:t> = 3, </a:t>
                </a:r>
                <a:r>
                  <a:rPr lang="fr-FR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400" dirty="0"/>
                  <a:t> = 2</a:t>
                </a:r>
                <a:r>
                  <a:rPr lang="fr-FR" sz="2400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𝑗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fr-FR" sz="2400" dirty="0"/>
                  <a:t> = </a:t>
                </a:r>
                <a:r>
                  <a:rPr lang="fr-FR" sz="2400" dirty="0"/>
                  <a:t>3</a:t>
                </a:r>
                <a:endParaRPr lang="fr-FR" sz="2400" dirty="0"/>
              </a:p>
              <a:p>
                <a:pPr marL="0" indent="0" algn="l" rtl="0">
                  <a:buNone/>
                </a:pPr>
                <a:endParaRPr lang="en-US" sz="2000" dirty="0"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52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2" cstate="print"/>
                <a:stretch>
                  <a:fillRect l="-894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91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Suffix Tree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115616" y="1292696"/>
            <a:ext cx="7632848" cy="4800600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Solution: insert a special terminal character at the end such as $.</a:t>
            </a:r>
          </a:p>
          <a:p>
            <a:pPr algn="l" rtl="0"/>
            <a:r>
              <a:rPr lang="en-US" sz="2400" dirty="0" smtClean="0"/>
              <a:t>Then, </a:t>
            </a:r>
            <a:r>
              <a:rPr lang="en-US" sz="2400" dirty="0" err="1" smtClean="0"/>
              <a:t>xa</a:t>
            </a:r>
            <a:r>
              <a:rPr lang="en-US" sz="2400" dirty="0" smtClean="0"/>
              <a:t>$ will not be a prefix of the suffix </a:t>
            </a:r>
            <a:r>
              <a:rPr lang="en-US" sz="2400" dirty="0" err="1" smtClean="0"/>
              <a:t>xabxa</a:t>
            </a:r>
            <a:r>
              <a:rPr lang="en-US" sz="2400" dirty="0" smtClean="0"/>
              <a:t>$.</a:t>
            </a:r>
            <a:endParaRPr lang="en-US" sz="2400" dirty="0"/>
          </a:p>
        </p:txBody>
      </p:sp>
      <p:sp>
        <p:nvSpPr>
          <p:cNvPr id="4" name="מלבן 3"/>
          <p:cNvSpPr/>
          <p:nvPr/>
        </p:nvSpPr>
        <p:spPr>
          <a:xfrm>
            <a:off x="1218374" y="2852936"/>
            <a:ext cx="2363147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</a:rPr>
              <a:t>S</a:t>
            </a:r>
            <a:r>
              <a:rPr lang="en-US" sz="2400" dirty="0" smtClean="0"/>
              <a:t> = “x a b x a $”</a:t>
            </a:r>
          </a:p>
          <a:p>
            <a:pPr marL="631825" lvl="1" algn="l" rtl="0"/>
            <a:r>
              <a:rPr lang="en-US" sz="2400" baseline="0" dirty="0" smtClean="0"/>
              <a:t>1 2 3 4 5 6</a:t>
            </a:r>
            <a:endParaRPr lang="he-IL" sz="2400" baseline="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{</a:t>
            </a:r>
          </a:p>
          <a:p>
            <a:pPr algn="l" rtl="0"/>
            <a:r>
              <a:rPr lang="en-US" sz="2400" dirty="0" smtClean="0"/>
              <a:t>S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= $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= a$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4</a:t>
            </a:r>
            <a:r>
              <a:rPr lang="en-US" sz="2400" baseline="0" dirty="0" smtClean="0"/>
              <a:t>= </a:t>
            </a:r>
            <a:r>
              <a:rPr lang="en-US" sz="2400" dirty="0" err="1" smtClean="0"/>
              <a:t>xa</a:t>
            </a:r>
            <a:r>
              <a:rPr lang="en-US" sz="2400" dirty="0" smtClean="0"/>
              <a:t>$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= </a:t>
            </a:r>
            <a:r>
              <a:rPr lang="en-US" sz="2400" dirty="0" err="1" smtClean="0"/>
              <a:t>bxa</a:t>
            </a:r>
            <a:r>
              <a:rPr lang="en-US" sz="2400" dirty="0" smtClean="0"/>
              <a:t>$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2</a:t>
            </a:r>
            <a:r>
              <a:rPr lang="en-US" sz="2400" baseline="0" dirty="0" smtClean="0"/>
              <a:t>=</a:t>
            </a:r>
            <a:r>
              <a:rPr lang="en-US" sz="2400" dirty="0" smtClean="0"/>
              <a:t> </a:t>
            </a:r>
            <a:r>
              <a:rPr lang="en-US" sz="2400" dirty="0" err="1" smtClean="0"/>
              <a:t>abxa</a:t>
            </a:r>
            <a:r>
              <a:rPr lang="en-US" sz="2400" dirty="0" smtClean="0"/>
              <a:t>$</a:t>
            </a:r>
          </a:p>
          <a:p>
            <a:pPr algn="l" rtl="0"/>
            <a:r>
              <a:rPr lang="en-US" sz="2400" baseline="0" dirty="0" smtClean="0"/>
              <a:t>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</a:t>
            </a:r>
            <a:r>
              <a:rPr lang="en-US" sz="2400" dirty="0"/>
              <a:t> </a:t>
            </a:r>
            <a:r>
              <a:rPr lang="en-US" sz="2400" dirty="0" err="1" smtClean="0"/>
              <a:t>xabxa</a:t>
            </a:r>
            <a:r>
              <a:rPr lang="en-US" sz="2400" dirty="0" smtClean="0"/>
              <a:t>$</a:t>
            </a:r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}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5530006" y="3573016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6660232" y="263691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5940152" y="2852936"/>
            <a:ext cx="2880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834262" y="3356992"/>
            <a:ext cx="4821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5087417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1" name="AutoShape 25"/>
          <p:cNvSpPr>
            <a:spLocks noChangeArrowheads="1"/>
          </p:cNvSpPr>
          <p:nvPr/>
        </p:nvSpPr>
        <p:spPr bwMode="auto">
          <a:xfrm>
            <a:off x="7535688" y="6313190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e-IL">
              <a:latin typeface="Arial" pitchFamily="34" charset="0"/>
            </a:endParaRPr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8244408" y="5373216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4" name="AutoShape 29"/>
          <p:cNvSpPr>
            <a:spLocks noChangeArrowheads="1"/>
          </p:cNvSpPr>
          <p:nvPr/>
        </p:nvSpPr>
        <p:spPr bwMode="auto">
          <a:xfrm>
            <a:off x="4377878" y="4512989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4499992" y="5055567"/>
            <a:ext cx="9361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auto">
          <a:xfrm>
            <a:off x="4593902" y="3835896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AutoShape 40"/>
          <p:cNvCxnSpPr>
            <a:cxnSpLocks noChangeShapeType="1"/>
            <a:stCxn id="6" idx="6"/>
            <a:endCxn id="19" idx="0"/>
          </p:cNvCxnSpPr>
          <p:nvPr/>
        </p:nvCxnSpPr>
        <p:spPr bwMode="auto">
          <a:xfrm>
            <a:off x="6998370" y="2805981"/>
            <a:ext cx="1343099" cy="150901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Oval 43"/>
          <p:cNvSpPr>
            <a:spLocks noChangeArrowheads="1"/>
          </p:cNvSpPr>
          <p:nvPr/>
        </p:nvSpPr>
        <p:spPr bwMode="auto">
          <a:xfrm>
            <a:off x="8172400" y="4314999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0" name="AutoShape 45"/>
          <p:cNvCxnSpPr>
            <a:cxnSpLocks noChangeShapeType="1"/>
            <a:stCxn id="19" idx="5"/>
            <a:endCxn id="12" idx="0"/>
          </p:cNvCxnSpPr>
          <p:nvPr/>
        </p:nvCxnSpPr>
        <p:spPr bwMode="auto">
          <a:xfrm flipH="1">
            <a:off x="8454752" y="4603617"/>
            <a:ext cx="6266" cy="7695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46"/>
          <p:cNvCxnSpPr>
            <a:cxnSpLocks noChangeShapeType="1"/>
            <a:stCxn id="19" idx="3"/>
            <a:endCxn id="11" idx="0"/>
          </p:cNvCxnSpPr>
          <p:nvPr/>
        </p:nvCxnSpPr>
        <p:spPr bwMode="auto">
          <a:xfrm flipH="1">
            <a:off x="7746032" y="4603617"/>
            <a:ext cx="475887" cy="1709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Text Box 50"/>
          <p:cNvSpPr txBox="1">
            <a:spLocks noChangeArrowheads="1"/>
          </p:cNvSpPr>
          <p:nvPr/>
        </p:nvSpPr>
        <p:spPr bwMode="auto">
          <a:xfrm>
            <a:off x="7092280" y="5343599"/>
            <a:ext cx="834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AutoShape 40"/>
          <p:cNvCxnSpPr>
            <a:cxnSpLocks noChangeShapeType="1"/>
            <a:stCxn id="6" idx="2"/>
            <a:endCxn id="5" idx="7"/>
          </p:cNvCxnSpPr>
          <p:nvPr/>
        </p:nvCxnSpPr>
        <p:spPr bwMode="auto">
          <a:xfrm flipH="1">
            <a:off x="5818625" y="2805981"/>
            <a:ext cx="841607" cy="8165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5" name="AutoShape 40"/>
          <p:cNvCxnSpPr>
            <a:cxnSpLocks noChangeShapeType="1"/>
            <a:stCxn id="5" idx="3"/>
            <a:endCxn id="14" idx="0"/>
          </p:cNvCxnSpPr>
          <p:nvPr/>
        </p:nvCxnSpPr>
        <p:spPr bwMode="auto">
          <a:xfrm flipH="1">
            <a:off x="4588222" y="3861635"/>
            <a:ext cx="991303" cy="6513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6" name="AutoShape 40"/>
          <p:cNvCxnSpPr>
            <a:cxnSpLocks noChangeShapeType="1"/>
            <a:stCxn id="5" idx="4"/>
            <a:endCxn id="10" idx="0"/>
          </p:cNvCxnSpPr>
          <p:nvPr/>
        </p:nvCxnSpPr>
        <p:spPr bwMode="auto">
          <a:xfrm flipH="1">
            <a:off x="5297761" y="3911154"/>
            <a:ext cx="401314" cy="2186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" name="AutoShape 27"/>
          <p:cNvSpPr>
            <a:spLocks noChangeArrowheads="1"/>
          </p:cNvSpPr>
          <p:nvPr/>
        </p:nvSpPr>
        <p:spPr bwMode="auto">
          <a:xfrm>
            <a:off x="6095529" y="5733256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8" name="AutoShape 39"/>
          <p:cNvCxnSpPr>
            <a:cxnSpLocks noChangeShapeType="1"/>
            <a:stCxn id="6" idx="3"/>
            <a:endCxn id="27" idx="0"/>
          </p:cNvCxnSpPr>
          <p:nvPr/>
        </p:nvCxnSpPr>
        <p:spPr bwMode="auto">
          <a:xfrm flipH="1">
            <a:off x="6305873" y="2925531"/>
            <a:ext cx="403878" cy="2807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6478488" y="4479503"/>
            <a:ext cx="829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bxa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מלבן 29"/>
          <p:cNvSpPr/>
          <p:nvPr/>
        </p:nvSpPr>
        <p:spPr>
          <a:xfrm>
            <a:off x="4422718" y="4470483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5</a:t>
            </a:r>
            <a:endParaRPr lang="he-IL" dirty="0"/>
          </a:p>
        </p:txBody>
      </p:sp>
      <p:sp>
        <p:nvSpPr>
          <p:cNvPr id="31" name="מלבן 30"/>
          <p:cNvSpPr/>
          <p:nvPr/>
        </p:nvSpPr>
        <p:spPr>
          <a:xfrm>
            <a:off x="7597220" y="627427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1</a:t>
            </a:r>
            <a:endParaRPr lang="he-IL" dirty="0"/>
          </a:p>
        </p:txBody>
      </p:sp>
      <p:sp>
        <p:nvSpPr>
          <p:cNvPr id="33" name="מלבן 32"/>
          <p:cNvSpPr/>
          <p:nvPr/>
        </p:nvSpPr>
        <p:spPr>
          <a:xfrm>
            <a:off x="6156176" y="56982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3</a:t>
            </a:r>
            <a:endParaRPr lang="he-IL" dirty="0"/>
          </a:p>
        </p:txBody>
      </p:sp>
      <p:sp>
        <p:nvSpPr>
          <p:cNvPr id="34" name="מלבן 33"/>
          <p:cNvSpPr/>
          <p:nvPr/>
        </p:nvSpPr>
        <p:spPr>
          <a:xfrm>
            <a:off x="5136069" y="607112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2</a:t>
            </a:r>
            <a:endParaRPr lang="he-IL" dirty="0"/>
          </a:p>
        </p:txBody>
      </p:sp>
      <p:sp>
        <p:nvSpPr>
          <p:cNvPr id="35" name="מלבן 34"/>
          <p:cNvSpPr/>
          <p:nvPr/>
        </p:nvSpPr>
        <p:spPr>
          <a:xfrm>
            <a:off x="8291542" y="533457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36" name="Text Box 38"/>
          <p:cNvSpPr txBox="1">
            <a:spLocks noChangeArrowheads="1"/>
          </p:cNvSpPr>
          <p:nvPr/>
        </p:nvSpPr>
        <p:spPr bwMode="auto">
          <a:xfrm>
            <a:off x="8442287" y="4725144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>
            <a:off x="7047440" y="3831546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7020272" y="3068960"/>
            <a:ext cx="36004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$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AutoShape 40"/>
          <p:cNvCxnSpPr>
            <a:cxnSpLocks noChangeShapeType="1"/>
            <a:stCxn id="6" idx="4"/>
            <a:endCxn id="40" idx="0"/>
          </p:cNvCxnSpPr>
          <p:nvPr/>
        </p:nvCxnSpPr>
        <p:spPr bwMode="auto">
          <a:xfrm>
            <a:off x="6829301" y="2975050"/>
            <a:ext cx="428483" cy="856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3" name="מלבן 42"/>
          <p:cNvSpPr/>
          <p:nvPr/>
        </p:nvSpPr>
        <p:spPr>
          <a:xfrm>
            <a:off x="7092280" y="378904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 smtClean="0"/>
              <a:t>6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AA45-2776-4D80-A6C7-47C7B3FCF7AA}" type="slidenum">
              <a:rPr lang="he-IL"/>
              <a:pPr/>
              <a:t>70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Time Analysis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Preprocessing of T and P for longest common extension queries </a:t>
            </a:r>
            <a:r>
              <a:rPr lang="en-US" sz="2400" dirty="0">
                <a:sym typeface="Symbol" pitchFamily="18" charset="2"/>
              </a:rPr>
              <a:t> </a:t>
            </a:r>
            <a:r>
              <a:rPr lang="en-US" sz="2400" dirty="0" smtClean="0">
                <a:sym typeface="Symbol" pitchFamily="18" charset="2"/>
              </a:rPr>
              <a:t>O(n).</a:t>
            </a:r>
            <a:endParaRPr lang="en-US" sz="2400" dirty="0">
              <a:sym typeface="Symbol" pitchFamily="18" charset="2"/>
            </a:endParaRPr>
          </a:p>
          <a:p>
            <a:pPr algn="l" rtl="0"/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For each index i=1</a:t>
            </a:r>
            <a:r>
              <a:rPr lang="en-US" sz="2400" dirty="0" smtClean="0">
                <a:sym typeface="Symbol" pitchFamily="18" charset="2"/>
              </a:rPr>
              <a:t>,...,n-m+1 </a:t>
            </a:r>
            <a:r>
              <a:rPr lang="en-US" sz="2400" dirty="0">
                <a:sym typeface="Symbol" pitchFamily="18" charset="2"/>
              </a:rPr>
              <a:t>of T, up to k+1 longest common extension queries  </a:t>
            </a:r>
            <a:br>
              <a:rPr lang="en-US" sz="2400" dirty="0">
                <a:sym typeface="Symbol" pitchFamily="18" charset="2"/>
              </a:rPr>
            </a:br>
            <a:r>
              <a:rPr lang="en-US" sz="2400" dirty="0">
                <a:sym typeface="Symbol" pitchFamily="18" charset="2"/>
              </a:rPr>
              <a:t>O(k) per index  </a:t>
            </a:r>
            <a:r>
              <a:rPr lang="en-US" sz="2400" dirty="0" smtClean="0">
                <a:sym typeface="Symbol" pitchFamily="18" charset="2"/>
              </a:rPr>
              <a:t>O(</a:t>
            </a:r>
            <a:r>
              <a:rPr lang="en-US" sz="2400" dirty="0" err="1" smtClean="0">
                <a:sym typeface="Symbol" pitchFamily="18" charset="2"/>
              </a:rPr>
              <a:t>kn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>
                <a:sym typeface="Symbol" pitchFamily="18" charset="2"/>
              </a:rPr>
              <a:t>total. </a:t>
            </a:r>
          </a:p>
          <a:p>
            <a:pPr algn="l" rtl="0"/>
            <a:endParaRPr lang="en-US" sz="2400" dirty="0">
              <a:sym typeface="Symbol" pitchFamily="18" charset="2"/>
            </a:endParaRPr>
          </a:p>
          <a:p>
            <a:pPr algn="l" rtl="0"/>
            <a:r>
              <a:rPr lang="en-US" sz="2400" dirty="0">
                <a:sym typeface="Symbol" pitchFamily="18" charset="2"/>
              </a:rPr>
              <a:t>Total </a:t>
            </a:r>
            <a:r>
              <a:rPr lang="en-US" sz="2400" dirty="0" smtClean="0">
                <a:sym typeface="Symbol" pitchFamily="18" charset="2"/>
              </a:rPr>
              <a:t>O(</a:t>
            </a:r>
            <a:r>
              <a:rPr lang="en-US" sz="2400" dirty="0" err="1" smtClean="0">
                <a:sym typeface="Symbol" pitchFamily="18" charset="2"/>
              </a:rPr>
              <a:t>kn</a:t>
            </a:r>
            <a:r>
              <a:rPr lang="en-US" sz="2400" dirty="0" smtClean="0">
                <a:sym typeface="Symbol" pitchFamily="18" charset="2"/>
              </a:rPr>
              <a:t>) </a:t>
            </a:r>
            <a:r>
              <a:rPr lang="en-US" sz="2400" dirty="0">
                <a:sym typeface="Symbol" pitchFamily="18" charset="2"/>
              </a:rPr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xmlns="" val="32437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48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latin typeface="Arial" pitchFamily="34" charset="0"/>
              </a:rPr>
              <a:t>Build suffix tree </a:t>
            </a:r>
            <a:r>
              <a:rPr lang="en-US" sz="2800" dirty="0" smtClean="0"/>
              <a:t>S=</a:t>
            </a:r>
            <a:r>
              <a:rPr lang="en-US" sz="2800" dirty="0" err="1" smtClean="0">
                <a:latin typeface="Arial" pitchFamily="34" charset="0"/>
              </a:rPr>
              <a:t>xaxac</a:t>
            </a:r>
            <a:r>
              <a:rPr lang="en-US" sz="2800" dirty="0" smtClean="0">
                <a:latin typeface="Arial" pitchFamily="34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S’</a:t>
            </a:r>
            <a:r>
              <a:rPr lang="en-US" sz="2800" dirty="0" smtClean="0">
                <a:latin typeface="Arial" pitchFamily="34" charset="0"/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  <a:r>
              <a:rPr lang="en-US" sz="2800" dirty="0" smtClean="0">
                <a:latin typeface="Arial" pitchFamily="34" charset="0"/>
              </a:rPr>
              <a:t>)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largest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6774631" y="3942928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AutoShape 43"/>
          <p:cNvSpPr>
            <a:spLocks noChangeArrowheads="1"/>
          </p:cNvSpPr>
          <p:nvPr/>
        </p:nvSpPr>
        <p:spPr bwMode="auto">
          <a:xfrm>
            <a:off x="5969769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AutoShape 44"/>
          <p:cNvSpPr>
            <a:spLocks noChangeArrowheads="1"/>
          </p:cNvSpPr>
          <p:nvPr/>
        </p:nvSpPr>
        <p:spPr bwMode="auto">
          <a:xfrm>
            <a:off x="7682681" y="5944766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6389092" y="43146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300192" y="45559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6207224" y="4768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6118324" y="50347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6029424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AutoShape 56"/>
          <p:cNvCxnSpPr>
            <a:cxnSpLocks noChangeShapeType="1"/>
            <a:stCxn id="4" idx="3"/>
            <a:endCxn id="5" idx="0"/>
          </p:cNvCxnSpPr>
          <p:nvPr/>
        </p:nvCxnSpPr>
        <p:spPr bwMode="auto">
          <a:xfrm flipH="1">
            <a:off x="6180113" y="4231547"/>
            <a:ext cx="644037" cy="18656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" name="AutoShape 62"/>
          <p:cNvCxnSpPr>
            <a:cxnSpLocks noChangeShapeType="1"/>
            <a:stCxn id="4" idx="5"/>
            <a:endCxn id="6" idx="0"/>
          </p:cNvCxnSpPr>
          <p:nvPr/>
        </p:nvCxnSpPr>
        <p:spPr bwMode="auto">
          <a:xfrm>
            <a:off x="7063250" y="4231547"/>
            <a:ext cx="829775" cy="17132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7288088" y="45342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7400057" y="47670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7524328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7164288" y="42679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49"/>
          <p:cNvSpPr txBox="1">
            <a:spLocks noChangeArrowheads="1"/>
          </p:cNvSpPr>
          <p:nvPr/>
        </p:nvSpPr>
        <p:spPr bwMode="auto">
          <a:xfrm>
            <a:off x="5952563" y="552545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0" name="Text Box 52"/>
          <p:cNvSpPr txBox="1">
            <a:spLocks noChangeArrowheads="1"/>
          </p:cNvSpPr>
          <p:nvPr/>
        </p:nvSpPr>
        <p:spPr bwMode="auto">
          <a:xfrm>
            <a:off x="7596336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23" name="כותרת 1"/>
          <p:cNvSpPr>
            <a:spLocks noGrp="1"/>
          </p:cNvSpPr>
          <p:nvPr>
            <p:ph type="title"/>
          </p:nvPr>
        </p:nvSpPr>
        <p:spPr>
          <a:xfrm>
            <a:off x="1043608" y="12576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Trivial algorithm to build Suffix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26" grpId="0"/>
      <p:bldP spid="27" grpId="0"/>
      <p:bldP spid="28" grpId="0"/>
      <p:bldP spid="29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מציין מיקום תוכן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48006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 smtClean="0">
                <a:latin typeface="Arial" pitchFamily="34" charset="0"/>
              </a:rPr>
              <a:t>Build suffix tree </a:t>
            </a:r>
            <a:r>
              <a:rPr lang="en-US" sz="2800" dirty="0" smtClean="0"/>
              <a:t>S=</a:t>
            </a:r>
            <a:r>
              <a:rPr lang="en-US" sz="2800" dirty="0" err="1" smtClean="0">
                <a:latin typeface="Arial" pitchFamily="34" charset="0"/>
              </a:rPr>
              <a:t>xaxac</a:t>
            </a:r>
            <a:r>
              <a:rPr lang="en-US" sz="2800" dirty="0" smtClean="0">
                <a:latin typeface="Arial" pitchFamily="34" charset="0"/>
              </a:rPr>
              <a:t> (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S’</a:t>
            </a:r>
            <a:r>
              <a:rPr lang="en-US" sz="2800" dirty="0" smtClean="0">
                <a:latin typeface="Arial" pitchFamily="34" charset="0"/>
              </a:rPr>
              <a:t>=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  <a:r>
              <a:rPr lang="en-US" sz="2800" dirty="0" smtClean="0">
                <a:latin typeface="Arial" pitchFamily="34" charset="0"/>
              </a:rPr>
              <a:t>)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largest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axac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</a:rPr>
              <a:t>xac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$</a:t>
            </a:r>
          </a:p>
          <a:p>
            <a:pPr algn="l" rtl="0"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</a:rPr>
              <a:t>Put the suffix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</a:rPr>
              <a:t>ac$</a:t>
            </a:r>
          </a:p>
        </p:txBody>
      </p:sp>
      <p:sp>
        <p:nvSpPr>
          <p:cNvPr id="4" name="Oval 42"/>
          <p:cNvSpPr>
            <a:spLocks noChangeArrowheads="1"/>
          </p:cNvSpPr>
          <p:nvPr/>
        </p:nvSpPr>
        <p:spPr bwMode="auto">
          <a:xfrm>
            <a:off x="6774631" y="3942928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5" name="AutoShape 43"/>
          <p:cNvSpPr>
            <a:spLocks noChangeArrowheads="1"/>
          </p:cNvSpPr>
          <p:nvPr/>
        </p:nvSpPr>
        <p:spPr bwMode="auto">
          <a:xfrm>
            <a:off x="5969769" y="6097166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6" name="AutoShape 44"/>
          <p:cNvSpPr>
            <a:spLocks noChangeArrowheads="1"/>
          </p:cNvSpPr>
          <p:nvPr/>
        </p:nvSpPr>
        <p:spPr bwMode="auto">
          <a:xfrm>
            <a:off x="7682681" y="5944766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6439669" y="406199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8" name="Text Box 46"/>
          <p:cNvSpPr txBox="1">
            <a:spLocks noChangeArrowheads="1"/>
          </p:cNvSpPr>
          <p:nvPr/>
        </p:nvSpPr>
        <p:spPr bwMode="auto">
          <a:xfrm>
            <a:off x="6350769" y="430329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auto">
          <a:xfrm>
            <a:off x="6063208" y="498802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0" name="Text Box 48"/>
          <p:cNvSpPr txBox="1">
            <a:spLocks noChangeArrowheads="1"/>
          </p:cNvSpPr>
          <p:nvPr/>
        </p:nvSpPr>
        <p:spPr bwMode="auto">
          <a:xfrm>
            <a:off x="5982469" y="520404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5854932" y="569660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16" name="Oval 54"/>
          <p:cNvSpPr>
            <a:spLocks noChangeArrowheads="1"/>
          </p:cNvSpPr>
          <p:nvPr/>
        </p:nvSpPr>
        <p:spPr bwMode="auto">
          <a:xfrm>
            <a:off x="6394103" y="4797152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17" name="AutoShape 55"/>
          <p:cNvCxnSpPr>
            <a:cxnSpLocks noChangeShapeType="1"/>
            <a:stCxn id="4" idx="3"/>
            <a:endCxn id="16" idx="0"/>
          </p:cNvCxnSpPr>
          <p:nvPr/>
        </p:nvCxnSpPr>
        <p:spPr bwMode="auto">
          <a:xfrm flipH="1">
            <a:off x="6563172" y="4231547"/>
            <a:ext cx="260978" cy="5656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" name="AutoShape 56"/>
          <p:cNvCxnSpPr>
            <a:cxnSpLocks noChangeShapeType="1"/>
            <a:stCxn id="16" idx="3"/>
            <a:endCxn id="5" idx="0"/>
          </p:cNvCxnSpPr>
          <p:nvPr/>
        </p:nvCxnSpPr>
        <p:spPr bwMode="auto">
          <a:xfrm flipH="1">
            <a:off x="6180113" y="5085770"/>
            <a:ext cx="263509" cy="1011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9" name="AutoShape 57"/>
          <p:cNvSpPr>
            <a:spLocks noChangeArrowheads="1"/>
          </p:cNvSpPr>
          <p:nvPr/>
        </p:nvSpPr>
        <p:spPr bwMode="auto">
          <a:xfrm>
            <a:off x="6615881" y="5716166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cxnSp>
        <p:nvCxnSpPr>
          <p:cNvPr id="20" name="AutoShape 58"/>
          <p:cNvCxnSpPr>
            <a:cxnSpLocks noChangeShapeType="1"/>
            <a:stCxn id="16" idx="5"/>
            <a:endCxn id="19" idx="0"/>
          </p:cNvCxnSpPr>
          <p:nvPr/>
        </p:nvCxnSpPr>
        <p:spPr bwMode="auto">
          <a:xfrm>
            <a:off x="6682721" y="5085770"/>
            <a:ext cx="143504" cy="6303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59"/>
          <p:cNvSpPr txBox="1">
            <a:spLocks noChangeArrowheads="1"/>
          </p:cNvSpPr>
          <p:nvPr/>
        </p:nvSpPr>
        <p:spPr bwMode="auto">
          <a:xfrm>
            <a:off x="6660232" y="520404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cxnSp>
        <p:nvCxnSpPr>
          <p:cNvPr id="24" name="AutoShape 62"/>
          <p:cNvCxnSpPr>
            <a:cxnSpLocks noChangeShapeType="1"/>
            <a:stCxn id="4" idx="5"/>
            <a:endCxn id="6" idx="0"/>
          </p:cNvCxnSpPr>
          <p:nvPr/>
        </p:nvCxnSpPr>
        <p:spPr bwMode="auto">
          <a:xfrm>
            <a:off x="7063250" y="4231547"/>
            <a:ext cx="829775" cy="17132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" name="Text Box 59"/>
          <p:cNvSpPr txBox="1">
            <a:spLocks noChangeArrowheads="1"/>
          </p:cNvSpPr>
          <p:nvPr/>
        </p:nvSpPr>
        <p:spPr bwMode="auto">
          <a:xfrm>
            <a:off x="6588224" y="494116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5940152" y="54200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50"/>
          <p:cNvSpPr txBox="1">
            <a:spLocks noChangeArrowheads="1"/>
          </p:cNvSpPr>
          <p:nvPr/>
        </p:nvSpPr>
        <p:spPr bwMode="auto">
          <a:xfrm>
            <a:off x="7288088" y="4534272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27" name="Text Box 51"/>
          <p:cNvSpPr txBox="1">
            <a:spLocks noChangeArrowheads="1"/>
          </p:cNvSpPr>
          <p:nvPr/>
        </p:nvSpPr>
        <p:spPr bwMode="auto">
          <a:xfrm>
            <a:off x="7400057" y="476706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7524328" y="501317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7164288" y="4267944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52"/>
          <p:cNvSpPr txBox="1">
            <a:spLocks noChangeArrowheads="1"/>
          </p:cNvSpPr>
          <p:nvPr/>
        </p:nvSpPr>
        <p:spPr bwMode="auto">
          <a:xfrm>
            <a:off x="7596336" y="527605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$</a:t>
            </a:r>
          </a:p>
        </p:txBody>
      </p:sp>
      <p:sp>
        <p:nvSpPr>
          <p:cNvPr id="34" name="כותרת 1"/>
          <p:cNvSpPr>
            <a:spLocks noGrp="1"/>
          </p:cNvSpPr>
          <p:nvPr>
            <p:ph type="title"/>
          </p:nvPr>
        </p:nvSpPr>
        <p:spPr>
          <a:xfrm>
            <a:off x="1043608" y="125760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Trivial algorithm to build Suffix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מפנה השמש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4596</TotalTime>
  <Words>3808</Words>
  <Application>Microsoft Office PowerPoint</Application>
  <PresentationFormat>‫הצגה על המסך (4:3)</PresentationFormat>
  <Paragraphs>1168</Paragraphs>
  <Slides>70</Slides>
  <Notes>52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70</vt:i4>
      </vt:variant>
    </vt:vector>
  </HeadingPairs>
  <TitlesOfParts>
    <vt:vector size="72" baseType="lpstr">
      <vt:lpstr>מפנה השמש</vt:lpstr>
      <vt:lpstr>Equation</vt:lpstr>
      <vt:lpstr>Suffix Trees and their applications</vt:lpstr>
      <vt:lpstr>Outline</vt:lpstr>
      <vt:lpstr>Trie</vt:lpstr>
      <vt:lpstr>Compressed Trie</vt:lpstr>
      <vt:lpstr>Suffix Tree</vt:lpstr>
      <vt:lpstr>Suffix Tree</vt:lpstr>
      <vt:lpstr>Suffix Tree</vt:lpstr>
      <vt:lpstr>Trivial algorithm to build Suffix tree</vt:lpstr>
      <vt:lpstr>Trivial algorithm to build Suffix tree</vt:lpstr>
      <vt:lpstr>Trivial algorithm to build Suffix tree</vt:lpstr>
      <vt:lpstr>Complexity – Run Time</vt:lpstr>
      <vt:lpstr>Complexity - Space</vt:lpstr>
      <vt:lpstr>Exact string matching</vt:lpstr>
      <vt:lpstr>Exact string matching</vt:lpstr>
      <vt:lpstr>Generalized suffix tree</vt:lpstr>
      <vt:lpstr>Generalized suffix tree</vt:lpstr>
      <vt:lpstr>Applications of suffix trees</vt:lpstr>
      <vt:lpstr>Longest Common Substring</vt:lpstr>
      <vt:lpstr>LCSubstring - Idea</vt:lpstr>
      <vt:lpstr>LCSubstring - Observation</vt:lpstr>
      <vt:lpstr>LCSubstring - Lemma</vt:lpstr>
      <vt:lpstr>LCSubstring – Algorithm</vt:lpstr>
      <vt:lpstr>LCSubstring - Example</vt:lpstr>
      <vt:lpstr>LCSubstring - Example</vt:lpstr>
      <vt:lpstr>DNA Contamination Problem</vt:lpstr>
      <vt:lpstr>DNA Contamination Problem</vt:lpstr>
      <vt:lpstr>Applications of suffix trees</vt:lpstr>
      <vt:lpstr>Maximal Repetitive Structures</vt:lpstr>
      <vt:lpstr>Maximal Pair</vt:lpstr>
      <vt:lpstr>Maximal Pair (continued)</vt:lpstr>
      <vt:lpstr>Maximal Repeat</vt:lpstr>
      <vt:lpstr>Finding All Maximal Repeats In Linear Time</vt:lpstr>
      <vt:lpstr>Proof – by def. of maximal repeat</vt:lpstr>
      <vt:lpstr>Observation</vt:lpstr>
      <vt:lpstr>Conclusion</vt:lpstr>
      <vt:lpstr>Which internal nodes correspond  to maximal repeats? </vt:lpstr>
      <vt:lpstr>Example: S = #xabxa$                       1 2  3  4 5 6</vt:lpstr>
      <vt:lpstr>Theorem</vt:lpstr>
      <vt:lpstr>Proof of </vt:lpstr>
      <vt:lpstr>Proof of </vt:lpstr>
      <vt:lpstr>Proof of  (continued)</vt:lpstr>
      <vt:lpstr>Compact Representation</vt:lpstr>
      <vt:lpstr>Linear time algorithm</vt:lpstr>
      <vt:lpstr>finding all left diverse nodes in linear time</vt:lpstr>
      <vt:lpstr>Time Analysis</vt:lpstr>
      <vt:lpstr>Applications of suffix trees</vt:lpstr>
      <vt:lpstr>Longest common extension</vt:lpstr>
      <vt:lpstr>Longest common extension problem</vt:lpstr>
      <vt:lpstr>Lowest common ancestors</vt:lpstr>
      <vt:lpstr>Why to find LCA?</vt:lpstr>
      <vt:lpstr>Why to find LCA?</vt:lpstr>
      <vt:lpstr>Why to find LCA?</vt:lpstr>
      <vt:lpstr>Lowest common ancestors</vt:lpstr>
      <vt:lpstr>Longest common extension problem</vt:lpstr>
      <vt:lpstr>Longest common extension - Solution</vt:lpstr>
      <vt:lpstr>Applications of suffix trees</vt:lpstr>
      <vt:lpstr>Finding maximal palindromes</vt:lpstr>
      <vt:lpstr> Maximal palindromes algorithm</vt:lpstr>
      <vt:lpstr>שקופית 59</vt:lpstr>
      <vt:lpstr>Applications of suffix trees</vt:lpstr>
      <vt:lpstr>The k-mismatch problem</vt:lpstr>
      <vt:lpstr>Example</vt:lpstr>
      <vt:lpstr>Solution</vt:lpstr>
      <vt:lpstr>solution (continued)</vt:lpstr>
      <vt:lpstr>Algorithm for index i</vt:lpstr>
      <vt:lpstr>Example</vt:lpstr>
      <vt:lpstr>Example</vt:lpstr>
      <vt:lpstr>Example</vt:lpstr>
      <vt:lpstr>Example</vt:lpstr>
      <vt:lpstr>Time Analysis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Suffix Trees and their applications</dc:title>
  <dc:creator>Amit Metodi</dc:creator>
  <cp:lastModifiedBy>SAAM007</cp:lastModifiedBy>
  <cp:revision>208</cp:revision>
  <dcterms:created xsi:type="dcterms:W3CDTF">2011-11-19T08:01:47Z</dcterms:created>
  <dcterms:modified xsi:type="dcterms:W3CDTF">2011-12-14T20:04:57Z</dcterms:modified>
</cp:coreProperties>
</file>