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89" r:id="rId2"/>
    <p:sldId id="274" r:id="rId3"/>
    <p:sldId id="257" r:id="rId4"/>
    <p:sldId id="258" r:id="rId5"/>
    <p:sldId id="285" r:id="rId6"/>
    <p:sldId id="259" r:id="rId7"/>
    <p:sldId id="290" r:id="rId8"/>
    <p:sldId id="260" r:id="rId9"/>
    <p:sldId id="280" r:id="rId10"/>
    <p:sldId id="275" r:id="rId11"/>
    <p:sldId id="261" r:id="rId12"/>
    <p:sldId id="281" r:id="rId13"/>
    <p:sldId id="276" r:id="rId14"/>
    <p:sldId id="264" r:id="rId15"/>
    <p:sldId id="284" r:id="rId16"/>
    <p:sldId id="265" r:id="rId17"/>
    <p:sldId id="266" r:id="rId18"/>
    <p:sldId id="277" r:id="rId19"/>
    <p:sldId id="286" r:id="rId20"/>
    <p:sldId id="267" r:id="rId21"/>
    <p:sldId id="268" r:id="rId22"/>
    <p:sldId id="269" r:id="rId23"/>
    <p:sldId id="287" r:id="rId24"/>
    <p:sldId id="270" r:id="rId25"/>
    <p:sldId id="278" r:id="rId26"/>
    <p:sldId id="272" r:id="rId27"/>
    <p:sldId id="291" r:id="rId28"/>
    <p:sldId id="293" r:id="rId29"/>
    <p:sldId id="292" r:id="rId30"/>
    <p:sldId id="288" r:id="rId31"/>
  </p:sldIdLst>
  <p:sldSz cx="9144000" cy="6858000" type="screen4x3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gal" initials="i" lastIdx="1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FFCC"/>
    <a:srgbClr val="C5DAF1"/>
    <a:srgbClr val="CADDF2"/>
    <a:srgbClr val="CDDFF3"/>
    <a:srgbClr val="B5D0ED"/>
    <a:srgbClr val="A8C7EA"/>
    <a:srgbClr val="D7E5F5"/>
    <a:srgbClr val="DAE7F6"/>
    <a:srgbClr val="EDF2F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2" autoAdjust="0"/>
  </p:normalViewPr>
  <p:slideViewPr>
    <p:cSldViewPr>
      <p:cViewPr>
        <p:scale>
          <a:sx n="90" d="100"/>
          <a:sy n="90" d="100"/>
        </p:scale>
        <p:origin x="-60" y="-150"/>
      </p:cViewPr>
      <p:guideLst>
        <p:guide orient="horz" pos="3339"/>
        <p:guide pos="2880"/>
      </p:guideLst>
    </p:cSldViewPr>
  </p:slideViewPr>
  <p:outlineViewPr>
    <p:cViewPr>
      <p:scale>
        <a:sx n="33" d="100"/>
        <a:sy n="33" d="100"/>
      </p:scale>
      <p:origin x="0" y="295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2016" y="1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74" y="1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25C6D7C-203A-4484-A0B6-5D9E83A34D64}" type="datetimeFigureOut">
              <a:rPr lang="he-IL" smtClean="0"/>
              <a:t>כסלו/כ"ה/תשע"ב</a:t>
            </a:fld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52016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7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4A6DDDB-60B3-44C9-B26F-AA93B6F4F2C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49952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2016" y="1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74" y="1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6FD4040-6622-4E7C-B337-BE6256C31550}" type="datetimeFigureOut">
              <a:rPr lang="he-IL" smtClean="0"/>
              <a:t>כסלו/כ"ה/תשע"ב</a:t>
            </a:fld>
            <a:endParaRPr lang="he-IL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52016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7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257E640-BF34-433F-8235-616355AEE214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94462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he-IL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1200" dirty="0" smtClean="0"/>
                  <a:t>{count</a:t>
                </a:r>
                <a:r>
                  <a:rPr lang="en-US" sz="1200" baseline="-25000" dirty="0" smtClean="0"/>
                  <a:t>0</a:t>
                </a:r>
                <a:r>
                  <a:rPr lang="en-US" sz="1200" dirty="0" smtClean="0"/>
                  <a:t>, ..., count</a:t>
                </a:r>
                <a:r>
                  <a:rPr lang="en-US" sz="1200" baseline="-25000" dirty="0" smtClean="0"/>
                  <a:t>n</a:t>
                </a:r>
                <a:r>
                  <a:rPr lang="en-US" sz="1200" dirty="0" smtClean="0"/>
                  <a:t>} &lt;--&gt; {b</a:t>
                </a:r>
                <a:r>
                  <a:rPr lang="en-US" sz="1200" baseline="-25000" dirty="0" smtClean="0"/>
                  <a:t>0</a:t>
                </a:r>
                <a:r>
                  <a:rPr lang="en-US" sz="1200" dirty="0" smtClean="0"/>
                  <a:t> = 0, b</a:t>
                </a:r>
                <a:r>
                  <a:rPr lang="en-US" sz="1200" baseline="-25000" dirty="0" smtClean="0"/>
                  <a:t>1</a:t>
                </a:r>
                <a:r>
                  <a:rPr lang="en-US" sz="1200" dirty="0" smtClean="0"/>
                  <a:t>, ..., b</a:t>
                </a:r>
                <a:r>
                  <a:rPr lang="en-US" sz="1200" baseline="-25000" dirty="0" smtClean="0"/>
                  <a:t>n-1</a:t>
                </a:r>
                <a:r>
                  <a:rPr lang="en-US" sz="1200" dirty="0" smtClean="0"/>
                  <a:t>, b</a:t>
                </a:r>
                <a:r>
                  <a:rPr lang="en-US" sz="1200" baseline="-25000" dirty="0" smtClean="0"/>
                  <a:t>n</a:t>
                </a:r>
                <a:r>
                  <a:rPr lang="en-US" sz="1200" dirty="0" smtClean="0"/>
                  <a:t> = </a:t>
                </a:r>
                <a:r>
                  <a:rPr lang="en-US" sz="1200" i="0">
                    <a:latin typeface="Cambria Math"/>
                  </a:rPr>
                  <a:t>⌊𝑁/2⌋</a:t>
                </a:r>
                <a:r>
                  <a:rPr lang="en-US" sz="1200" dirty="0" smtClean="0"/>
                  <a:t> + n}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1200" dirty="0" smtClean="0"/>
                  <a:t>count</a:t>
                </a:r>
                <a:r>
                  <a:rPr lang="en-US" sz="1200" baseline="-25000" dirty="0" smtClean="0"/>
                  <a:t>i</a:t>
                </a:r>
                <a:r>
                  <a:rPr lang="en-US" sz="1200" dirty="0" smtClean="0"/>
                  <a:t> = b</a:t>
                </a:r>
                <a:r>
                  <a:rPr lang="en-US" sz="1200" baseline="-25000" dirty="0" smtClean="0"/>
                  <a:t>i</a:t>
                </a:r>
                <a:r>
                  <a:rPr lang="en-US" sz="1200" dirty="0" smtClean="0"/>
                  <a:t> – b</a:t>
                </a:r>
                <a:r>
                  <a:rPr lang="en-US" sz="1200" baseline="-25000" dirty="0" smtClean="0"/>
                  <a:t>i-1</a:t>
                </a:r>
                <a:r>
                  <a:rPr lang="en-US" sz="1200" dirty="0" smtClean="0"/>
                  <a:t> – 1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1200" dirty="0" smtClean="0"/>
                  <a:t>Consider  </a:t>
                </a:r>
                <a:r>
                  <a:rPr lang="en-US" sz="1200" b="0" i="0" smtClean="0">
                    <a:latin typeface="Cambria Math"/>
                  </a:rPr>
                  <a:t>x=[</a:t>
                </a:r>
                <a:r>
                  <a:rPr lang="en-US" sz="1200" i="0">
                    <a:latin typeface="Cambria Math"/>
                  </a:rPr>
                  <a:t>0, ⌊𝑁/2𝑛⌋+1, 2∗(⌊𝑁/2𝑛⌋+1),3∗(⌊𝑁/2𝑛⌋+1),…𝑛∗(⌊𝑁/2𝑛⌋+1)=⌊𝑁/2⌋+𝑛]</a:t>
                </a:r>
                <a:r>
                  <a:rPr lang="en-US" sz="1100" dirty="0" smtClean="0"/>
                  <a:t>,</a:t>
                </a:r>
              </a:p>
              <a:p>
                <a:endParaRPr lang="he-IL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7E640-BF34-433F-8235-616355AEE214}" type="slidenum">
              <a:rPr lang="he-IL" smtClean="0"/>
              <a:t>29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54662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201" y="188640"/>
            <a:ext cx="7740000" cy="720080"/>
          </a:xfrm>
        </p:spPr>
        <p:txBody>
          <a:bodyPr/>
          <a:lstStyle>
            <a:lvl1pPr rtl="0">
              <a:defRPr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052" y="1196752"/>
            <a:ext cx="7560840" cy="4442048"/>
          </a:xfrm>
        </p:spPr>
        <p:txBody>
          <a:bodyPr>
            <a:noAutofit/>
          </a:bodyPr>
          <a:lstStyle>
            <a:lvl1pPr marL="0" indent="0" algn="l" rtl="0"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Times New Roman" pitchFamily="18" charset="0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rtl="0">
              <a:defRPr>
                <a:cs typeface="+mj-cs"/>
              </a:defRPr>
            </a:lvl1pPr>
          </a:lstStyle>
          <a:p>
            <a:r>
              <a:rPr lang="he-IL" dirty="0" smtClean="0"/>
              <a:t>21.12.2011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>
                <a:latin typeface="Times New Roman" pitchFamily="18" charset="0"/>
                <a:cs typeface="+mj-cs"/>
              </a:defRPr>
            </a:lvl1pPr>
          </a:lstStyle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9227" y="6356350"/>
            <a:ext cx="2133600" cy="365125"/>
          </a:xfrm>
        </p:spPr>
        <p:txBody>
          <a:bodyPr/>
          <a:lstStyle>
            <a:lvl1pPr algn="r" rtl="0">
              <a:defRPr>
                <a:cs typeface="+mj-cs"/>
              </a:defRPr>
            </a:lvl1pPr>
          </a:lstStyle>
          <a:p>
            <a:fld id="{D348C3B8-AFD4-4A56-8A9D-D7AD0A1ACFEC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8" name="Snip Single Corner Rectangle 7"/>
          <p:cNvSpPr/>
          <p:nvPr userDrawn="1"/>
        </p:nvSpPr>
        <p:spPr>
          <a:xfrm>
            <a:off x="0" y="0"/>
            <a:ext cx="539552" cy="6861961"/>
          </a:xfrm>
          <a:custGeom>
            <a:avLst/>
            <a:gdLst>
              <a:gd name="connsiteX0" fmla="*/ 0 w 539552"/>
              <a:gd name="connsiteY0" fmla="*/ 0 h 6858000"/>
              <a:gd name="connsiteX1" fmla="*/ 269776 w 539552"/>
              <a:gd name="connsiteY1" fmla="*/ 0 h 6858000"/>
              <a:gd name="connsiteX2" fmla="*/ 539552 w 539552"/>
              <a:gd name="connsiteY2" fmla="*/ 269776 h 6858000"/>
              <a:gd name="connsiteX3" fmla="*/ 539552 w 539552"/>
              <a:gd name="connsiteY3" fmla="*/ 6858000 h 6858000"/>
              <a:gd name="connsiteX4" fmla="*/ 0 w 539552"/>
              <a:gd name="connsiteY4" fmla="*/ 6858000 h 6858000"/>
              <a:gd name="connsiteX5" fmla="*/ 0 w 539552"/>
              <a:gd name="connsiteY5" fmla="*/ 0 h 6858000"/>
              <a:gd name="connsiteX0" fmla="*/ 0 w 539552"/>
              <a:gd name="connsiteY0" fmla="*/ 0 h 6858000"/>
              <a:gd name="connsiteX1" fmla="*/ 269776 w 539552"/>
              <a:gd name="connsiteY1" fmla="*/ 0 h 6858000"/>
              <a:gd name="connsiteX2" fmla="*/ 539552 w 539552"/>
              <a:gd name="connsiteY2" fmla="*/ 4512166 h 6858000"/>
              <a:gd name="connsiteX3" fmla="*/ 539552 w 539552"/>
              <a:gd name="connsiteY3" fmla="*/ 6858000 h 6858000"/>
              <a:gd name="connsiteX4" fmla="*/ 0 w 539552"/>
              <a:gd name="connsiteY4" fmla="*/ 6858000 h 6858000"/>
              <a:gd name="connsiteX5" fmla="*/ 0 w 539552"/>
              <a:gd name="connsiteY5" fmla="*/ 0 h 6858000"/>
              <a:gd name="connsiteX0" fmla="*/ 0 w 539552"/>
              <a:gd name="connsiteY0" fmla="*/ 0 h 6861961"/>
              <a:gd name="connsiteX1" fmla="*/ 269776 w 539552"/>
              <a:gd name="connsiteY1" fmla="*/ 0 h 6861961"/>
              <a:gd name="connsiteX2" fmla="*/ 539552 w 539552"/>
              <a:gd name="connsiteY2" fmla="*/ 6861961 h 6861961"/>
              <a:gd name="connsiteX3" fmla="*/ 539552 w 539552"/>
              <a:gd name="connsiteY3" fmla="*/ 6858000 h 6861961"/>
              <a:gd name="connsiteX4" fmla="*/ 0 w 539552"/>
              <a:gd name="connsiteY4" fmla="*/ 6858000 h 6861961"/>
              <a:gd name="connsiteX5" fmla="*/ 0 w 539552"/>
              <a:gd name="connsiteY5" fmla="*/ 0 h 6861961"/>
              <a:gd name="connsiteX0" fmla="*/ 0 w 539552"/>
              <a:gd name="connsiteY0" fmla="*/ 0 h 6861961"/>
              <a:gd name="connsiteX1" fmla="*/ 205981 w 539552"/>
              <a:gd name="connsiteY1" fmla="*/ 0 h 6861961"/>
              <a:gd name="connsiteX2" fmla="*/ 539552 w 539552"/>
              <a:gd name="connsiteY2" fmla="*/ 6861961 h 6861961"/>
              <a:gd name="connsiteX3" fmla="*/ 539552 w 539552"/>
              <a:gd name="connsiteY3" fmla="*/ 6858000 h 6861961"/>
              <a:gd name="connsiteX4" fmla="*/ 0 w 539552"/>
              <a:gd name="connsiteY4" fmla="*/ 6858000 h 6861961"/>
              <a:gd name="connsiteX5" fmla="*/ 0 w 539552"/>
              <a:gd name="connsiteY5" fmla="*/ 0 h 6861961"/>
              <a:gd name="connsiteX0" fmla="*/ 0 w 539552"/>
              <a:gd name="connsiteY0" fmla="*/ 0 h 6861961"/>
              <a:gd name="connsiteX1" fmla="*/ 99656 w 539552"/>
              <a:gd name="connsiteY1" fmla="*/ 0 h 6861961"/>
              <a:gd name="connsiteX2" fmla="*/ 539552 w 539552"/>
              <a:gd name="connsiteY2" fmla="*/ 6861961 h 6861961"/>
              <a:gd name="connsiteX3" fmla="*/ 539552 w 539552"/>
              <a:gd name="connsiteY3" fmla="*/ 6858000 h 6861961"/>
              <a:gd name="connsiteX4" fmla="*/ 0 w 539552"/>
              <a:gd name="connsiteY4" fmla="*/ 6858000 h 6861961"/>
              <a:gd name="connsiteX5" fmla="*/ 0 w 539552"/>
              <a:gd name="connsiteY5" fmla="*/ 0 h 6861961"/>
              <a:gd name="connsiteX0" fmla="*/ 0 w 539552"/>
              <a:gd name="connsiteY0" fmla="*/ 0 h 6861961"/>
              <a:gd name="connsiteX1" fmla="*/ 99656 w 539552"/>
              <a:gd name="connsiteY1" fmla="*/ 0 h 6861961"/>
              <a:gd name="connsiteX2" fmla="*/ 539552 w 539552"/>
              <a:gd name="connsiteY2" fmla="*/ 6861961 h 6861961"/>
              <a:gd name="connsiteX3" fmla="*/ 380064 w 539552"/>
              <a:gd name="connsiteY3" fmla="*/ 6847367 h 6861961"/>
              <a:gd name="connsiteX4" fmla="*/ 0 w 539552"/>
              <a:gd name="connsiteY4" fmla="*/ 6858000 h 6861961"/>
              <a:gd name="connsiteX5" fmla="*/ 0 w 539552"/>
              <a:gd name="connsiteY5" fmla="*/ 0 h 686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552" h="6861961">
                <a:moveTo>
                  <a:pt x="0" y="0"/>
                </a:moveTo>
                <a:lnTo>
                  <a:pt x="99656" y="0"/>
                </a:lnTo>
                <a:lnTo>
                  <a:pt x="539552" y="6861961"/>
                </a:lnTo>
                <a:lnTo>
                  <a:pt x="380064" y="6847367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98571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9542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21758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800" y="187200"/>
            <a:ext cx="7740000" cy="720000"/>
          </a:xfrm>
        </p:spPr>
        <p:txBody>
          <a:bodyPr/>
          <a:lstStyle>
            <a:lvl1pPr rtl="0"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800" y="1195200"/>
            <a:ext cx="7560000" cy="4442400"/>
          </a:xfrm>
        </p:spPr>
        <p:txBody>
          <a:bodyPr>
            <a:noAutofit/>
          </a:bodyPr>
          <a:lstStyle>
            <a:lvl1pPr marL="0" indent="0" algn="just" rtl="0">
              <a:spcBef>
                <a:spcPts val="0"/>
              </a:spcBef>
              <a:buNone/>
              <a:defRPr sz="2300">
                <a:latin typeface="Times New Roman" pitchFamily="18" charset="0"/>
                <a:cs typeface="Times New Roman" pitchFamily="18" charset="0"/>
              </a:defRPr>
            </a:lvl1pPr>
            <a:lvl2pPr marL="457200" indent="0" algn="just" rtl="0">
              <a:spcBef>
                <a:spcPts val="0"/>
              </a:spcBef>
              <a:buNone/>
              <a:defRPr sz="2300">
                <a:latin typeface="Times New Roman" pitchFamily="18" charset="0"/>
                <a:cs typeface="Times New Roman" pitchFamily="18" charset="0"/>
              </a:defRPr>
            </a:lvl2pPr>
            <a:lvl3pPr marL="914400" indent="0" algn="just" rtl="0">
              <a:spcBef>
                <a:spcPts val="0"/>
              </a:spcBef>
              <a:buNone/>
              <a:defRPr sz="2300">
                <a:latin typeface="Times New Roman" pitchFamily="18" charset="0"/>
                <a:cs typeface="Times New Roman" pitchFamily="18" charset="0"/>
              </a:defRPr>
            </a:lvl3pPr>
            <a:lvl4pPr marL="1371600" indent="0" algn="just" rtl="0">
              <a:spcBef>
                <a:spcPts val="0"/>
              </a:spcBef>
              <a:buNone/>
              <a:defRPr sz="2300">
                <a:latin typeface="Times New Roman" pitchFamily="18" charset="0"/>
                <a:cs typeface="Times New Roman" pitchFamily="18" charset="0"/>
              </a:defRPr>
            </a:lvl4pPr>
            <a:lvl5pPr marL="1828800" indent="0" algn="just" rtl="0">
              <a:spcBef>
                <a:spcPts val="0"/>
              </a:spcBef>
              <a:buNone/>
              <a:defRPr sz="23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78960" y="6356350"/>
            <a:ext cx="2133600" cy="365125"/>
          </a:xfrm>
        </p:spPr>
        <p:txBody>
          <a:bodyPr/>
          <a:lstStyle>
            <a:lvl1pPr algn="l" rtl="0">
              <a:defRPr/>
            </a:lvl1pPr>
          </a:lstStyle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2895600" cy="365125"/>
          </a:xfrm>
        </p:spPr>
        <p:txBody>
          <a:bodyPr/>
          <a:lstStyle>
            <a:lvl1pPr rtl="0">
              <a:defRPr/>
            </a:lvl1pPr>
          </a:lstStyle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176" y="6356350"/>
            <a:ext cx="2133600" cy="365125"/>
          </a:xfrm>
        </p:spPr>
        <p:txBody>
          <a:bodyPr/>
          <a:lstStyle>
            <a:lvl1pPr algn="ctr" rtl="0">
              <a:defRPr/>
            </a:lvl1pPr>
          </a:lstStyle>
          <a:p>
            <a:fld id="{D348C3B8-AFD4-4A56-8A9D-D7AD0A1ACFEC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7" name="Snip Single Corner Rectangle 7"/>
          <p:cNvSpPr/>
          <p:nvPr userDrawn="1"/>
        </p:nvSpPr>
        <p:spPr>
          <a:xfrm>
            <a:off x="0" y="0"/>
            <a:ext cx="539552" cy="6861961"/>
          </a:xfrm>
          <a:custGeom>
            <a:avLst/>
            <a:gdLst>
              <a:gd name="connsiteX0" fmla="*/ 0 w 539552"/>
              <a:gd name="connsiteY0" fmla="*/ 0 h 6858000"/>
              <a:gd name="connsiteX1" fmla="*/ 269776 w 539552"/>
              <a:gd name="connsiteY1" fmla="*/ 0 h 6858000"/>
              <a:gd name="connsiteX2" fmla="*/ 539552 w 539552"/>
              <a:gd name="connsiteY2" fmla="*/ 269776 h 6858000"/>
              <a:gd name="connsiteX3" fmla="*/ 539552 w 539552"/>
              <a:gd name="connsiteY3" fmla="*/ 6858000 h 6858000"/>
              <a:gd name="connsiteX4" fmla="*/ 0 w 539552"/>
              <a:gd name="connsiteY4" fmla="*/ 6858000 h 6858000"/>
              <a:gd name="connsiteX5" fmla="*/ 0 w 539552"/>
              <a:gd name="connsiteY5" fmla="*/ 0 h 6858000"/>
              <a:gd name="connsiteX0" fmla="*/ 0 w 539552"/>
              <a:gd name="connsiteY0" fmla="*/ 0 h 6858000"/>
              <a:gd name="connsiteX1" fmla="*/ 269776 w 539552"/>
              <a:gd name="connsiteY1" fmla="*/ 0 h 6858000"/>
              <a:gd name="connsiteX2" fmla="*/ 539552 w 539552"/>
              <a:gd name="connsiteY2" fmla="*/ 4512166 h 6858000"/>
              <a:gd name="connsiteX3" fmla="*/ 539552 w 539552"/>
              <a:gd name="connsiteY3" fmla="*/ 6858000 h 6858000"/>
              <a:gd name="connsiteX4" fmla="*/ 0 w 539552"/>
              <a:gd name="connsiteY4" fmla="*/ 6858000 h 6858000"/>
              <a:gd name="connsiteX5" fmla="*/ 0 w 539552"/>
              <a:gd name="connsiteY5" fmla="*/ 0 h 6858000"/>
              <a:gd name="connsiteX0" fmla="*/ 0 w 539552"/>
              <a:gd name="connsiteY0" fmla="*/ 0 h 6861961"/>
              <a:gd name="connsiteX1" fmla="*/ 269776 w 539552"/>
              <a:gd name="connsiteY1" fmla="*/ 0 h 6861961"/>
              <a:gd name="connsiteX2" fmla="*/ 539552 w 539552"/>
              <a:gd name="connsiteY2" fmla="*/ 6861961 h 6861961"/>
              <a:gd name="connsiteX3" fmla="*/ 539552 w 539552"/>
              <a:gd name="connsiteY3" fmla="*/ 6858000 h 6861961"/>
              <a:gd name="connsiteX4" fmla="*/ 0 w 539552"/>
              <a:gd name="connsiteY4" fmla="*/ 6858000 h 6861961"/>
              <a:gd name="connsiteX5" fmla="*/ 0 w 539552"/>
              <a:gd name="connsiteY5" fmla="*/ 0 h 6861961"/>
              <a:gd name="connsiteX0" fmla="*/ 0 w 539552"/>
              <a:gd name="connsiteY0" fmla="*/ 0 h 6861961"/>
              <a:gd name="connsiteX1" fmla="*/ 205981 w 539552"/>
              <a:gd name="connsiteY1" fmla="*/ 0 h 6861961"/>
              <a:gd name="connsiteX2" fmla="*/ 539552 w 539552"/>
              <a:gd name="connsiteY2" fmla="*/ 6861961 h 6861961"/>
              <a:gd name="connsiteX3" fmla="*/ 539552 w 539552"/>
              <a:gd name="connsiteY3" fmla="*/ 6858000 h 6861961"/>
              <a:gd name="connsiteX4" fmla="*/ 0 w 539552"/>
              <a:gd name="connsiteY4" fmla="*/ 6858000 h 6861961"/>
              <a:gd name="connsiteX5" fmla="*/ 0 w 539552"/>
              <a:gd name="connsiteY5" fmla="*/ 0 h 6861961"/>
              <a:gd name="connsiteX0" fmla="*/ 0 w 539552"/>
              <a:gd name="connsiteY0" fmla="*/ 0 h 6861961"/>
              <a:gd name="connsiteX1" fmla="*/ 99656 w 539552"/>
              <a:gd name="connsiteY1" fmla="*/ 0 h 6861961"/>
              <a:gd name="connsiteX2" fmla="*/ 539552 w 539552"/>
              <a:gd name="connsiteY2" fmla="*/ 6861961 h 6861961"/>
              <a:gd name="connsiteX3" fmla="*/ 539552 w 539552"/>
              <a:gd name="connsiteY3" fmla="*/ 6858000 h 6861961"/>
              <a:gd name="connsiteX4" fmla="*/ 0 w 539552"/>
              <a:gd name="connsiteY4" fmla="*/ 6858000 h 6861961"/>
              <a:gd name="connsiteX5" fmla="*/ 0 w 539552"/>
              <a:gd name="connsiteY5" fmla="*/ 0 h 6861961"/>
              <a:gd name="connsiteX0" fmla="*/ 0 w 539552"/>
              <a:gd name="connsiteY0" fmla="*/ 0 h 6861961"/>
              <a:gd name="connsiteX1" fmla="*/ 99656 w 539552"/>
              <a:gd name="connsiteY1" fmla="*/ 0 h 6861961"/>
              <a:gd name="connsiteX2" fmla="*/ 539552 w 539552"/>
              <a:gd name="connsiteY2" fmla="*/ 6861961 h 6861961"/>
              <a:gd name="connsiteX3" fmla="*/ 380064 w 539552"/>
              <a:gd name="connsiteY3" fmla="*/ 6847367 h 6861961"/>
              <a:gd name="connsiteX4" fmla="*/ 0 w 539552"/>
              <a:gd name="connsiteY4" fmla="*/ 6858000 h 6861961"/>
              <a:gd name="connsiteX5" fmla="*/ 0 w 539552"/>
              <a:gd name="connsiteY5" fmla="*/ 0 h 686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552" h="6861961">
                <a:moveTo>
                  <a:pt x="0" y="0"/>
                </a:moveTo>
                <a:lnTo>
                  <a:pt x="99656" y="0"/>
                </a:lnTo>
                <a:lnTo>
                  <a:pt x="539552" y="6861961"/>
                </a:lnTo>
                <a:lnTo>
                  <a:pt x="380064" y="6847367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6839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0699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46112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34294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91736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63573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58234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40027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8C3B8-AFD4-4A56-8A9D-D7AD0A1ACFE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4124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Student Seminar – Fall 2012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Simple Algorithm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Finding Frequent Elements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Streams and Bags</a:t>
            </a:r>
          </a:p>
          <a:p>
            <a:pPr algn="l"/>
            <a:endParaRPr lang="en-US" sz="1600" dirty="0"/>
          </a:p>
          <a:p>
            <a:pPr algn="l"/>
            <a:endParaRPr lang="en-US" sz="1600" dirty="0"/>
          </a:p>
          <a:p>
            <a:pPr algn="ctr"/>
            <a:r>
              <a:rPr lang="en-US" sz="1600" dirty="0"/>
              <a:t>RICHARD M. KARP,  SCOTT SHENKER</a:t>
            </a:r>
          </a:p>
          <a:p>
            <a:pPr algn="ctr"/>
            <a:r>
              <a:rPr lang="en-US" sz="1600" dirty="0"/>
              <a:t>and</a:t>
            </a:r>
          </a:p>
          <a:p>
            <a:pPr algn="ctr"/>
            <a:r>
              <a:rPr lang="en-US" sz="1600" dirty="0"/>
              <a:t>CHRISTOS H. PAPADIMITRIOU</a:t>
            </a:r>
          </a:p>
          <a:p>
            <a:pPr algn="ctr"/>
            <a:r>
              <a:rPr lang="en-US" sz="1600" dirty="0"/>
              <a:t>2003</a:t>
            </a:r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pPr/>
              <a:t>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7071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975" algn="ctr"/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 marL="180975" algn="ctr"/>
            <a:r>
              <a:rPr lang="en-US" sz="3600" dirty="0" smtClean="0"/>
              <a:t>Agenda</a:t>
            </a:r>
          </a:p>
          <a:p>
            <a:pPr marL="180975" algn="ctr"/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Pass 1</a:t>
            </a:r>
          </a:p>
          <a:p>
            <a:pPr marL="180975" algn="ctr"/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Pass 1 implementation</a:t>
            </a:r>
          </a:p>
          <a:p>
            <a:pPr marL="180975" algn="ctr"/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Pass 2</a:t>
            </a:r>
          </a:p>
          <a:p>
            <a:pPr marL="180975" algn="ctr"/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Summary</a:t>
            </a:r>
          </a:p>
          <a:p>
            <a:pPr marL="180975" algn="ctr"/>
            <a:endParaRPr lang="he-IL" sz="3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pPr/>
              <a:t>10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7291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Space bounds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800" y="1195200"/>
            <a:ext cx="7027560" cy="4442400"/>
          </a:xfrm>
        </p:spPr>
        <p:txBody>
          <a:bodyPr/>
          <a:lstStyle/>
          <a:p>
            <a:r>
              <a:rPr lang="en-US" dirty="0" smtClean="0"/>
              <a:t>Proposition 1. |I(</a:t>
            </a:r>
            <a:r>
              <a:rPr lang="en-US" i="1" dirty="0" smtClean="0"/>
              <a:t>x</a:t>
            </a:r>
            <a:r>
              <a:rPr lang="en-US" dirty="0"/>
              <a:t>, </a:t>
            </a:r>
            <a:r>
              <a:rPr lang="el-GR" i="1" dirty="0"/>
              <a:t>θ</a:t>
            </a:r>
            <a:r>
              <a:rPr lang="en-US" dirty="0" smtClean="0"/>
              <a:t>)| ≤ 1/</a:t>
            </a:r>
            <a:r>
              <a:rPr lang="el-GR" i="1" dirty="0" smtClean="0"/>
              <a:t>θ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Indeed, otherwise there are more than 1/</a:t>
            </a:r>
            <a:r>
              <a:rPr lang="el-GR" i="1" dirty="0" smtClean="0"/>
              <a:t>θ</a:t>
            </a:r>
            <a:r>
              <a:rPr lang="en-US" dirty="0" smtClean="0"/>
              <a:t> * </a:t>
            </a:r>
            <a:r>
              <a:rPr lang="el-GR" i="1" dirty="0" smtClean="0"/>
              <a:t>θ</a:t>
            </a:r>
            <a:r>
              <a:rPr lang="en-US" i="1" dirty="0" smtClean="0"/>
              <a:t>N</a:t>
            </a:r>
            <a:r>
              <a:rPr lang="en-US" dirty="0" smtClean="0"/>
              <a:t> = </a:t>
            </a:r>
            <a:r>
              <a:rPr lang="en-US" i="1" dirty="0" smtClean="0"/>
              <a:t>N</a:t>
            </a:r>
            <a:r>
              <a:rPr lang="en-US" dirty="0" smtClean="0"/>
              <a:t> occurrences of all symbols from </a:t>
            </a:r>
            <a:r>
              <a:rPr lang="en-US" dirty="0"/>
              <a:t>I(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l-GR" i="1" dirty="0" smtClean="0"/>
              <a:t>θ</a:t>
            </a:r>
            <a:r>
              <a:rPr lang="en-US" dirty="0" smtClean="0"/>
              <a:t>) in the sequence.</a:t>
            </a:r>
          </a:p>
          <a:p>
            <a:endParaRPr lang="en-US" dirty="0"/>
          </a:p>
          <a:p>
            <a:r>
              <a:rPr lang="en-US" dirty="0"/>
              <a:t>Proposition 2</a:t>
            </a:r>
            <a:r>
              <a:rPr lang="en-US" dirty="0" smtClean="0"/>
              <a:t>. The on-line algorithm, which uses O(</a:t>
            </a:r>
            <a:r>
              <a:rPr lang="en-US" i="1" dirty="0" smtClean="0"/>
              <a:t>n</a:t>
            </a:r>
            <a:r>
              <a:rPr lang="en-US" dirty="0" smtClean="0"/>
              <a:t>) memory words is straightforward – just saving counters for each alphabet character.</a:t>
            </a:r>
          </a:p>
          <a:p>
            <a:endParaRPr lang="en-US" dirty="0" smtClean="0"/>
          </a:p>
          <a:p>
            <a:r>
              <a:rPr lang="en-US" dirty="0"/>
              <a:t>Theorem 3: Any </a:t>
            </a:r>
            <a:r>
              <a:rPr lang="en-US" dirty="0" smtClean="0"/>
              <a:t>one pass on-line </a:t>
            </a:r>
            <a:r>
              <a:rPr lang="en-US" dirty="0"/>
              <a:t>algorithm needs in the worst case </a:t>
            </a:r>
            <a:r>
              <a:rPr lang="el-GR" dirty="0"/>
              <a:t>Ω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log(</a:t>
            </a:r>
            <a:r>
              <a:rPr lang="en-US" i="1" dirty="0"/>
              <a:t>N </a:t>
            </a:r>
            <a:r>
              <a:rPr lang="en-US" dirty="0"/>
              <a:t>/ </a:t>
            </a:r>
            <a:r>
              <a:rPr lang="en-US" i="1" dirty="0"/>
              <a:t>n</a:t>
            </a:r>
            <a:r>
              <a:rPr lang="en-US" dirty="0"/>
              <a:t>)) bits.</a:t>
            </a:r>
          </a:p>
          <a:p>
            <a:r>
              <a:rPr lang="en-US" dirty="0" smtClean="0"/>
              <a:t>         The proof will come later.</a:t>
            </a:r>
          </a:p>
          <a:p>
            <a:endParaRPr lang="en-US" dirty="0"/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pPr/>
              <a:t>11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3343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Algorithm specifications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800" y="1195200"/>
            <a:ext cx="7747640" cy="4442400"/>
          </a:xfrm>
        </p:spPr>
        <p:txBody>
          <a:bodyPr/>
          <a:lstStyle/>
          <a:p>
            <a:r>
              <a:rPr lang="en-US" dirty="0" smtClean="0"/>
              <a:t>So </a:t>
            </a:r>
            <a:r>
              <a:rPr lang="en-US" dirty="0"/>
              <a:t>we’ll need </a:t>
            </a:r>
            <a:r>
              <a:rPr lang="en-US" dirty="0" smtClean="0"/>
              <a:t>much more than 1/</a:t>
            </a:r>
            <a:r>
              <a:rPr lang="el-GR" i="1" dirty="0" smtClean="0"/>
              <a:t>θ</a:t>
            </a:r>
            <a:r>
              <a:rPr lang="en-US" i="1" dirty="0" smtClean="0"/>
              <a:t>  </a:t>
            </a:r>
            <a:r>
              <a:rPr lang="en-US" dirty="0" smtClean="0"/>
              <a:t>space for </a:t>
            </a:r>
            <a:r>
              <a:rPr lang="en-US" dirty="0"/>
              <a:t>on-line </a:t>
            </a:r>
            <a:r>
              <a:rPr lang="en-US" dirty="0" smtClean="0"/>
              <a:t>one pass algorithm</a:t>
            </a:r>
            <a:r>
              <a:rPr lang="en-US" i="1" dirty="0" smtClean="0"/>
              <a:t>.</a:t>
            </a:r>
            <a:endParaRPr lang="en-US" dirty="0"/>
          </a:p>
          <a:p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We’ll </a:t>
            </a:r>
            <a:r>
              <a:rPr lang="en-US" dirty="0"/>
              <a:t>present </a:t>
            </a:r>
            <a:r>
              <a:rPr lang="en-US" dirty="0" smtClean="0"/>
              <a:t>an </a:t>
            </a:r>
            <a:r>
              <a:rPr lang="en-US" dirty="0"/>
              <a:t>algorithm, which</a:t>
            </a:r>
            <a:r>
              <a:rPr lang="en-US" dirty="0" smtClean="0"/>
              <a:t>:</a:t>
            </a:r>
            <a:endParaRPr lang="en-US" dirty="0"/>
          </a:p>
          <a:p>
            <a:pPr marL="266700" indent="-26670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 Uses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O(1/</a:t>
            </a:r>
            <a:r>
              <a:rPr lang="el-GR" i="1" dirty="0">
                <a:solidFill>
                  <a:schemeClr val="accent6">
                    <a:lumMod val="50000"/>
                  </a:schemeClr>
                </a:solidFill>
              </a:rPr>
              <a:t>θ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r>
              <a:rPr lang="en-US" dirty="0"/>
              <a:t> </a:t>
            </a:r>
            <a:r>
              <a:rPr lang="en-US" dirty="0" smtClean="0"/>
              <a:t>space.</a:t>
            </a:r>
          </a:p>
          <a:p>
            <a:pPr marL="266700" indent="-26670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 Makes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two</a:t>
            </a:r>
            <a:r>
              <a:rPr lang="en-US" dirty="0"/>
              <a:t> passes.</a:t>
            </a:r>
          </a:p>
          <a:p>
            <a:pPr marL="266700" indent="-26670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O(1)</a:t>
            </a:r>
            <a:r>
              <a:rPr lang="en-US" dirty="0"/>
              <a:t> per symbol occurrence runtime, including worst case.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/>
              <a:t>The first pass will </a:t>
            </a:r>
            <a:r>
              <a:rPr lang="en-US" dirty="0"/>
              <a:t>create a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superset</a:t>
            </a:r>
            <a:r>
              <a:rPr lang="en-US" dirty="0"/>
              <a:t> </a:t>
            </a:r>
            <a:r>
              <a:rPr lang="en-US" i="1" dirty="0" smtClean="0"/>
              <a:t>K</a:t>
            </a:r>
            <a:r>
              <a:rPr lang="en-US" dirty="0" smtClean="0"/>
              <a:t> of </a:t>
            </a:r>
            <a:r>
              <a:rPr lang="en-US" dirty="0"/>
              <a:t>I(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l-GR" i="1" dirty="0"/>
              <a:t>θ</a:t>
            </a:r>
            <a:r>
              <a:rPr lang="en-US" dirty="0"/>
              <a:t>), |</a:t>
            </a:r>
            <a:r>
              <a:rPr lang="en-US" i="1" dirty="0"/>
              <a:t>K</a:t>
            </a:r>
            <a:r>
              <a:rPr lang="en-US" dirty="0"/>
              <a:t>| ≤ </a:t>
            </a:r>
            <a:r>
              <a:rPr lang="en-US" dirty="0" smtClean="0"/>
              <a:t>1/</a:t>
            </a:r>
            <a:r>
              <a:rPr lang="el-GR" i="1" dirty="0" smtClean="0"/>
              <a:t>θ</a:t>
            </a:r>
            <a:r>
              <a:rPr lang="en-US" i="1" dirty="0" smtClean="0"/>
              <a:t>, </a:t>
            </a:r>
            <a:r>
              <a:rPr lang="en-US" dirty="0" smtClean="0"/>
              <a:t>with possible</a:t>
            </a:r>
            <a:r>
              <a:rPr lang="en-US" i="1" dirty="0" smtClean="0"/>
              <a:t> </a:t>
            </a:r>
            <a:r>
              <a:rPr lang="en-US" dirty="0" smtClean="0"/>
              <a:t>false positives. </a:t>
            </a:r>
            <a:endParaRPr lang="en-US" dirty="0"/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/>
              <a:t>The second pass will </a:t>
            </a:r>
            <a:r>
              <a:rPr lang="en-US" dirty="0"/>
              <a:t>find I(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l-GR" i="1" dirty="0"/>
              <a:t>θ</a:t>
            </a:r>
            <a:r>
              <a:rPr lang="en-US" dirty="0" smtClean="0"/>
              <a:t>).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pPr/>
              <a:t>12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0694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975" algn="ctr"/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 marL="180975" algn="ctr"/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Agenda</a:t>
            </a:r>
          </a:p>
          <a:p>
            <a:pPr marL="180975" algn="ctr"/>
            <a:r>
              <a:rPr lang="en-US" sz="3600" dirty="0" smtClean="0"/>
              <a:t>Pass 1</a:t>
            </a:r>
          </a:p>
          <a:p>
            <a:pPr marL="180975" algn="ctr"/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Pass 1 implementation</a:t>
            </a:r>
          </a:p>
          <a:p>
            <a:pPr marL="180975" algn="ctr"/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Pass 2</a:t>
            </a:r>
          </a:p>
          <a:p>
            <a:pPr marL="180975" algn="ctr"/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Summary</a:t>
            </a:r>
          </a:p>
          <a:p>
            <a:pPr marL="180975" algn="ctr"/>
            <a:endParaRPr lang="he-IL" sz="3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pPr/>
              <a:t>13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689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Pass </a:t>
            </a:r>
            <a:r>
              <a:rPr lang="en-US" dirty="0" smtClean="0"/>
              <a:t>1 –</a:t>
            </a:r>
            <a:r>
              <a:rPr lang="en-US" dirty="0"/>
              <a:t> </a:t>
            </a:r>
            <a:r>
              <a:rPr lang="en-US" dirty="0" smtClean="0"/>
              <a:t>Algorithm Description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84800" y="1195200"/>
                <a:ext cx="7560000" cy="5114120"/>
              </a:xfrm>
            </p:spPr>
            <p:txBody>
              <a:bodyPr/>
              <a:lstStyle/>
              <a:p>
                <a:pPr algn="l"/>
                <a:r>
                  <a:rPr lang="en-US" dirty="0" smtClean="0"/>
                  <a:t>Recall the well known </a:t>
                </a:r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Majority Symbol Algorithm</a:t>
                </a:r>
                <a:r>
                  <a:rPr lang="en-US" dirty="0" smtClean="0"/>
                  <a:t> (</a:t>
                </a:r>
                <a:r>
                  <a:rPr lang="el-GR" i="1" dirty="0" smtClean="0"/>
                  <a:t>θ</a:t>
                </a:r>
                <a:r>
                  <a:rPr lang="en-US" i="1" dirty="0" smtClean="0"/>
                  <a:t> </a:t>
                </a:r>
                <a:r>
                  <a:rPr lang="en-US" dirty="0" smtClean="0"/>
                  <a:t>= 0.5):</a:t>
                </a:r>
              </a:p>
              <a:p>
                <a:pPr algn="l"/>
                <a:r>
                  <a:rPr lang="en-US" dirty="0" smtClean="0"/>
                  <a:t>Anytime you got two different symbols, drop both.</a:t>
                </a:r>
              </a:p>
              <a:p>
                <a:pPr algn="l"/>
                <a:r>
                  <a:rPr lang="en-US" dirty="0" smtClean="0"/>
                  <a:t>This algorithm finds, as mentioned, a superset of the answer,</a:t>
                </a:r>
              </a:p>
              <a:p>
                <a:pPr algn="l"/>
                <a:r>
                  <a:rPr lang="en-US" dirty="0" smtClean="0"/>
                  <a:t>with possibly false positives.</a:t>
                </a:r>
              </a:p>
              <a:p>
                <a:pPr algn="l"/>
                <a:endParaRPr lang="en-US" dirty="0" smtClean="0">
                  <a:latin typeface="BatangChe" pitchFamily="49" charset="-127"/>
                  <a:ea typeface="BatangChe" pitchFamily="49" charset="-127"/>
                </a:endParaRPr>
              </a:p>
              <a:p>
                <a:pPr algn="l"/>
                <a:r>
                  <a:rPr lang="en-US" dirty="0" smtClean="0">
                    <a:latin typeface="BatangChe" pitchFamily="49" charset="-127"/>
                    <a:ea typeface="BatangChe" pitchFamily="49" charset="-127"/>
                  </a:rPr>
                  <a:t>  1</a:t>
                </a:r>
                <a:r>
                  <a:rPr lang="en-US" u="sng" dirty="0" smtClean="0">
                    <a:latin typeface="BatangChe" pitchFamily="49" charset="-127"/>
                    <a:ea typeface="BatangChe" pitchFamily="49" charset="-127"/>
                  </a:rPr>
                  <a:t>12</a:t>
                </a:r>
                <a:r>
                  <a:rPr lang="en-US" dirty="0" smtClean="0">
                    <a:latin typeface="BatangChe" pitchFamily="49" charset="-127"/>
                    <a:ea typeface="BatangChe" pitchFamily="49" charset="-127"/>
                  </a:rPr>
                  <a:t>122112114                      </a:t>
                </a:r>
                <a:r>
                  <a:rPr lang="en-US" u="sng" dirty="0" smtClean="0">
                    <a:latin typeface="BatangChe" pitchFamily="49" charset="-127"/>
                    <a:ea typeface="BatangChe" pitchFamily="49" charset="-127"/>
                  </a:rPr>
                  <a:t>12</a:t>
                </a:r>
                <a:r>
                  <a:rPr lang="en-US" dirty="0" smtClean="0">
                    <a:latin typeface="BatangChe" pitchFamily="49" charset="-127"/>
                    <a:ea typeface="BatangChe" pitchFamily="49" charset="-127"/>
                  </a:rPr>
                  <a:t>345</a:t>
                </a:r>
              </a:p>
              <a:p>
                <a:pPr algn="l"/>
                <a:r>
                  <a:rPr lang="en-US" dirty="0" smtClean="0">
                    <a:latin typeface="BatangChe" pitchFamily="49" charset="-127"/>
                    <a:ea typeface="BatangChe" pitchFamily="49" charset="-127"/>
                  </a:rPr>
                  <a:t>  1  </a:t>
                </a:r>
                <a:r>
                  <a:rPr lang="en-US" u="sng" dirty="0" smtClean="0">
                    <a:latin typeface="BatangChe" pitchFamily="49" charset="-127"/>
                    <a:ea typeface="BatangChe" pitchFamily="49" charset="-127"/>
                  </a:rPr>
                  <a:t>12</a:t>
                </a:r>
                <a:r>
                  <a:rPr lang="en-US" dirty="0" smtClean="0">
                    <a:latin typeface="BatangChe" pitchFamily="49" charset="-127"/>
                    <a:ea typeface="BatangChe" pitchFamily="49" charset="-127"/>
                  </a:rPr>
                  <a:t>2112114                        </a:t>
                </a:r>
                <a:r>
                  <a:rPr lang="en-US" u="sng" dirty="0" smtClean="0">
                    <a:latin typeface="BatangChe" pitchFamily="49" charset="-127"/>
                    <a:ea typeface="BatangChe" pitchFamily="49" charset="-127"/>
                  </a:rPr>
                  <a:t>34</a:t>
                </a:r>
                <a:r>
                  <a:rPr lang="en-US" dirty="0" smtClean="0">
                    <a:latin typeface="BatangChe" pitchFamily="49" charset="-127"/>
                    <a:ea typeface="BatangChe" pitchFamily="49" charset="-127"/>
                  </a:rPr>
                  <a:t>5</a:t>
                </a:r>
              </a:p>
              <a:p>
                <a:pPr algn="l"/>
                <a:r>
                  <a:rPr lang="en-US" dirty="0" smtClean="0">
                    <a:latin typeface="BatangChe" pitchFamily="49" charset="-127"/>
                    <a:ea typeface="BatangChe" pitchFamily="49" charset="-127"/>
                  </a:rPr>
                  <a:t>  1    </a:t>
                </a:r>
                <a:r>
                  <a:rPr lang="en-US" u="sng" dirty="0" smtClean="0">
                    <a:latin typeface="BatangChe" pitchFamily="49" charset="-127"/>
                    <a:ea typeface="BatangChe" pitchFamily="49" charset="-127"/>
                  </a:rPr>
                  <a:t>21</a:t>
                </a:r>
                <a:r>
                  <a:rPr lang="en-US" dirty="0" smtClean="0">
                    <a:latin typeface="BatangChe" pitchFamily="49" charset="-127"/>
                    <a:ea typeface="BatangChe" pitchFamily="49" charset="-127"/>
                  </a:rPr>
                  <a:t>12114                          5</a:t>
                </a:r>
              </a:p>
              <a:p>
                <a:pPr algn="l"/>
                <a:r>
                  <a:rPr lang="en-US" dirty="0" smtClean="0">
                    <a:latin typeface="BatangChe" pitchFamily="49" charset="-127"/>
                    <a:ea typeface="BatangChe" pitchFamily="49" charset="-127"/>
                  </a:rPr>
                  <a:t>  1      </a:t>
                </a:r>
                <a:r>
                  <a:rPr lang="en-US" u="sng" dirty="0" smtClean="0">
                    <a:latin typeface="BatangChe" pitchFamily="49" charset="-127"/>
                    <a:ea typeface="BatangChe" pitchFamily="49" charset="-127"/>
                  </a:rPr>
                  <a:t>12</a:t>
                </a:r>
                <a:r>
                  <a:rPr lang="en-US" dirty="0" smtClean="0">
                    <a:latin typeface="BatangChe" pitchFamily="49" charset="-127"/>
                    <a:ea typeface="BatangChe" pitchFamily="49" charset="-127"/>
                  </a:rPr>
                  <a:t>114</a:t>
                </a:r>
              </a:p>
              <a:p>
                <a:pPr algn="l"/>
                <a:r>
                  <a:rPr lang="en-US" dirty="0" smtClean="0">
                    <a:latin typeface="BatangChe" pitchFamily="49" charset="-127"/>
                    <a:ea typeface="BatangChe" pitchFamily="49" charset="-127"/>
                  </a:rPr>
                  <a:t>  1        </a:t>
                </a:r>
                <a:r>
                  <a:rPr lang="en-US" u="sng" dirty="0" smtClean="0">
                    <a:latin typeface="BatangChe" pitchFamily="49" charset="-127"/>
                    <a:ea typeface="BatangChe" pitchFamily="49" charset="-127"/>
                  </a:rPr>
                  <a:t>1</a:t>
                </a:r>
                <a:r>
                  <a:rPr lang="en-US" dirty="0" smtClean="0">
                    <a:latin typeface="BatangChe" pitchFamily="49" charset="-127"/>
                    <a:ea typeface="BatangChe" pitchFamily="49" charset="-127"/>
                  </a:rPr>
                  <a:t>1</a:t>
                </a:r>
                <a:r>
                  <a:rPr lang="en-US" u="sng" dirty="0" smtClean="0">
                    <a:latin typeface="BatangChe" pitchFamily="49" charset="-127"/>
                    <a:ea typeface="BatangChe" pitchFamily="49" charset="-127"/>
                  </a:rPr>
                  <a:t>4</a:t>
                </a:r>
              </a:p>
              <a:p>
                <a:pPr algn="l"/>
                <a:r>
                  <a:rPr lang="en-US" dirty="0" smtClean="0">
                    <a:latin typeface="BatangChe" pitchFamily="49" charset="-127"/>
                    <a:ea typeface="BatangChe" pitchFamily="49" charset="-127"/>
                  </a:rPr>
                  <a:t>  1         1</a:t>
                </a:r>
              </a:p>
              <a:p>
                <a:pPr algn="l"/>
                <a:endParaRPr lang="en-US" dirty="0" smtClean="0">
                  <a:latin typeface="BatangChe" pitchFamily="49" charset="-127"/>
                  <a:ea typeface="BatangChe" pitchFamily="49" charset="-127"/>
                </a:endParaRPr>
              </a:p>
              <a:p>
                <a:pPr algn="l"/>
                <a:r>
                  <a:rPr lang="en-US" dirty="0" smtClean="0"/>
                  <a:t>f</a:t>
                </a:r>
                <a:r>
                  <a:rPr lang="en-US" i="1" baseline="-25000" dirty="0" smtClean="0"/>
                  <a:t>x</a:t>
                </a:r>
                <a:r>
                  <a:rPr lang="en-US" dirty="0" smtClean="0"/>
                  <a:t>(1</a:t>
                </a:r>
                <a:r>
                  <a:rPr lang="en-US" dirty="0"/>
                  <a:t>) &gt; </a:t>
                </a:r>
                <a:r>
                  <a:rPr lang="en-US" dirty="0" smtClean="0"/>
                  <a:t>0.5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                                                    f</a:t>
                </a:r>
                <a:r>
                  <a:rPr lang="en-US" i="1" baseline="-25000" dirty="0" smtClean="0"/>
                  <a:t>x</a:t>
                </a:r>
                <a:r>
                  <a:rPr lang="en-US" dirty="0" smtClean="0"/>
                  <a:t>(5)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≯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0.5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 </a:t>
                </a:r>
              </a:p>
              <a:p>
                <a:pPr algn="l"/>
                <a:r>
                  <a:rPr lang="en-US" dirty="0" smtClean="0"/>
                  <a:t>2, 3, 4 not fit                                                  1, 2, 3, 4 not fit</a:t>
                </a:r>
              </a:p>
              <a:p>
                <a:pPr algn="l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84800" y="1195200"/>
                <a:ext cx="7560000" cy="5114120"/>
              </a:xfrm>
              <a:blipFill rotWithShape="1">
                <a:blip r:embed="rId2"/>
                <a:stretch>
                  <a:fillRect l="-1210" t="-954" b="-3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pPr/>
              <a:t>14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1361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55576" y="1772816"/>
            <a:ext cx="6552728" cy="42484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Pass 1 – the code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pPr/>
              <a:t>15</a:t>
            </a:fld>
            <a:endParaRPr lang="he-IL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55576" y="1196752"/>
            <a:ext cx="7560000" cy="4824536"/>
          </a:xfrm>
        </p:spPr>
        <p:txBody>
          <a:bodyPr/>
          <a:lstStyle/>
          <a:p>
            <a:r>
              <a:rPr lang="en-US" dirty="0" smtClean="0"/>
              <a:t>Generalizing on </a:t>
            </a:r>
            <a:r>
              <a:rPr lang="el-GR" i="1" dirty="0" smtClean="0"/>
              <a:t>θ</a:t>
            </a:r>
            <a:r>
              <a:rPr lang="en-US" dirty="0" smtClean="0"/>
              <a:t>:</a:t>
            </a:r>
            <a:endParaRPr lang="en-US" dirty="0"/>
          </a:p>
          <a:p>
            <a:endParaRPr lang="en-US" sz="1050" dirty="0" smtClean="0"/>
          </a:p>
          <a:p>
            <a:pPr algn="l"/>
            <a:r>
              <a:rPr lang="en-US" dirty="0"/>
              <a:t>x[1</a:t>
            </a:r>
            <a:r>
              <a:rPr lang="en-US" dirty="0" smtClean="0"/>
              <a:t>] ... x[N</a:t>
            </a:r>
            <a:r>
              <a:rPr lang="en-US" dirty="0"/>
              <a:t>] is the input sequence</a:t>
            </a:r>
          </a:p>
          <a:p>
            <a:pPr algn="l"/>
            <a:r>
              <a:rPr lang="en-US" dirty="0"/>
              <a:t>K is a set of symbols initially empty</a:t>
            </a:r>
          </a:p>
          <a:p>
            <a:pPr algn="l"/>
            <a:r>
              <a:rPr lang="en-US" dirty="0" smtClean="0"/>
              <a:t>count[] </a:t>
            </a:r>
            <a:r>
              <a:rPr lang="en-US" dirty="0"/>
              <a:t>is an array of integers indexed by K</a:t>
            </a:r>
          </a:p>
          <a:p>
            <a:pPr algn="l"/>
            <a:r>
              <a:rPr lang="pt-BR" dirty="0"/>
              <a:t>for </a:t>
            </a:r>
            <a:r>
              <a:rPr lang="pt-BR" dirty="0" smtClean="0"/>
              <a:t>i := </a:t>
            </a:r>
            <a:r>
              <a:rPr lang="pt-BR" dirty="0"/>
              <a:t>1</a:t>
            </a:r>
            <a:r>
              <a:rPr lang="pt-BR" dirty="0" smtClean="0"/>
              <a:t>, ..., N </a:t>
            </a:r>
            <a:r>
              <a:rPr lang="pt-BR" dirty="0"/>
              <a:t>do</a:t>
            </a:r>
          </a:p>
          <a:p>
            <a:pPr algn="l"/>
            <a:r>
              <a:rPr lang="en-US" dirty="0"/>
              <a:t>    {if </a:t>
            </a:r>
            <a:r>
              <a:rPr lang="en-US" dirty="0" smtClean="0"/>
              <a:t>(x[i</a:t>
            </a:r>
            <a:r>
              <a:rPr lang="en-US" dirty="0"/>
              <a:t>] is in </a:t>
            </a:r>
            <a:r>
              <a:rPr lang="en-US" dirty="0" smtClean="0"/>
              <a:t>K) </a:t>
            </a:r>
            <a:r>
              <a:rPr lang="en-US" dirty="0"/>
              <a:t>then count[x[i]] := count[x[i]] + 1</a:t>
            </a:r>
          </a:p>
          <a:p>
            <a:pPr algn="l"/>
            <a:r>
              <a:rPr lang="en-US" dirty="0"/>
              <a:t>        </a:t>
            </a:r>
            <a:r>
              <a:rPr lang="en-US" dirty="0" smtClean="0"/>
              <a:t>                       else </a:t>
            </a:r>
            <a:r>
              <a:rPr lang="en-US" dirty="0"/>
              <a:t>{insert x[i] in </a:t>
            </a:r>
            <a:r>
              <a:rPr lang="en-US" dirty="0" smtClean="0"/>
              <a:t>K</a:t>
            </a:r>
          </a:p>
          <a:p>
            <a:pPr algn="l"/>
            <a:r>
              <a:rPr lang="en-US" dirty="0" smtClean="0"/>
              <a:t>                                        set </a:t>
            </a:r>
            <a:r>
              <a:rPr lang="en-US" dirty="0"/>
              <a:t>count[x[i]] := 1}</a:t>
            </a:r>
          </a:p>
          <a:p>
            <a:pPr algn="l"/>
            <a:r>
              <a:rPr lang="en-US" dirty="0"/>
              <a:t>      if </a:t>
            </a:r>
            <a:r>
              <a:rPr lang="en-US" dirty="0" smtClean="0"/>
              <a:t>(|</a:t>
            </a:r>
            <a:r>
              <a:rPr lang="en-US" dirty="0"/>
              <a:t>K| &gt; </a:t>
            </a:r>
            <a:r>
              <a:rPr lang="en-US" dirty="0" smtClean="0"/>
              <a:t>1/theta) </a:t>
            </a:r>
            <a:r>
              <a:rPr lang="en-US" dirty="0"/>
              <a:t>then</a:t>
            </a:r>
          </a:p>
          <a:p>
            <a:pPr algn="l"/>
            <a:r>
              <a:rPr lang="en-US" dirty="0"/>
              <a:t>          for all a in K do</a:t>
            </a:r>
          </a:p>
          <a:p>
            <a:pPr algn="l"/>
            <a:r>
              <a:rPr lang="en-US" dirty="0"/>
              <a:t>               </a:t>
            </a:r>
            <a:r>
              <a:rPr lang="en-US" dirty="0" smtClean="0"/>
              <a:t>{count[a</a:t>
            </a:r>
            <a:r>
              <a:rPr lang="en-US" dirty="0"/>
              <a:t>] := count[a] – </a:t>
            </a:r>
            <a:r>
              <a:rPr lang="en-US" dirty="0" smtClean="0"/>
              <a:t>1</a:t>
            </a:r>
            <a:endParaRPr lang="en-US" dirty="0"/>
          </a:p>
          <a:p>
            <a:pPr algn="l"/>
            <a:r>
              <a:rPr lang="en-US" dirty="0"/>
              <a:t>                 if </a:t>
            </a:r>
            <a:r>
              <a:rPr lang="en-US" dirty="0" smtClean="0"/>
              <a:t>(count[a</a:t>
            </a:r>
            <a:r>
              <a:rPr lang="en-US" dirty="0"/>
              <a:t>] = </a:t>
            </a:r>
            <a:r>
              <a:rPr lang="en-US" dirty="0" smtClean="0"/>
              <a:t>0) </a:t>
            </a:r>
            <a:r>
              <a:rPr lang="en-US" dirty="0"/>
              <a:t>then delete a from K}}</a:t>
            </a:r>
          </a:p>
          <a:p>
            <a:pPr algn="l"/>
            <a:r>
              <a:rPr lang="en-US" dirty="0"/>
              <a:t>output K</a:t>
            </a:r>
            <a:endParaRPr lang="he-IL" b="1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6362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Pass 1 – example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800" y="1195200"/>
            <a:ext cx="3571176" cy="5114120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i="1" dirty="0" smtClean="0"/>
              <a:t>x</a:t>
            </a:r>
            <a:r>
              <a:rPr lang="en-US" dirty="0" smtClean="0"/>
              <a:t> = aabcbaadccd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l-GR" i="1" dirty="0"/>
              <a:t>θ</a:t>
            </a:r>
            <a:r>
              <a:rPr lang="en-US" dirty="0"/>
              <a:t> = 0.35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i="1" dirty="0" smtClean="0"/>
              <a:t>N</a:t>
            </a:r>
            <a:r>
              <a:rPr lang="en-US" dirty="0" smtClean="0"/>
              <a:t> = 11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l-GR" i="1" dirty="0" smtClean="0"/>
              <a:t>θ</a:t>
            </a:r>
            <a:r>
              <a:rPr lang="en-US" i="1" dirty="0" smtClean="0"/>
              <a:t>N</a:t>
            </a:r>
            <a:r>
              <a:rPr lang="en-US" dirty="0" smtClean="0"/>
              <a:t> = 3.85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mtClean="0"/>
              <a:t>f</a:t>
            </a:r>
            <a:r>
              <a:rPr lang="en-US" i="1" baseline="-25000" smtClean="0"/>
              <a:t>x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US" dirty="0" smtClean="0"/>
              <a:t>) = 4 &gt;</a:t>
            </a:r>
            <a:r>
              <a:rPr lang="el-GR" i="1" dirty="0" smtClean="0"/>
              <a:t> θ</a:t>
            </a:r>
            <a:r>
              <a:rPr lang="en-US" i="1" dirty="0" smtClean="0"/>
              <a:t>N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f</a:t>
            </a:r>
            <a:r>
              <a:rPr lang="en-US" i="1" baseline="-25000" dirty="0" smtClean="0"/>
              <a:t>x</a:t>
            </a:r>
            <a:r>
              <a:rPr lang="en-US" dirty="0" smtClean="0"/>
              <a:t>(b) = f</a:t>
            </a:r>
            <a:r>
              <a:rPr lang="en-US" i="1" baseline="-25000" dirty="0" smtClean="0"/>
              <a:t>x</a:t>
            </a:r>
            <a:r>
              <a:rPr lang="en-US" dirty="0" smtClean="0"/>
              <a:t>(d) = 2 &lt; </a:t>
            </a:r>
            <a:r>
              <a:rPr lang="el-GR" i="1" dirty="0"/>
              <a:t>θ</a:t>
            </a:r>
            <a:r>
              <a:rPr lang="en-US" i="1" dirty="0"/>
              <a:t>N</a:t>
            </a:r>
            <a:endParaRPr lang="en-US" i="1" dirty="0" smtClean="0"/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f</a:t>
            </a:r>
            <a:r>
              <a:rPr lang="en-US" i="1" baseline="-25000" dirty="0" smtClean="0"/>
              <a:t>x</a:t>
            </a:r>
            <a:r>
              <a:rPr lang="en-US" dirty="0" smtClean="0"/>
              <a:t>(c)</a:t>
            </a:r>
            <a:r>
              <a:rPr lang="en-US" dirty="0"/>
              <a:t> </a:t>
            </a:r>
            <a:r>
              <a:rPr lang="en-US" dirty="0" smtClean="0"/>
              <a:t>= 3 &lt; </a:t>
            </a:r>
            <a:r>
              <a:rPr lang="el-GR" i="1" dirty="0"/>
              <a:t>θ</a:t>
            </a:r>
            <a:r>
              <a:rPr lang="en-US" i="1" dirty="0" smtClean="0"/>
              <a:t>N</a:t>
            </a:r>
            <a:endParaRPr lang="en-US" i="1" dirty="0" smtClean="0">
              <a:ea typeface="BatangChe" pitchFamily="49" charset="-127"/>
            </a:endParaRP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ea typeface="BatangChe" pitchFamily="49" charset="-127"/>
              </a:rPr>
              <a:t>1</a:t>
            </a:r>
            <a:r>
              <a:rPr lang="en-US" dirty="0" smtClean="0"/>
              <a:t>/</a:t>
            </a:r>
            <a:r>
              <a:rPr lang="el-GR" i="1" dirty="0" smtClean="0"/>
              <a:t>θ</a:t>
            </a:r>
            <a:r>
              <a:rPr lang="en-US" dirty="0"/>
              <a:t> ≈</a:t>
            </a:r>
            <a:r>
              <a:rPr lang="en-US" dirty="0" smtClean="0"/>
              <a:t> 2.85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|</a:t>
            </a:r>
            <a:r>
              <a:rPr lang="en-US" i="1" dirty="0" smtClean="0"/>
              <a:t>K</a:t>
            </a:r>
            <a:r>
              <a:rPr lang="en-US" dirty="0" smtClean="0"/>
              <a:t>|≥3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>
                <a:ea typeface="BatangChe" pitchFamily="49" charset="-127"/>
              </a:rPr>
              <a:t>Result: a (+), c (</a:t>
            </a:r>
            <a:r>
              <a:rPr lang="en-US" dirty="0"/>
              <a:t>–</a:t>
            </a:r>
            <a:r>
              <a:rPr lang="en-US" dirty="0" smtClean="0">
                <a:ea typeface="BatangChe" pitchFamily="49" charset="-127"/>
              </a:rPr>
              <a:t>)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endParaRPr lang="en-US" dirty="0" smtClean="0">
              <a:ea typeface="BatangChe" pitchFamily="49" charset="-127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pPr/>
              <a:t>16</a:t>
            </a:fld>
            <a:endParaRPr lang="he-IL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239485"/>
              </p:ext>
            </p:extLst>
          </p:nvPr>
        </p:nvGraphicFramePr>
        <p:xfrm>
          <a:off x="4644008" y="980728"/>
          <a:ext cx="3908092" cy="5065914"/>
        </p:xfrm>
        <a:graphic>
          <a:graphicData uri="http://schemas.openxmlformats.org/drawingml/2006/table">
            <a:tbl>
              <a:tblPr rtl="1" firstRow="1" bandCol="1">
                <a:tableStyleId>{08FB837D-C827-4EFA-A057-4D05807E0F7C}</a:tableStyleId>
              </a:tblPr>
              <a:tblGrid>
                <a:gridCol w="1910048"/>
                <a:gridCol w="1368987"/>
                <a:gridCol w="629057"/>
              </a:tblGrid>
              <a:tr h="351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count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i="1" u="none" strike="noStrike" dirty="0">
                          <a:effectLst/>
                        </a:rPr>
                        <a:t>K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i="1" u="none" strike="noStrike" dirty="0" smtClean="0">
                          <a:effectLst/>
                        </a:rPr>
                        <a:t>x</a:t>
                      </a:r>
                      <a:r>
                        <a:rPr lang="he-IL" sz="2000" u="none" strike="noStrike" dirty="0">
                          <a:effectLst/>
                        </a:rPr>
                        <a:t> 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31">
                <a:tc>
                  <a:txBody>
                    <a:bodyPr/>
                    <a:lstStyle/>
                    <a:p>
                      <a:pPr algn="ctr" fontAlgn="b"/>
                      <a:r>
                        <a:rPr lang="he-IL" sz="2000" u="none" strike="noStrike" dirty="0">
                          <a:effectLst/>
                        </a:rPr>
                        <a:t> 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e-IL" sz="2000" u="none" strike="noStrike" dirty="0">
                          <a:effectLst/>
                        </a:rPr>
                        <a:t>{}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e-IL" sz="2000" u="none" strike="noStrike" dirty="0">
                          <a:effectLst/>
                        </a:rPr>
                        <a:t> 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31">
                <a:tc>
                  <a:txBody>
                    <a:bodyPr/>
                    <a:lstStyle/>
                    <a:p>
                      <a:pPr algn="l" fontAlgn="b"/>
                      <a:r>
                        <a:rPr lang="he-IL" sz="2000" u="none" strike="noStrike" dirty="0" smtClean="0">
                          <a:effectLst/>
                        </a:rPr>
                        <a:t> </a:t>
                      </a:r>
                      <a:r>
                        <a:rPr lang="en-US" sz="2000" u="none" strike="noStrike" dirty="0" smtClean="0">
                          <a:effectLst/>
                        </a:rPr>
                        <a:t>   a(1</a:t>
                      </a:r>
                      <a:r>
                        <a:rPr lang="en-US" sz="2000" u="none" strike="noStrike" dirty="0">
                          <a:effectLst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{a}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   a(2</a:t>
                      </a:r>
                      <a:r>
                        <a:rPr lang="en-US" sz="2000" u="none" strike="noStrike" dirty="0">
                          <a:effectLst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{a}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   a(2), b(1</a:t>
                      </a:r>
                      <a:r>
                        <a:rPr lang="en-US" sz="2000" u="none" strike="noStrike" dirty="0">
                          <a:effectLst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{</a:t>
                      </a:r>
                      <a:r>
                        <a:rPr lang="en-US" sz="2000" u="none" strike="noStrike" dirty="0" smtClean="0">
                          <a:effectLst/>
                        </a:rPr>
                        <a:t>a, b</a:t>
                      </a:r>
                      <a:r>
                        <a:rPr lang="en-US" sz="2000" u="none" strike="noStrike" dirty="0">
                          <a:effectLst/>
                        </a:rPr>
                        <a:t>}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   a(2), b(1), c(1</a:t>
                      </a:r>
                      <a:r>
                        <a:rPr lang="en-US" sz="2000" u="none" strike="noStrike" dirty="0">
                          <a:effectLst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{a</a:t>
                      </a:r>
                      <a:r>
                        <a:rPr lang="en-US" sz="2000" u="none" strike="noStrike" dirty="0" smtClean="0">
                          <a:effectLst/>
                        </a:rPr>
                        <a:t>, b, c</a:t>
                      </a:r>
                      <a:r>
                        <a:rPr lang="en-US" sz="2000" u="none" strike="noStrike" dirty="0">
                          <a:effectLst/>
                        </a:rPr>
                        <a:t>}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   a(1</a:t>
                      </a:r>
                      <a:r>
                        <a:rPr lang="en-US" sz="2000" u="none" strike="noStrike" dirty="0">
                          <a:effectLst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{a}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e-IL" sz="2000" u="none" strike="noStrike" dirty="0">
                          <a:effectLst/>
                        </a:rPr>
                        <a:t> 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   a(1), b(1</a:t>
                      </a:r>
                      <a:r>
                        <a:rPr lang="en-US" sz="2000" u="none" strike="noStrike" dirty="0">
                          <a:effectLst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{a</a:t>
                      </a:r>
                      <a:r>
                        <a:rPr lang="en-US" sz="2000" u="none" strike="noStrike" dirty="0" smtClean="0">
                          <a:effectLst/>
                        </a:rPr>
                        <a:t>, b</a:t>
                      </a:r>
                      <a:r>
                        <a:rPr lang="en-US" sz="2000" u="none" strike="noStrike" dirty="0">
                          <a:effectLst/>
                        </a:rPr>
                        <a:t>}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   a(2), b(1</a:t>
                      </a:r>
                      <a:r>
                        <a:rPr lang="en-US" sz="2000" u="none" strike="noStrike" dirty="0">
                          <a:effectLst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{a</a:t>
                      </a:r>
                      <a:r>
                        <a:rPr lang="en-US" sz="2000" u="none" strike="noStrike" dirty="0" smtClean="0">
                          <a:effectLst/>
                        </a:rPr>
                        <a:t>, b</a:t>
                      </a:r>
                      <a:r>
                        <a:rPr lang="en-US" sz="2000" u="none" strike="noStrike" dirty="0">
                          <a:effectLst/>
                        </a:rPr>
                        <a:t>}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   a(3), b(1</a:t>
                      </a:r>
                      <a:r>
                        <a:rPr lang="en-US" sz="2000" u="none" strike="noStrike" dirty="0">
                          <a:effectLst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{a</a:t>
                      </a:r>
                      <a:r>
                        <a:rPr lang="en-US" sz="2000" u="none" strike="noStrike" dirty="0" smtClean="0">
                          <a:effectLst/>
                        </a:rPr>
                        <a:t>, b</a:t>
                      </a:r>
                      <a:r>
                        <a:rPr lang="en-US" sz="2000" u="none" strike="noStrike" dirty="0">
                          <a:effectLst/>
                        </a:rPr>
                        <a:t>}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   a(3), b(1), d(1</a:t>
                      </a:r>
                      <a:r>
                        <a:rPr lang="en-US" sz="2000" u="none" strike="noStrike" dirty="0">
                          <a:effectLst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{a</a:t>
                      </a:r>
                      <a:r>
                        <a:rPr lang="en-US" sz="2000" u="none" strike="noStrike" dirty="0" smtClean="0">
                          <a:effectLst/>
                        </a:rPr>
                        <a:t>, b, d</a:t>
                      </a:r>
                      <a:r>
                        <a:rPr lang="en-US" sz="2000" u="none" strike="noStrike" dirty="0">
                          <a:effectLst/>
                        </a:rPr>
                        <a:t>}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   a(2</a:t>
                      </a:r>
                      <a:r>
                        <a:rPr lang="en-US" sz="2000" u="none" strike="noStrike" dirty="0">
                          <a:effectLst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{a}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e-IL" sz="2000" u="none" strike="noStrike" dirty="0">
                          <a:effectLst/>
                        </a:rPr>
                        <a:t> 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   a(2), c(1</a:t>
                      </a:r>
                      <a:r>
                        <a:rPr lang="en-US" sz="2000" u="none" strike="noStrike" dirty="0">
                          <a:effectLst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{a</a:t>
                      </a:r>
                      <a:r>
                        <a:rPr lang="en-US" sz="2000" u="none" strike="noStrike" dirty="0" smtClean="0">
                          <a:effectLst/>
                        </a:rPr>
                        <a:t>, c</a:t>
                      </a:r>
                      <a:r>
                        <a:rPr lang="en-US" sz="2000" u="none" strike="noStrike" dirty="0">
                          <a:effectLst/>
                        </a:rPr>
                        <a:t>}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   a(2), c(2</a:t>
                      </a:r>
                      <a:r>
                        <a:rPr lang="en-US" sz="2000" u="none" strike="noStrike" dirty="0">
                          <a:effectLst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{a</a:t>
                      </a:r>
                      <a:r>
                        <a:rPr lang="en-US" sz="2000" u="none" strike="noStrike" dirty="0" smtClean="0">
                          <a:effectLst/>
                        </a:rPr>
                        <a:t>, c</a:t>
                      </a:r>
                      <a:r>
                        <a:rPr lang="en-US" sz="2000" u="none" strike="noStrike" dirty="0">
                          <a:effectLst/>
                        </a:rPr>
                        <a:t>}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   a(2), c(2), d(1</a:t>
                      </a:r>
                      <a:r>
                        <a:rPr lang="en-US" sz="2000" u="none" strike="noStrike" dirty="0">
                          <a:effectLst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{</a:t>
                      </a:r>
                      <a:r>
                        <a:rPr lang="en-US" sz="2000" u="none" strike="noStrike" dirty="0" smtClean="0">
                          <a:effectLst/>
                        </a:rPr>
                        <a:t>a, c, d</a:t>
                      </a:r>
                      <a:r>
                        <a:rPr lang="en-US" sz="2000" u="none" strike="noStrike" dirty="0">
                          <a:effectLst/>
                        </a:rPr>
                        <a:t>}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   a(1), c(1</a:t>
                      </a:r>
                      <a:r>
                        <a:rPr lang="en-US" sz="2000" u="none" strike="noStrike" dirty="0">
                          <a:effectLst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{a</a:t>
                      </a:r>
                      <a:r>
                        <a:rPr lang="en-US" sz="2000" u="none" strike="noStrike" dirty="0" smtClean="0">
                          <a:effectLst/>
                        </a:rPr>
                        <a:t>, c</a:t>
                      </a:r>
                      <a:r>
                        <a:rPr lang="en-US" sz="2000" u="none" strike="noStrike" dirty="0">
                          <a:effectLst/>
                        </a:rPr>
                        <a:t>}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e-IL" sz="2000" u="none" strike="noStrike" dirty="0">
                          <a:effectLst/>
                        </a:rPr>
                        <a:t> 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30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Pass 1 – proof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800" y="1195200"/>
            <a:ext cx="7819648" cy="4898096"/>
          </a:xfrm>
        </p:spPr>
        <p:txBody>
          <a:bodyPr>
            <a:noAutofit/>
          </a:bodyPr>
          <a:lstStyle/>
          <a:p>
            <a:r>
              <a:rPr lang="en-US" dirty="0" smtClean="0"/>
              <a:t>Theorem 4: The algorithm computes a superset </a:t>
            </a:r>
            <a:r>
              <a:rPr lang="en-US" i="1" dirty="0" smtClean="0"/>
              <a:t>K</a:t>
            </a:r>
            <a:r>
              <a:rPr lang="en-US" dirty="0" smtClean="0"/>
              <a:t> of </a:t>
            </a:r>
            <a:r>
              <a:rPr lang="en-US" dirty="0"/>
              <a:t>I(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l-GR" i="1" dirty="0"/>
              <a:t>θ</a:t>
            </a:r>
            <a:r>
              <a:rPr lang="en-US" i="1" dirty="0"/>
              <a:t>) </a:t>
            </a:r>
            <a:r>
              <a:rPr lang="en-US" dirty="0" smtClean="0"/>
              <a:t>with |</a:t>
            </a:r>
            <a:r>
              <a:rPr lang="en-US" i="1" dirty="0" smtClean="0"/>
              <a:t>K</a:t>
            </a:r>
            <a:r>
              <a:rPr lang="en-US" dirty="0" smtClean="0"/>
              <a:t>| </a:t>
            </a:r>
            <a:r>
              <a:rPr lang="en-US" dirty="0"/>
              <a:t>≤ 1/</a:t>
            </a:r>
            <a:r>
              <a:rPr lang="el-GR" i="1" dirty="0" smtClean="0"/>
              <a:t>θ</a:t>
            </a:r>
            <a:r>
              <a:rPr lang="en-US" i="1" dirty="0" smtClean="0"/>
              <a:t>,</a:t>
            </a:r>
            <a:r>
              <a:rPr lang="en-US" dirty="0" smtClean="0"/>
              <a:t> using O(1/</a:t>
            </a:r>
            <a:r>
              <a:rPr lang="el-GR" i="1" dirty="0" smtClean="0"/>
              <a:t>θ</a:t>
            </a:r>
            <a:r>
              <a:rPr lang="en-US" dirty="0" smtClean="0"/>
              <a:t>) memory and O(1) operations (including hashing operations) per occurrence in the worst case.</a:t>
            </a:r>
          </a:p>
          <a:p>
            <a:endParaRPr lang="en-US" dirty="0" smtClean="0"/>
          </a:p>
          <a:p>
            <a:r>
              <a:rPr lang="en-US" dirty="0" smtClean="0"/>
              <a:t>Proof: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Correctness by contradiction: Let’s assume there are more than </a:t>
            </a:r>
            <a:r>
              <a:rPr lang="el-GR" i="1" dirty="0"/>
              <a:t>θ</a:t>
            </a:r>
            <a:r>
              <a:rPr lang="en-US" i="1" dirty="0"/>
              <a:t>N </a:t>
            </a:r>
            <a:r>
              <a:rPr lang="en-US" dirty="0" smtClean="0"/>
              <a:t>occurrences of some </a:t>
            </a:r>
            <a:r>
              <a:rPr lang="en-US" i="1" dirty="0" smtClean="0"/>
              <a:t>a </a:t>
            </a:r>
            <a:r>
              <a:rPr lang="en-US" dirty="0" smtClean="0"/>
              <a:t>in</a:t>
            </a:r>
            <a:r>
              <a:rPr lang="en-US" i="1" dirty="0" smtClean="0"/>
              <a:t> x, </a:t>
            </a:r>
            <a:r>
              <a:rPr lang="en-US" dirty="0" smtClean="0"/>
              <a:t>and </a:t>
            </a:r>
            <a:r>
              <a:rPr lang="en-US" i="1" dirty="0" smtClean="0"/>
              <a:t>a</a:t>
            </a:r>
            <a:r>
              <a:rPr lang="en-US" dirty="0" smtClean="0"/>
              <a:t> is not in </a:t>
            </a:r>
            <a:r>
              <a:rPr lang="en-US" i="1" dirty="0" smtClean="0"/>
              <a:t>K</a:t>
            </a:r>
            <a:r>
              <a:rPr lang="en-US" dirty="0" smtClean="0"/>
              <a:t> now.</a:t>
            </a:r>
            <a:endParaRPr lang="en-US" i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So we removed these occurrences, but each </a:t>
            </a:r>
            <a:r>
              <a:rPr lang="en-US" dirty="0"/>
              <a:t>time 1/</a:t>
            </a:r>
            <a:r>
              <a:rPr lang="el-GR" i="1" dirty="0"/>
              <a:t>θ</a:t>
            </a:r>
            <a:r>
              <a:rPr lang="en-US" i="1" dirty="0"/>
              <a:t> </a:t>
            </a:r>
            <a:r>
              <a:rPr lang="en-US" dirty="0" smtClean="0"/>
              <a:t>occurrences were removed</a:t>
            </a:r>
            <a:r>
              <a:rPr lang="en-US" i="1" dirty="0" smtClean="0"/>
              <a:t>. </a:t>
            </a:r>
            <a:r>
              <a:rPr lang="en-US" dirty="0" smtClean="0"/>
              <a:t>So totally we removed more than </a:t>
            </a:r>
            <a:r>
              <a:rPr lang="el-GR" i="1" dirty="0"/>
              <a:t>θ</a:t>
            </a:r>
            <a:r>
              <a:rPr lang="en-US" i="1" dirty="0" smtClean="0"/>
              <a:t>N </a:t>
            </a:r>
            <a:r>
              <a:rPr lang="en-US" dirty="0" smtClean="0"/>
              <a:t>* 1/</a:t>
            </a:r>
            <a:r>
              <a:rPr lang="el-GR" i="1" dirty="0" smtClean="0"/>
              <a:t>θ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i="1" dirty="0" smtClean="0"/>
              <a:t>N </a:t>
            </a:r>
            <a:r>
              <a:rPr lang="en-US" dirty="0" smtClean="0"/>
              <a:t>symbols, but there are only </a:t>
            </a:r>
            <a:r>
              <a:rPr lang="en-US" i="1" dirty="0" smtClean="0"/>
              <a:t>N</a:t>
            </a:r>
            <a:r>
              <a:rPr lang="en-US" dirty="0" smtClean="0"/>
              <a:t>, a</a:t>
            </a:r>
            <a:r>
              <a:rPr lang="en-US" i="1" dirty="0" smtClean="0"/>
              <a:t> </a:t>
            </a:r>
            <a:r>
              <a:rPr lang="en-US" dirty="0" smtClean="0"/>
              <a:t>contradiction.</a:t>
            </a:r>
            <a:r>
              <a:rPr lang="en-US" i="1" dirty="0" smtClean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|</a:t>
            </a:r>
            <a:r>
              <a:rPr lang="en-US" i="1" dirty="0"/>
              <a:t>K</a:t>
            </a:r>
            <a:r>
              <a:rPr lang="en-US" dirty="0"/>
              <a:t>| ≤ 1/</a:t>
            </a:r>
            <a:r>
              <a:rPr lang="el-GR" i="1" dirty="0" smtClean="0"/>
              <a:t>θ</a:t>
            </a:r>
            <a:r>
              <a:rPr lang="en-US" i="1" dirty="0" smtClean="0"/>
              <a:t>  </a:t>
            </a:r>
            <a:r>
              <a:rPr lang="en-US" dirty="0" smtClean="0"/>
              <a:t>from algorithm description.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So, we </a:t>
            </a:r>
            <a:r>
              <a:rPr lang="en-US" dirty="0"/>
              <a:t>need O(1/</a:t>
            </a:r>
            <a:r>
              <a:rPr lang="el-GR" i="1" dirty="0"/>
              <a:t>θ</a:t>
            </a:r>
            <a:r>
              <a:rPr lang="en-US" dirty="0" smtClean="0"/>
              <a:t>) space.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For O(1) runtime let’s see the implementation.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pPr/>
              <a:t>17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0530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975" algn="ctr"/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 marL="180975" algn="ctr"/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Agenda</a:t>
            </a:r>
          </a:p>
          <a:p>
            <a:pPr marL="180975" algn="ctr"/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Pass 1</a:t>
            </a:r>
          </a:p>
          <a:p>
            <a:pPr marL="180975" algn="ctr"/>
            <a:r>
              <a:rPr lang="en-US" sz="3600" dirty="0" smtClean="0"/>
              <a:t>Pass 1 implementation</a:t>
            </a:r>
          </a:p>
          <a:p>
            <a:pPr marL="180975" algn="ctr"/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Pass 2</a:t>
            </a:r>
          </a:p>
          <a:p>
            <a:pPr marL="180975" algn="ctr"/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Summary</a:t>
            </a:r>
          </a:p>
          <a:p>
            <a:pPr marL="180975" algn="ctr"/>
            <a:endParaRPr lang="he-IL" sz="3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pPr/>
              <a:t>18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8991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Hash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5200"/>
            <a:ext cx="8035672" cy="44424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Hash table </a:t>
            </a:r>
            <a:r>
              <a:rPr lang="en-US" dirty="0" smtClean="0"/>
              <a:t>maps keys </a:t>
            </a:r>
            <a:r>
              <a:rPr lang="en-US" dirty="0"/>
              <a:t>to their associated </a:t>
            </a:r>
            <a:r>
              <a:rPr lang="en-US" dirty="0" smtClean="0"/>
              <a:t>values.</a:t>
            </a:r>
          </a:p>
          <a:p>
            <a:r>
              <a:rPr lang="en-US" dirty="0" smtClean="0"/>
              <a:t>Our collision treat: Chaining </a:t>
            </a:r>
            <a:r>
              <a:rPr lang="en-US" dirty="0"/>
              <a:t>hash </a:t>
            </a:r>
            <a:r>
              <a:rPr lang="en-US" dirty="0" smtClean="0"/>
              <a:t>– each </a:t>
            </a:r>
            <a:r>
              <a:rPr lang="en-US" dirty="0"/>
              <a:t>slot of the bucket array is a pointer to a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double linked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list </a:t>
            </a:r>
            <a:r>
              <a:rPr lang="en-US" dirty="0"/>
              <a:t>that contains the </a:t>
            </a:r>
            <a:r>
              <a:rPr lang="en-US" dirty="0" smtClean="0"/>
              <a:t>elements that </a:t>
            </a:r>
            <a:r>
              <a:rPr lang="en-US" dirty="0"/>
              <a:t>hashed to the same </a:t>
            </a:r>
            <a:r>
              <a:rPr lang="en-US" dirty="0" smtClean="0"/>
              <a:t>location.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For example,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endParaRPr lang="en-US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/>
              <a:t>hash function </a:t>
            </a:r>
            <a:r>
              <a:rPr lang="en-US" dirty="0"/>
              <a:t>f(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dirty="0"/>
              <a:t> mod </a:t>
            </a:r>
            <a:r>
              <a:rPr lang="en-US" dirty="0" smtClean="0"/>
              <a:t>5.</a:t>
            </a:r>
            <a:endParaRPr lang="he-IL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pPr/>
              <a:t>19</a:t>
            </a:fld>
            <a:endParaRPr lang="he-IL" dirty="0"/>
          </a:p>
        </p:txBody>
      </p:sp>
      <p:sp>
        <p:nvSpPr>
          <p:cNvPr id="7" name="Rectangle 6"/>
          <p:cNvSpPr/>
          <p:nvPr/>
        </p:nvSpPr>
        <p:spPr>
          <a:xfrm>
            <a:off x="4788024" y="3212976"/>
            <a:ext cx="360040" cy="36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88024" y="3573016"/>
            <a:ext cx="360040" cy="36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88024" y="3923571"/>
            <a:ext cx="360040" cy="36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88024" y="4283611"/>
            <a:ext cx="360040" cy="36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88024" y="4639459"/>
            <a:ext cx="360040" cy="36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74296" y="3301918"/>
            <a:ext cx="360040" cy="18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15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74296" y="4012513"/>
            <a:ext cx="360040" cy="18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12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74296" y="4372553"/>
            <a:ext cx="360040" cy="18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3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03901" y="4012513"/>
            <a:ext cx="360040" cy="18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03901" y="4372553"/>
            <a:ext cx="360040" cy="18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88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723981" y="4012513"/>
            <a:ext cx="360040" cy="18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97</a:t>
            </a:r>
            <a:endParaRPr lang="he-IL" sz="12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9" idx="3"/>
            <a:endCxn id="14" idx="1"/>
          </p:cNvCxnSpPr>
          <p:nvPr/>
        </p:nvCxnSpPr>
        <p:spPr>
          <a:xfrm flipV="1">
            <a:off x="5148064" y="4102513"/>
            <a:ext cx="1126232" cy="105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3"/>
            <a:endCxn id="19" idx="1"/>
          </p:cNvCxnSpPr>
          <p:nvPr/>
        </p:nvCxnSpPr>
        <p:spPr>
          <a:xfrm>
            <a:off x="6634336" y="4102513"/>
            <a:ext cx="36956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9" idx="3"/>
            <a:endCxn id="24" idx="1"/>
          </p:cNvCxnSpPr>
          <p:nvPr/>
        </p:nvCxnSpPr>
        <p:spPr>
          <a:xfrm>
            <a:off x="7363941" y="4102513"/>
            <a:ext cx="36004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7" idx="3"/>
            <a:endCxn id="12" idx="1"/>
          </p:cNvCxnSpPr>
          <p:nvPr/>
        </p:nvCxnSpPr>
        <p:spPr>
          <a:xfrm flipV="1">
            <a:off x="5148064" y="3391918"/>
            <a:ext cx="1126232" cy="105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0" idx="3"/>
            <a:endCxn id="15" idx="1"/>
          </p:cNvCxnSpPr>
          <p:nvPr/>
        </p:nvCxnSpPr>
        <p:spPr>
          <a:xfrm flipV="1">
            <a:off x="5148064" y="4462553"/>
            <a:ext cx="1126232" cy="105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5" idx="3"/>
            <a:endCxn id="20" idx="1"/>
          </p:cNvCxnSpPr>
          <p:nvPr/>
        </p:nvCxnSpPr>
        <p:spPr>
          <a:xfrm>
            <a:off x="6634336" y="4462553"/>
            <a:ext cx="36956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lowchart: Summing Junction 39"/>
          <p:cNvSpPr>
            <a:spLocks noChangeAspect="1"/>
          </p:cNvSpPr>
          <p:nvPr/>
        </p:nvSpPr>
        <p:spPr>
          <a:xfrm>
            <a:off x="7009069" y="3298164"/>
            <a:ext cx="183794" cy="183794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1" name="Flowchart: Summing Junction 40"/>
          <p:cNvSpPr>
            <a:spLocks noChangeAspect="1"/>
          </p:cNvSpPr>
          <p:nvPr/>
        </p:nvSpPr>
        <p:spPr>
          <a:xfrm>
            <a:off x="8420654" y="4012911"/>
            <a:ext cx="183794" cy="183794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2" name="Flowchart: Summing Junction 41"/>
          <p:cNvSpPr>
            <a:spLocks noChangeAspect="1"/>
          </p:cNvSpPr>
          <p:nvPr/>
        </p:nvSpPr>
        <p:spPr>
          <a:xfrm>
            <a:off x="7821885" y="4368759"/>
            <a:ext cx="183794" cy="183794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3" name="Flowchart: Summing Junction 42"/>
          <p:cNvSpPr>
            <a:spLocks noChangeAspect="1"/>
          </p:cNvSpPr>
          <p:nvPr/>
        </p:nvSpPr>
        <p:spPr>
          <a:xfrm>
            <a:off x="6366330" y="3664074"/>
            <a:ext cx="183794" cy="183794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4" name="Flowchart: Summing Junction 43"/>
          <p:cNvSpPr>
            <a:spLocks noChangeAspect="1"/>
          </p:cNvSpPr>
          <p:nvPr/>
        </p:nvSpPr>
        <p:spPr>
          <a:xfrm>
            <a:off x="6356805" y="4728799"/>
            <a:ext cx="183794" cy="183794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>
            <a:stCxn id="8" idx="3"/>
            <a:endCxn id="43" idx="2"/>
          </p:cNvCxnSpPr>
          <p:nvPr/>
        </p:nvCxnSpPr>
        <p:spPr>
          <a:xfrm>
            <a:off x="5148064" y="3753016"/>
            <a:ext cx="1218266" cy="2955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1" idx="3"/>
            <a:endCxn id="44" idx="2"/>
          </p:cNvCxnSpPr>
          <p:nvPr/>
        </p:nvCxnSpPr>
        <p:spPr>
          <a:xfrm>
            <a:off x="5148064" y="4819459"/>
            <a:ext cx="1208741" cy="1237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2" idx="3"/>
            <a:endCxn id="40" idx="2"/>
          </p:cNvCxnSpPr>
          <p:nvPr/>
        </p:nvCxnSpPr>
        <p:spPr>
          <a:xfrm flipV="1">
            <a:off x="6634336" y="3390061"/>
            <a:ext cx="374733" cy="18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4" idx="3"/>
            <a:endCxn id="41" idx="2"/>
          </p:cNvCxnSpPr>
          <p:nvPr/>
        </p:nvCxnSpPr>
        <p:spPr>
          <a:xfrm>
            <a:off x="8084021" y="4102513"/>
            <a:ext cx="336633" cy="22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0" idx="3"/>
            <a:endCxn id="42" idx="2"/>
          </p:cNvCxnSpPr>
          <p:nvPr/>
        </p:nvCxnSpPr>
        <p:spPr>
          <a:xfrm flipV="1">
            <a:off x="7363941" y="4460656"/>
            <a:ext cx="457944" cy="18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32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975" algn="ctr"/>
            <a:r>
              <a:rPr lang="en-US" sz="3600" dirty="0" smtClean="0"/>
              <a:t>Introduction</a:t>
            </a:r>
          </a:p>
          <a:p>
            <a:pPr marL="180975" algn="ctr"/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Agenda</a:t>
            </a:r>
          </a:p>
          <a:p>
            <a:pPr marL="180975" algn="ctr"/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Pass 1</a:t>
            </a:r>
          </a:p>
          <a:p>
            <a:pPr marL="180975" algn="ctr"/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Pass 1 implementation</a:t>
            </a:r>
          </a:p>
          <a:p>
            <a:pPr marL="180975" algn="ctr"/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Pass 2</a:t>
            </a:r>
          </a:p>
          <a:p>
            <a:pPr marL="180975" algn="ctr"/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Summary</a:t>
            </a:r>
          </a:p>
          <a:p>
            <a:pPr marL="180975" algn="ctr"/>
            <a:endParaRPr lang="he-IL" sz="3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pPr/>
              <a:t>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4615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Pass 1 implementation – try 1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800" y="1195200"/>
            <a:ext cx="7675632" cy="4442400"/>
          </a:xfrm>
        </p:spPr>
        <p:txBody>
          <a:bodyPr/>
          <a:lstStyle/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i="1" dirty="0" smtClean="0"/>
              <a:t>K</a:t>
            </a:r>
            <a:r>
              <a:rPr lang="en-US" dirty="0" smtClean="0"/>
              <a:t> as hash; needs O(</a:t>
            </a:r>
            <a:r>
              <a:rPr lang="en-US" dirty="0"/>
              <a:t>1/</a:t>
            </a:r>
            <a:r>
              <a:rPr lang="el-GR" i="1" dirty="0"/>
              <a:t>θ</a:t>
            </a:r>
            <a:r>
              <a:rPr lang="en-US" dirty="0" smtClean="0"/>
              <a:t>) memory.</a:t>
            </a:r>
            <a:endParaRPr lang="en-US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There are O(1)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amortized</a:t>
            </a:r>
            <a:r>
              <a:rPr lang="en-US" dirty="0" smtClean="0"/>
              <a:t> operations per occurrence arrival:</a:t>
            </a:r>
            <a:br>
              <a:rPr lang="en-US" dirty="0" smtClean="0"/>
            </a:br>
            <a:r>
              <a:rPr lang="en-US" dirty="0" smtClean="0"/>
              <a:t>Constant number of operations per arrival without deletions;</a:t>
            </a:r>
            <a:br>
              <a:rPr lang="en-US" dirty="0" smtClean="0"/>
            </a:br>
            <a:r>
              <a:rPr lang="en-US" dirty="0" smtClean="0"/>
              <a:t>each deletion is charged by the token from 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its</a:t>
            </a:r>
            <a:r>
              <a:rPr lang="en-US" dirty="0" smtClean="0"/>
              <a:t> arrival.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But: Not enough for the worst case bound.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Conclusion: We need a more sophisticated data structure.</a:t>
            </a:r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pPr/>
              <a:t>20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9150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Pass 1 – implementation demands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800" y="1195200"/>
            <a:ext cx="7315592" cy="4442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We have now a problem of Data Structures theory.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We need to maintain: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A set </a:t>
            </a:r>
            <a:r>
              <a:rPr lang="en-US" i="1" dirty="0" smtClean="0"/>
              <a:t>K</a:t>
            </a:r>
            <a:r>
              <a:rPr lang="en-US" dirty="0" smtClean="0"/>
              <a:t>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A count for each member of </a:t>
            </a:r>
            <a:r>
              <a:rPr lang="en-US" i="1" dirty="0" smtClean="0"/>
              <a:t>K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And to support:</a:t>
            </a:r>
          </a:p>
          <a:p>
            <a:pPr marL="266700" indent="-26670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Increment by one</a:t>
            </a:r>
            <a:r>
              <a:rPr lang="en-US" dirty="0" smtClean="0"/>
              <a:t> the count of a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given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 member.</a:t>
            </a:r>
          </a:p>
          <a:p>
            <a:pPr marL="266700" indent="-26670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Decrement by one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the </a:t>
            </a:r>
            <a:r>
              <a:rPr lang="en-US" dirty="0" smtClean="0"/>
              <a:t>counts of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all</a:t>
            </a:r>
            <a:r>
              <a:rPr lang="en-US" dirty="0"/>
              <a:t> elements </a:t>
            </a:r>
            <a:r>
              <a:rPr lang="en-US" dirty="0" smtClean="0"/>
              <a:t>in the </a:t>
            </a:r>
            <a:r>
              <a:rPr lang="en-US" i="1" dirty="0" smtClean="0"/>
              <a:t>K</a:t>
            </a:r>
            <a:r>
              <a:rPr lang="en-US" dirty="0" smtClean="0"/>
              <a:t>, together with erasing all 0-count members.</a:t>
            </a:r>
          </a:p>
          <a:p>
            <a:pPr marL="0" indent="0">
              <a:spcAft>
                <a:spcPts val="600"/>
              </a:spcAft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pPr/>
              <a:t>21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664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Pass 1 –</a:t>
            </a:r>
            <a:r>
              <a:rPr lang="en-US" dirty="0"/>
              <a:t> </a:t>
            </a:r>
            <a:r>
              <a:rPr lang="en-US" dirty="0" smtClean="0"/>
              <a:t>implementation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800" y="980728"/>
            <a:ext cx="7038771" cy="4656872"/>
          </a:xfrm>
        </p:spPr>
        <p:txBody>
          <a:bodyPr/>
          <a:lstStyle/>
          <a:p>
            <a:pPr marL="266700" indent="-266700">
              <a:buFont typeface="Arial" pitchFamily="34" charset="0"/>
              <a:buChar char="•"/>
            </a:pPr>
            <a:r>
              <a:rPr lang="en-US" i="1" dirty="0" smtClean="0"/>
              <a:t> K</a:t>
            </a:r>
            <a:r>
              <a:rPr lang="en-US" dirty="0" smtClean="0"/>
              <a:t> as hash remains as is.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New linked list 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L</a:t>
            </a:r>
            <a:r>
              <a:rPr lang="en-US" dirty="0"/>
              <a:t>.</a:t>
            </a:r>
            <a:r>
              <a:rPr lang="en-US" dirty="0" smtClean="0"/>
              <a:t> It’s </a:t>
            </a:r>
            <a:r>
              <a:rPr lang="en-US" i="1" dirty="0" smtClean="0"/>
              <a:t>p</a:t>
            </a:r>
            <a:r>
              <a:rPr lang="en-US" i="1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link is </a:t>
            </a:r>
            <a:r>
              <a:rPr lang="en-US" dirty="0" smtClean="0"/>
              <a:t>a pointer to a double linked list </a:t>
            </a:r>
            <a:r>
              <a:rPr lang="en-US" i="1" dirty="0" smtClean="0"/>
              <a:t>l</a:t>
            </a:r>
            <a:r>
              <a:rPr lang="en-US" i="1" baseline="-25000" dirty="0" smtClean="0"/>
              <a:t>p</a:t>
            </a:r>
            <a:r>
              <a:rPr lang="en-US" i="1" dirty="0" smtClean="0"/>
              <a:t> </a:t>
            </a:r>
            <a:r>
              <a:rPr lang="en-US" dirty="0" smtClean="0"/>
              <a:t>of members of </a:t>
            </a:r>
            <a:r>
              <a:rPr lang="en-US" i="1" dirty="0" smtClean="0"/>
              <a:t>K</a:t>
            </a:r>
            <a:r>
              <a:rPr lang="en-US" dirty="0" smtClean="0"/>
              <a:t> that have count </a:t>
            </a:r>
            <a:r>
              <a:rPr lang="en-US" i="1" dirty="0" smtClean="0"/>
              <a:t>p</a:t>
            </a:r>
            <a:r>
              <a:rPr lang="en-US" dirty="0" smtClean="0"/>
              <a:t>.</a:t>
            </a:r>
            <a:endParaRPr lang="en-US" i="1" dirty="0" smtClean="0"/>
          </a:p>
          <a:p>
            <a:pPr marL="266700" indent="-266700">
              <a:buFont typeface="Arial" pitchFamily="34" charset="0"/>
              <a:buChar char="•"/>
            </a:pPr>
            <a:r>
              <a:rPr lang="en-US" dirty="0" smtClean="0"/>
              <a:t> A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double</a:t>
            </a:r>
            <a:r>
              <a:rPr lang="en-US" dirty="0" smtClean="0"/>
              <a:t> pointer from each element of </a:t>
            </a:r>
            <a:r>
              <a:rPr lang="en-US" i="1" dirty="0" smtClean="0"/>
              <a:t>l</a:t>
            </a:r>
            <a:r>
              <a:rPr lang="en-US" i="1" baseline="-25000" dirty="0" smtClean="0"/>
              <a:t>p</a:t>
            </a:r>
            <a:r>
              <a:rPr lang="en-US" i="1" dirty="0"/>
              <a:t> </a:t>
            </a:r>
            <a:r>
              <a:rPr lang="en-US" dirty="0" smtClean="0"/>
              <a:t>to the corresponding hash element.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en-US" dirty="0" smtClean="0"/>
              <a:t> A pointer from each element of </a:t>
            </a:r>
            <a:r>
              <a:rPr lang="en-US" i="1" dirty="0"/>
              <a:t>l</a:t>
            </a:r>
            <a:r>
              <a:rPr lang="en-US" i="1" baseline="-25000" dirty="0"/>
              <a:t>p</a:t>
            </a:r>
            <a:r>
              <a:rPr lang="en-US" i="1" dirty="0"/>
              <a:t> </a:t>
            </a:r>
            <a:r>
              <a:rPr lang="en-US" dirty="0" smtClean="0"/>
              <a:t>to it’s “counter in </a:t>
            </a:r>
            <a:r>
              <a:rPr lang="en-US" i="1" dirty="0" smtClean="0"/>
              <a:t>L</a:t>
            </a:r>
            <a:r>
              <a:rPr lang="en-US" dirty="0" smtClean="0"/>
              <a:t>”.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Deletions </a:t>
            </a:r>
            <a:r>
              <a:rPr lang="en-US" dirty="0"/>
              <a:t>will be </a:t>
            </a:r>
            <a:r>
              <a:rPr lang="en-US" dirty="0" smtClean="0"/>
              <a:t>done by </a:t>
            </a:r>
            <a:r>
              <a:rPr lang="en-US" dirty="0"/>
              <a:t>special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garbage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collector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i="1" dirty="0" smtClean="0"/>
              <a:t>K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{a, c, d, g, h},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dirty="0" smtClean="0"/>
          </a:p>
          <a:p>
            <a:r>
              <a:rPr lang="en-US" i="1" dirty="0" smtClean="0"/>
              <a:t>cnt</a:t>
            </a:r>
            <a:r>
              <a:rPr lang="en-US" dirty="0" smtClean="0"/>
              <a:t>(a)=4,</a:t>
            </a:r>
          </a:p>
          <a:p>
            <a:r>
              <a:rPr lang="en-US" i="1" dirty="0" smtClean="0"/>
              <a:t>cnt</a:t>
            </a:r>
            <a:r>
              <a:rPr lang="en-US" dirty="0" smtClean="0"/>
              <a:t>(c)=</a:t>
            </a:r>
            <a:r>
              <a:rPr lang="en-US" i="1" dirty="0" smtClean="0"/>
              <a:t>cnt</a:t>
            </a:r>
            <a:r>
              <a:rPr lang="en-US" dirty="0" smtClean="0"/>
              <a:t>(d)=1,</a:t>
            </a:r>
          </a:p>
          <a:p>
            <a:r>
              <a:rPr lang="en-US" i="1" dirty="0" smtClean="0"/>
              <a:t>cnt</a:t>
            </a:r>
            <a:r>
              <a:rPr lang="en-US" dirty="0" smtClean="0"/>
              <a:t>(g)=3,</a:t>
            </a:r>
          </a:p>
          <a:p>
            <a:r>
              <a:rPr lang="en-US" i="1" dirty="0" smtClean="0"/>
              <a:t>cnt</a:t>
            </a:r>
            <a:r>
              <a:rPr lang="en-US" dirty="0" smtClean="0"/>
              <a:t>(h)=</a:t>
            </a:r>
            <a:r>
              <a:rPr lang="en-US" dirty="0"/>
              <a:t>1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pPr/>
              <a:t>22</a:t>
            </a:fld>
            <a:endParaRPr lang="he-IL" dirty="0"/>
          </a:p>
        </p:txBody>
      </p:sp>
      <p:sp>
        <p:nvSpPr>
          <p:cNvPr id="8" name="Rectangle 7"/>
          <p:cNvSpPr/>
          <p:nvPr/>
        </p:nvSpPr>
        <p:spPr>
          <a:xfrm>
            <a:off x="6260414" y="3789040"/>
            <a:ext cx="432048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41869" y="3789040"/>
            <a:ext cx="432048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23324" y="3789040"/>
            <a:ext cx="432048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8" idx="3"/>
            <a:endCxn id="10" idx="1"/>
          </p:cNvCxnSpPr>
          <p:nvPr/>
        </p:nvCxnSpPr>
        <p:spPr>
          <a:xfrm>
            <a:off x="6692462" y="3969060"/>
            <a:ext cx="34940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3"/>
            <a:endCxn id="12" idx="1"/>
          </p:cNvCxnSpPr>
          <p:nvPr/>
        </p:nvCxnSpPr>
        <p:spPr>
          <a:xfrm>
            <a:off x="7473917" y="3969060"/>
            <a:ext cx="34940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7041538" y="4441191"/>
            <a:ext cx="432048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823571" y="4441191"/>
            <a:ext cx="432048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644008" y="3790800"/>
            <a:ext cx="432048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L</a:t>
            </a:r>
            <a:endParaRPr lang="he-IL" i="1" dirty="0">
              <a:solidFill>
                <a:schemeClr val="tx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5076056" y="3969060"/>
            <a:ext cx="1184358" cy="1760"/>
            <a:chOff x="2915816" y="3969060"/>
            <a:chExt cx="1184358" cy="1760"/>
          </a:xfrm>
        </p:grpSpPr>
        <p:cxnSp>
          <p:nvCxnSpPr>
            <p:cNvPr id="65" name="Straight Arrow Connector 64"/>
            <p:cNvCxnSpPr>
              <a:stCxn id="63" idx="3"/>
              <a:endCxn id="7" idx="1"/>
            </p:cNvCxnSpPr>
            <p:nvPr/>
          </p:nvCxnSpPr>
          <p:spPr>
            <a:xfrm flipV="1">
              <a:off x="2915816" y="3969060"/>
              <a:ext cx="402656" cy="17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7" idx="3"/>
              <a:endCxn id="8" idx="1"/>
            </p:cNvCxnSpPr>
            <p:nvPr/>
          </p:nvCxnSpPr>
          <p:spPr>
            <a:xfrm>
              <a:off x="3750520" y="3969060"/>
              <a:ext cx="34965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9" name="Straight Arrow Connector 78"/>
          <p:cNvCxnSpPr>
            <a:stCxn id="10" idx="2"/>
            <a:endCxn id="29" idx="0"/>
          </p:cNvCxnSpPr>
          <p:nvPr/>
        </p:nvCxnSpPr>
        <p:spPr>
          <a:xfrm flipH="1">
            <a:off x="7257562" y="4149080"/>
            <a:ext cx="331" cy="292111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12" idx="2"/>
            <a:endCxn id="31" idx="0"/>
          </p:cNvCxnSpPr>
          <p:nvPr/>
        </p:nvCxnSpPr>
        <p:spPr>
          <a:xfrm>
            <a:off x="8039348" y="4149080"/>
            <a:ext cx="247" cy="292111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29" idx="2"/>
            <a:endCxn id="102" idx="0"/>
          </p:cNvCxnSpPr>
          <p:nvPr/>
        </p:nvCxnSpPr>
        <p:spPr>
          <a:xfrm flipH="1">
            <a:off x="7257315" y="4801231"/>
            <a:ext cx="247" cy="306209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31" idx="2"/>
            <a:endCxn id="98" idx="0"/>
          </p:cNvCxnSpPr>
          <p:nvPr/>
        </p:nvCxnSpPr>
        <p:spPr>
          <a:xfrm flipH="1">
            <a:off x="8039348" y="4801231"/>
            <a:ext cx="247" cy="303827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12" idx="3"/>
            <a:endCxn id="95" idx="2"/>
          </p:cNvCxnSpPr>
          <p:nvPr/>
        </p:nvCxnSpPr>
        <p:spPr>
          <a:xfrm flipV="1">
            <a:off x="8255372" y="3967428"/>
            <a:ext cx="309298" cy="16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Flowchart: Summing Junction 94"/>
          <p:cNvSpPr>
            <a:spLocks noChangeAspect="1"/>
          </p:cNvSpPr>
          <p:nvPr/>
        </p:nvSpPr>
        <p:spPr>
          <a:xfrm>
            <a:off x="8564670" y="3875531"/>
            <a:ext cx="183794" cy="183794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98" name="Flowchart: Summing Junction 97"/>
          <p:cNvSpPr>
            <a:spLocks noChangeAspect="1"/>
          </p:cNvSpPr>
          <p:nvPr/>
        </p:nvSpPr>
        <p:spPr>
          <a:xfrm>
            <a:off x="7947451" y="5105058"/>
            <a:ext cx="183794" cy="183794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02" name="Flowchart: Summing Junction 101"/>
          <p:cNvSpPr>
            <a:spLocks noChangeAspect="1"/>
          </p:cNvSpPr>
          <p:nvPr/>
        </p:nvSpPr>
        <p:spPr>
          <a:xfrm>
            <a:off x="7165418" y="5107440"/>
            <a:ext cx="183794" cy="183794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07" name="Freeform 106"/>
          <p:cNvSpPr/>
          <p:nvPr/>
        </p:nvSpPr>
        <p:spPr>
          <a:xfrm>
            <a:off x="3059596" y="4514204"/>
            <a:ext cx="1800435" cy="1745585"/>
          </a:xfrm>
          <a:custGeom>
            <a:avLst/>
            <a:gdLst>
              <a:gd name="connsiteX0" fmla="*/ 42530 w 903768"/>
              <a:gd name="connsiteY0" fmla="*/ 0 h 1403498"/>
              <a:gd name="connsiteX1" fmla="*/ 903768 w 903768"/>
              <a:gd name="connsiteY1" fmla="*/ 265814 h 1403498"/>
              <a:gd name="connsiteX2" fmla="*/ 818707 w 903768"/>
              <a:gd name="connsiteY2" fmla="*/ 967563 h 1403498"/>
              <a:gd name="connsiteX3" fmla="*/ 510363 w 903768"/>
              <a:gd name="connsiteY3" fmla="*/ 1403498 h 1403498"/>
              <a:gd name="connsiteX4" fmla="*/ 191386 w 903768"/>
              <a:gd name="connsiteY4" fmla="*/ 1212112 h 1403498"/>
              <a:gd name="connsiteX5" fmla="*/ 0 w 903768"/>
              <a:gd name="connsiteY5" fmla="*/ 925033 h 1403498"/>
              <a:gd name="connsiteX6" fmla="*/ 31898 w 903768"/>
              <a:gd name="connsiteY6" fmla="*/ 574158 h 1403498"/>
              <a:gd name="connsiteX7" fmla="*/ 53163 w 903768"/>
              <a:gd name="connsiteY7" fmla="*/ 53163 h 1403498"/>
              <a:gd name="connsiteX8" fmla="*/ 42530 w 903768"/>
              <a:gd name="connsiteY8" fmla="*/ 0 h 1403498"/>
              <a:gd name="connsiteX0" fmla="*/ 42530 w 903768"/>
              <a:gd name="connsiteY0" fmla="*/ 0 h 1403498"/>
              <a:gd name="connsiteX1" fmla="*/ 542261 w 903768"/>
              <a:gd name="connsiteY1" fmla="*/ 63796 h 1403498"/>
              <a:gd name="connsiteX2" fmla="*/ 903768 w 903768"/>
              <a:gd name="connsiteY2" fmla="*/ 265814 h 1403498"/>
              <a:gd name="connsiteX3" fmla="*/ 818707 w 903768"/>
              <a:gd name="connsiteY3" fmla="*/ 967563 h 1403498"/>
              <a:gd name="connsiteX4" fmla="*/ 510363 w 903768"/>
              <a:gd name="connsiteY4" fmla="*/ 1403498 h 1403498"/>
              <a:gd name="connsiteX5" fmla="*/ 191386 w 903768"/>
              <a:gd name="connsiteY5" fmla="*/ 1212112 h 1403498"/>
              <a:gd name="connsiteX6" fmla="*/ 0 w 903768"/>
              <a:gd name="connsiteY6" fmla="*/ 925033 h 1403498"/>
              <a:gd name="connsiteX7" fmla="*/ 31898 w 903768"/>
              <a:gd name="connsiteY7" fmla="*/ 574158 h 1403498"/>
              <a:gd name="connsiteX8" fmla="*/ 53163 w 903768"/>
              <a:gd name="connsiteY8" fmla="*/ 53163 h 1403498"/>
              <a:gd name="connsiteX9" fmla="*/ 42530 w 903768"/>
              <a:gd name="connsiteY9" fmla="*/ 0 h 1403498"/>
              <a:gd name="connsiteX0" fmla="*/ 42648 w 903886"/>
              <a:gd name="connsiteY0" fmla="*/ 0 h 1403498"/>
              <a:gd name="connsiteX1" fmla="*/ 542379 w 903886"/>
              <a:gd name="connsiteY1" fmla="*/ 63796 h 1403498"/>
              <a:gd name="connsiteX2" fmla="*/ 903886 w 903886"/>
              <a:gd name="connsiteY2" fmla="*/ 265814 h 1403498"/>
              <a:gd name="connsiteX3" fmla="*/ 818825 w 903886"/>
              <a:gd name="connsiteY3" fmla="*/ 967563 h 1403498"/>
              <a:gd name="connsiteX4" fmla="*/ 510481 w 903886"/>
              <a:gd name="connsiteY4" fmla="*/ 1403498 h 1403498"/>
              <a:gd name="connsiteX5" fmla="*/ 191504 w 903886"/>
              <a:gd name="connsiteY5" fmla="*/ 1212112 h 1403498"/>
              <a:gd name="connsiteX6" fmla="*/ 118 w 903886"/>
              <a:gd name="connsiteY6" fmla="*/ 925033 h 1403498"/>
              <a:gd name="connsiteX7" fmla="*/ 1295 w 903886"/>
              <a:gd name="connsiteY7" fmla="*/ 756024 h 1403498"/>
              <a:gd name="connsiteX8" fmla="*/ 32016 w 903886"/>
              <a:gd name="connsiteY8" fmla="*/ 574158 h 1403498"/>
              <a:gd name="connsiteX9" fmla="*/ 53281 w 903886"/>
              <a:gd name="connsiteY9" fmla="*/ 53163 h 1403498"/>
              <a:gd name="connsiteX10" fmla="*/ 42648 w 903886"/>
              <a:gd name="connsiteY10" fmla="*/ 0 h 1403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3886" h="1403498">
                <a:moveTo>
                  <a:pt x="42648" y="0"/>
                </a:moveTo>
                <a:cubicBezTo>
                  <a:pt x="195048" y="46074"/>
                  <a:pt x="389979" y="17722"/>
                  <a:pt x="542379" y="63796"/>
                </a:cubicBezTo>
                <a:lnTo>
                  <a:pt x="903886" y="265814"/>
                </a:lnTo>
                <a:lnTo>
                  <a:pt x="818825" y="967563"/>
                </a:lnTo>
                <a:lnTo>
                  <a:pt x="510481" y="1403498"/>
                </a:lnTo>
                <a:lnTo>
                  <a:pt x="191504" y="1212112"/>
                </a:lnTo>
                <a:lnTo>
                  <a:pt x="118" y="925033"/>
                </a:lnTo>
                <a:cubicBezTo>
                  <a:pt x="4069" y="868697"/>
                  <a:pt x="-2656" y="812360"/>
                  <a:pt x="1295" y="756024"/>
                </a:cubicBezTo>
                <a:lnTo>
                  <a:pt x="32016" y="574158"/>
                </a:lnTo>
                <a:lnTo>
                  <a:pt x="53281" y="53163"/>
                </a:lnTo>
                <a:lnTo>
                  <a:pt x="42648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08" name="TextBox 107"/>
          <p:cNvSpPr txBox="1"/>
          <p:nvPr/>
        </p:nvSpPr>
        <p:spPr>
          <a:xfrm flipH="1">
            <a:off x="3183167" y="4575004"/>
            <a:ext cx="288031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b="1" i="1" dirty="0" smtClean="0"/>
              <a:t>K</a:t>
            </a:r>
            <a:endParaRPr lang="he-IL" sz="1400" b="1" i="1" dirty="0" smtClean="0"/>
          </a:p>
        </p:txBody>
      </p:sp>
      <p:cxnSp>
        <p:nvCxnSpPr>
          <p:cNvPr id="118" name="Elbow Connector 117"/>
          <p:cNvCxnSpPr>
            <a:stCxn id="63" idx="0"/>
            <a:endCxn id="8" idx="0"/>
          </p:cNvCxnSpPr>
          <p:nvPr/>
        </p:nvCxnSpPr>
        <p:spPr>
          <a:xfrm rot="5400000" flipH="1" flipV="1">
            <a:off x="5667355" y="2981717"/>
            <a:ext cx="1760" cy="1616406"/>
          </a:xfrm>
          <a:prstGeom prst="bentConnector3">
            <a:avLst>
              <a:gd name="adj1" fmla="val 13088636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7" idx="7"/>
            <a:endCxn id="34" idx="1"/>
          </p:cNvCxnSpPr>
          <p:nvPr/>
        </p:nvCxnSpPr>
        <p:spPr>
          <a:xfrm flipV="1">
            <a:off x="3062175" y="5454480"/>
            <a:ext cx="213681" cy="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lowchart: Summing Junction 53"/>
          <p:cNvSpPr>
            <a:spLocks noChangeAspect="1"/>
          </p:cNvSpPr>
          <p:nvPr/>
        </p:nvSpPr>
        <p:spPr>
          <a:xfrm>
            <a:off x="4460214" y="5373216"/>
            <a:ext cx="183794" cy="183794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34" name="Rectangle 33"/>
          <p:cNvSpPr/>
          <p:nvPr/>
        </p:nvSpPr>
        <p:spPr>
          <a:xfrm>
            <a:off x="3275856" y="5301480"/>
            <a:ext cx="262800" cy="306000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800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stCxn id="34" idx="3"/>
            <a:endCxn id="54" idx="2"/>
          </p:cNvCxnSpPr>
          <p:nvPr/>
        </p:nvCxnSpPr>
        <p:spPr>
          <a:xfrm>
            <a:off x="3538656" y="5454480"/>
            <a:ext cx="921558" cy="1063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5474360" y="4149080"/>
            <a:ext cx="436647" cy="1607865"/>
            <a:chOff x="5474360" y="4149080"/>
            <a:chExt cx="436647" cy="1607865"/>
          </a:xfrm>
        </p:grpSpPr>
        <p:sp>
          <p:nvSpPr>
            <p:cNvPr id="28" name="Rectangle 27"/>
            <p:cNvSpPr/>
            <p:nvPr/>
          </p:nvSpPr>
          <p:spPr>
            <a:xfrm>
              <a:off x="5478959" y="4441191"/>
              <a:ext cx="432048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he-IL" dirty="0">
                <a:solidFill>
                  <a:schemeClr val="tx1"/>
                </a:solidFill>
              </a:endParaRPr>
            </a:p>
          </p:txBody>
        </p:sp>
        <p:cxnSp>
          <p:nvCxnSpPr>
            <p:cNvPr id="71" name="Straight Arrow Connector 70"/>
            <p:cNvCxnSpPr>
              <a:stCxn id="7" idx="2"/>
              <a:endCxn id="28" idx="0"/>
            </p:cNvCxnSpPr>
            <p:nvPr/>
          </p:nvCxnSpPr>
          <p:spPr>
            <a:xfrm>
              <a:off x="5694736" y="4149080"/>
              <a:ext cx="247" cy="292111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28" idx="2"/>
              <a:endCxn id="42" idx="0"/>
            </p:cNvCxnSpPr>
            <p:nvPr/>
          </p:nvCxnSpPr>
          <p:spPr>
            <a:xfrm flipH="1">
              <a:off x="5690384" y="4801231"/>
              <a:ext cx="4599" cy="29458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5474360" y="5095817"/>
              <a:ext cx="432048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he-IL" dirty="0">
                <a:solidFill>
                  <a:schemeClr val="tx1"/>
                </a:solidFill>
              </a:endParaRPr>
            </a:p>
          </p:txBody>
        </p:sp>
        <p:cxnSp>
          <p:nvCxnSpPr>
            <p:cNvPr id="75" name="Straight Arrow Connector 74"/>
            <p:cNvCxnSpPr>
              <a:stCxn id="42" idx="2"/>
              <a:endCxn id="56" idx="0"/>
            </p:cNvCxnSpPr>
            <p:nvPr/>
          </p:nvCxnSpPr>
          <p:spPr>
            <a:xfrm>
              <a:off x="5690384" y="5455857"/>
              <a:ext cx="8137" cy="3010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3538656" y="3789040"/>
            <a:ext cx="2388589" cy="2776082"/>
            <a:chOff x="3538656" y="3789040"/>
            <a:chExt cx="2388589" cy="2776082"/>
          </a:xfrm>
        </p:grpSpPr>
        <p:cxnSp>
          <p:nvCxnSpPr>
            <p:cNvPr id="111" name="Straight Arrow Connector 110"/>
            <p:cNvCxnSpPr>
              <a:stCxn id="109" idx="2"/>
              <a:endCxn id="56" idx="1"/>
            </p:cNvCxnSpPr>
            <p:nvPr/>
          </p:nvCxnSpPr>
          <p:spPr>
            <a:xfrm>
              <a:off x="4087618" y="5607968"/>
              <a:ext cx="1394879" cy="328997"/>
            </a:xfrm>
            <a:prstGeom prst="straightConnector1">
              <a:avLst/>
            </a:prstGeom>
            <a:ln>
              <a:headEnd type="triangl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5478712" y="3789040"/>
              <a:ext cx="432048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482497" y="5756945"/>
              <a:ext cx="432048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</a:t>
              </a:r>
              <a:endParaRPr lang="he-IL" dirty="0">
                <a:solidFill>
                  <a:schemeClr val="tx1"/>
                </a:solidFill>
              </a:endParaRPr>
            </a:p>
          </p:txBody>
        </p:sp>
        <p:cxnSp>
          <p:nvCxnSpPr>
            <p:cNvPr id="77" name="Straight Arrow Connector 76"/>
            <p:cNvCxnSpPr>
              <a:stCxn id="56" idx="2"/>
              <a:endCxn id="104" idx="0"/>
            </p:cNvCxnSpPr>
            <p:nvPr/>
          </p:nvCxnSpPr>
          <p:spPr>
            <a:xfrm>
              <a:off x="5698521" y="6116985"/>
              <a:ext cx="2496" cy="264343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Flowchart: Summing Junction 103"/>
            <p:cNvSpPr>
              <a:spLocks noChangeAspect="1"/>
            </p:cNvSpPr>
            <p:nvPr/>
          </p:nvSpPr>
          <p:spPr>
            <a:xfrm>
              <a:off x="5609120" y="6381328"/>
              <a:ext cx="183794" cy="183794"/>
            </a:xfrm>
            <a:prstGeom prst="flowChartSummingJunct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3956158" y="5301968"/>
              <a:ext cx="262919" cy="306000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400" b="1" dirty="0" smtClean="0"/>
                <a:t>h</a:t>
              </a:r>
              <a:endParaRPr lang="he-IL" sz="1400" b="1" dirty="0" smtClean="0"/>
            </a:p>
          </p:txBody>
        </p:sp>
        <p:cxnSp>
          <p:nvCxnSpPr>
            <p:cNvPr id="18" name="Straight Arrow Connector 17"/>
            <p:cNvCxnSpPr>
              <a:stCxn id="34" idx="3"/>
              <a:endCxn id="109" idx="1"/>
            </p:cNvCxnSpPr>
            <p:nvPr/>
          </p:nvCxnSpPr>
          <p:spPr>
            <a:xfrm>
              <a:off x="3538656" y="5454480"/>
              <a:ext cx="417502" cy="4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09" idx="3"/>
              <a:endCxn id="54" idx="2"/>
            </p:cNvCxnSpPr>
            <p:nvPr/>
          </p:nvCxnSpPr>
          <p:spPr>
            <a:xfrm>
              <a:off x="4219077" y="5454968"/>
              <a:ext cx="241137" cy="10145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urved Connector 48"/>
            <p:cNvCxnSpPr/>
            <p:nvPr/>
          </p:nvCxnSpPr>
          <p:spPr>
            <a:xfrm flipV="1">
              <a:off x="5914545" y="4133732"/>
              <a:ext cx="12700" cy="1781967"/>
            </a:xfrm>
            <a:prstGeom prst="curvedConnector4">
              <a:avLst>
                <a:gd name="adj1" fmla="val 2218606"/>
                <a:gd name="adj2" fmla="val 82498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Straight Arrow Connector 98"/>
          <p:cNvCxnSpPr>
            <a:stCxn id="8" idx="2"/>
            <a:endCxn id="101" idx="0"/>
          </p:cNvCxnSpPr>
          <p:nvPr/>
        </p:nvCxnSpPr>
        <p:spPr>
          <a:xfrm flipH="1">
            <a:off x="6475061" y="4149080"/>
            <a:ext cx="1377" cy="288032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Flowchart: Summing Junction 100"/>
          <p:cNvSpPr>
            <a:spLocks noChangeAspect="1"/>
          </p:cNvSpPr>
          <p:nvPr/>
        </p:nvSpPr>
        <p:spPr>
          <a:xfrm>
            <a:off x="6383164" y="4437112"/>
            <a:ext cx="183794" cy="183794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2234" y="3718173"/>
            <a:ext cx="36607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he-IL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41948" y="5305400"/>
            <a:ext cx="3600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b="1" dirty="0" smtClean="0"/>
              <a:t>...</a:t>
            </a:r>
            <a:endParaRPr lang="he-IL" sz="1400" b="1" dirty="0" smtClean="0"/>
          </a:p>
        </p:txBody>
      </p:sp>
      <p:cxnSp>
        <p:nvCxnSpPr>
          <p:cNvPr id="11" name="Straight Arrow Connector 10"/>
          <p:cNvCxnSpPr>
            <a:stCxn id="7" idx="2"/>
            <a:endCxn id="56" idx="0"/>
          </p:cNvCxnSpPr>
          <p:nvPr/>
        </p:nvCxnSpPr>
        <p:spPr>
          <a:xfrm>
            <a:off x="5694736" y="4149080"/>
            <a:ext cx="3785" cy="16078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stCxn id="31" idx="3"/>
          </p:cNvCxnSpPr>
          <p:nvPr/>
        </p:nvCxnSpPr>
        <p:spPr>
          <a:xfrm flipV="1">
            <a:off x="8255619" y="4133732"/>
            <a:ext cx="12700" cy="487479"/>
          </a:xfrm>
          <a:prstGeom prst="curvedConnector4">
            <a:avLst>
              <a:gd name="adj1" fmla="val 2972094"/>
              <a:gd name="adj2" fmla="val 7937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588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Pass 1 – time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symbol occurrence needs: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O(1) time for hash operations.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Constant number of operations:</a:t>
            </a:r>
          </a:p>
          <a:p>
            <a:pPr marL="714375" indent="-352425">
              <a:buFont typeface="Wingdings" pitchFamily="2" charset="2"/>
              <a:buChar char="§"/>
            </a:pPr>
            <a:r>
              <a:rPr lang="en-US" dirty="0" smtClean="0"/>
              <a:t>to insert as first element of </a:t>
            </a:r>
            <a:r>
              <a:rPr lang="en-US" i="1" dirty="0" smtClean="0"/>
              <a:t>l</a:t>
            </a:r>
            <a:r>
              <a:rPr lang="en-US" i="1" baseline="-25000" dirty="0" smtClean="0"/>
              <a:t>1</a:t>
            </a:r>
            <a:endParaRPr lang="en-US" dirty="0" smtClean="0"/>
          </a:p>
          <a:p>
            <a:pPr marL="714375" indent="-352425">
              <a:buFont typeface="Wingdings" pitchFamily="2" charset="2"/>
              <a:buChar char="§"/>
            </a:pPr>
            <a:r>
              <a:rPr lang="en-US" dirty="0" smtClean="0"/>
              <a:t>to find proper “counter copy” and move it from </a:t>
            </a:r>
            <a:r>
              <a:rPr lang="en-US" i="1" dirty="0" smtClean="0"/>
              <a:t>l</a:t>
            </a:r>
            <a:r>
              <a:rPr lang="en-US" i="1" baseline="-25000" dirty="0" smtClean="0"/>
              <a:t>p</a:t>
            </a:r>
            <a:r>
              <a:rPr lang="en-US" i="1" dirty="0"/>
              <a:t> </a:t>
            </a:r>
            <a:r>
              <a:rPr lang="en-US" dirty="0" smtClean="0"/>
              <a:t>to</a:t>
            </a:r>
            <a:r>
              <a:rPr lang="en-US" i="1" dirty="0" smtClean="0"/>
              <a:t> l</a:t>
            </a:r>
            <a:r>
              <a:rPr lang="en-US" i="1" baseline="-25000" dirty="0" smtClean="0"/>
              <a:t>p+1</a:t>
            </a:r>
            <a:r>
              <a:rPr lang="en-US" dirty="0" smtClean="0"/>
              <a:t> </a:t>
            </a:r>
          </a:p>
          <a:p>
            <a:pPr marL="714375" indent="-352425">
              <a:buFont typeface="Wingdings" pitchFamily="2" charset="2"/>
              <a:buChar char="§"/>
            </a:pPr>
            <a:r>
              <a:rPr lang="en-US" dirty="0" smtClean="0"/>
              <a:t>to create new “counter” at the end of </a:t>
            </a:r>
            <a:r>
              <a:rPr lang="en-US" i="1" dirty="0" smtClean="0"/>
              <a:t>L</a:t>
            </a:r>
            <a:endParaRPr lang="en-US" dirty="0" smtClean="0"/>
          </a:p>
          <a:p>
            <a:pPr marL="714375" indent="-352425">
              <a:buFont typeface="Wingdings" pitchFamily="2" charset="2"/>
              <a:buChar char="§"/>
            </a:pPr>
            <a:r>
              <a:rPr lang="en-US" dirty="0" smtClean="0"/>
              <a:t>to move the start of </a:t>
            </a:r>
            <a:r>
              <a:rPr lang="en-US" i="1" dirty="0" smtClean="0"/>
              <a:t>L</a:t>
            </a:r>
            <a:r>
              <a:rPr lang="en-US" dirty="0" smtClean="0"/>
              <a:t> forward.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The deletions fit because of garbage collector usage, each time constant operations number.</a:t>
            </a:r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pPr/>
              <a:t>23</a:t>
            </a:fld>
            <a:endParaRPr lang="he-IL" dirty="0"/>
          </a:p>
        </p:txBody>
      </p:sp>
      <p:sp>
        <p:nvSpPr>
          <p:cNvPr id="7" name="Rectangle 6"/>
          <p:cNvSpPr/>
          <p:nvPr/>
        </p:nvSpPr>
        <p:spPr>
          <a:xfrm>
            <a:off x="6882427" y="4365104"/>
            <a:ext cx="324036" cy="270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8518" y="4365104"/>
            <a:ext cx="324036" cy="270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54609" y="4365104"/>
            <a:ext cx="324036" cy="270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3"/>
            <a:endCxn id="8" idx="1"/>
          </p:cNvCxnSpPr>
          <p:nvPr/>
        </p:nvCxnSpPr>
        <p:spPr>
          <a:xfrm>
            <a:off x="7206463" y="4500119"/>
            <a:ext cx="26205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3"/>
            <a:endCxn id="9" idx="1"/>
          </p:cNvCxnSpPr>
          <p:nvPr/>
        </p:nvCxnSpPr>
        <p:spPr>
          <a:xfrm>
            <a:off x="7792554" y="4500119"/>
            <a:ext cx="26205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468270" y="4854217"/>
            <a:ext cx="324036" cy="270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054794" y="4854217"/>
            <a:ext cx="324036" cy="270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70122" y="4366424"/>
            <a:ext cx="324036" cy="270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L</a:t>
            </a:r>
            <a:endParaRPr lang="he-IL" i="1" dirty="0">
              <a:solidFill>
                <a:schemeClr val="tx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994158" y="4500110"/>
            <a:ext cx="888269" cy="1320"/>
            <a:chOff x="2915816" y="3969048"/>
            <a:chExt cx="1184358" cy="1760"/>
          </a:xfrm>
        </p:grpSpPr>
        <p:cxnSp>
          <p:nvCxnSpPr>
            <p:cNvPr id="16" name="Straight Arrow Connector 15"/>
            <p:cNvCxnSpPr>
              <a:stCxn id="14" idx="3"/>
              <a:endCxn id="41" idx="1"/>
            </p:cNvCxnSpPr>
            <p:nvPr/>
          </p:nvCxnSpPr>
          <p:spPr>
            <a:xfrm flipV="1">
              <a:off x="2915816" y="3969048"/>
              <a:ext cx="402656" cy="17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41" idx="3"/>
              <a:endCxn id="7" idx="1"/>
            </p:cNvCxnSpPr>
            <p:nvPr/>
          </p:nvCxnSpPr>
          <p:spPr>
            <a:xfrm>
              <a:off x="3750520" y="3969048"/>
              <a:ext cx="34965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Arrow Connector 17"/>
          <p:cNvCxnSpPr>
            <a:stCxn id="8" idx="2"/>
            <a:endCxn id="12" idx="0"/>
          </p:cNvCxnSpPr>
          <p:nvPr/>
        </p:nvCxnSpPr>
        <p:spPr>
          <a:xfrm flipH="1">
            <a:off x="7630288" y="4635134"/>
            <a:ext cx="248" cy="219083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2"/>
            <a:endCxn id="13" idx="0"/>
          </p:cNvCxnSpPr>
          <p:nvPr/>
        </p:nvCxnSpPr>
        <p:spPr>
          <a:xfrm>
            <a:off x="8216627" y="4635134"/>
            <a:ext cx="185" cy="219083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2"/>
            <a:endCxn id="25" idx="0"/>
          </p:cNvCxnSpPr>
          <p:nvPr/>
        </p:nvCxnSpPr>
        <p:spPr>
          <a:xfrm flipH="1">
            <a:off x="7630102" y="5124247"/>
            <a:ext cx="185" cy="229657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2"/>
            <a:endCxn id="24" idx="0"/>
          </p:cNvCxnSpPr>
          <p:nvPr/>
        </p:nvCxnSpPr>
        <p:spPr>
          <a:xfrm flipH="1">
            <a:off x="8216627" y="5124247"/>
            <a:ext cx="185" cy="22787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3"/>
            <a:endCxn id="23" idx="2"/>
          </p:cNvCxnSpPr>
          <p:nvPr/>
        </p:nvCxnSpPr>
        <p:spPr>
          <a:xfrm flipV="1">
            <a:off x="8378645" y="4498895"/>
            <a:ext cx="231974" cy="1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owchart: Summing Junction 22"/>
          <p:cNvSpPr>
            <a:spLocks noChangeAspect="1"/>
          </p:cNvSpPr>
          <p:nvPr/>
        </p:nvSpPr>
        <p:spPr>
          <a:xfrm>
            <a:off x="8610619" y="4429972"/>
            <a:ext cx="137846" cy="137846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4" name="Flowchart: Summing Junction 23"/>
          <p:cNvSpPr>
            <a:spLocks noChangeAspect="1"/>
          </p:cNvSpPr>
          <p:nvPr/>
        </p:nvSpPr>
        <p:spPr>
          <a:xfrm>
            <a:off x="8147704" y="5352118"/>
            <a:ext cx="137846" cy="137846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5" name="Flowchart: Summing Junction 24"/>
          <p:cNvSpPr>
            <a:spLocks noChangeAspect="1"/>
          </p:cNvSpPr>
          <p:nvPr/>
        </p:nvSpPr>
        <p:spPr>
          <a:xfrm>
            <a:off x="7561180" y="5353904"/>
            <a:ext cx="137846" cy="137846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4481813" y="4908977"/>
            <a:ext cx="1350326" cy="1309189"/>
          </a:xfrm>
          <a:custGeom>
            <a:avLst/>
            <a:gdLst>
              <a:gd name="connsiteX0" fmla="*/ 42530 w 903768"/>
              <a:gd name="connsiteY0" fmla="*/ 0 h 1403498"/>
              <a:gd name="connsiteX1" fmla="*/ 903768 w 903768"/>
              <a:gd name="connsiteY1" fmla="*/ 265814 h 1403498"/>
              <a:gd name="connsiteX2" fmla="*/ 818707 w 903768"/>
              <a:gd name="connsiteY2" fmla="*/ 967563 h 1403498"/>
              <a:gd name="connsiteX3" fmla="*/ 510363 w 903768"/>
              <a:gd name="connsiteY3" fmla="*/ 1403498 h 1403498"/>
              <a:gd name="connsiteX4" fmla="*/ 191386 w 903768"/>
              <a:gd name="connsiteY4" fmla="*/ 1212112 h 1403498"/>
              <a:gd name="connsiteX5" fmla="*/ 0 w 903768"/>
              <a:gd name="connsiteY5" fmla="*/ 925033 h 1403498"/>
              <a:gd name="connsiteX6" fmla="*/ 31898 w 903768"/>
              <a:gd name="connsiteY6" fmla="*/ 574158 h 1403498"/>
              <a:gd name="connsiteX7" fmla="*/ 53163 w 903768"/>
              <a:gd name="connsiteY7" fmla="*/ 53163 h 1403498"/>
              <a:gd name="connsiteX8" fmla="*/ 42530 w 903768"/>
              <a:gd name="connsiteY8" fmla="*/ 0 h 1403498"/>
              <a:gd name="connsiteX0" fmla="*/ 42530 w 903768"/>
              <a:gd name="connsiteY0" fmla="*/ 0 h 1403498"/>
              <a:gd name="connsiteX1" fmla="*/ 542261 w 903768"/>
              <a:gd name="connsiteY1" fmla="*/ 63796 h 1403498"/>
              <a:gd name="connsiteX2" fmla="*/ 903768 w 903768"/>
              <a:gd name="connsiteY2" fmla="*/ 265814 h 1403498"/>
              <a:gd name="connsiteX3" fmla="*/ 818707 w 903768"/>
              <a:gd name="connsiteY3" fmla="*/ 967563 h 1403498"/>
              <a:gd name="connsiteX4" fmla="*/ 510363 w 903768"/>
              <a:gd name="connsiteY4" fmla="*/ 1403498 h 1403498"/>
              <a:gd name="connsiteX5" fmla="*/ 191386 w 903768"/>
              <a:gd name="connsiteY5" fmla="*/ 1212112 h 1403498"/>
              <a:gd name="connsiteX6" fmla="*/ 0 w 903768"/>
              <a:gd name="connsiteY6" fmla="*/ 925033 h 1403498"/>
              <a:gd name="connsiteX7" fmla="*/ 31898 w 903768"/>
              <a:gd name="connsiteY7" fmla="*/ 574158 h 1403498"/>
              <a:gd name="connsiteX8" fmla="*/ 53163 w 903768"/>
              <a:gd name="connsiteY8" fmla="*/ 53163 h 1403498"/>
              <a:gd name="connsiteX9" fmla="*/ 42530 w 903768"/>
              <a:gd name="connsiteY9" fmla="*/ 0 h 1403498"/>
              <a:gd name="connsiteX0" fmla="*/ 42648 w 903886"/>
              <a:gd name="connsiteY0" fmla="*/ 0 h 1403498"/>
              <a:gd name="connsiteX1" fmla="*/ 542379 w 903886"/>
              <a:gd name="connsiteY1" fmla="*/ 63796 h 1403498"/>
              <a:gd name="connsiteX2" fmla="*/ 903886 w 903886"/>
              <a:gd name="connsiteY2" fmla="*/ 265814 h 1403498"/>
              <a:gd name="connsiteX3" fmla="*/ 818825 w 903886"/>
              <a:gd name="connsiteY3" fmla="*/ 967563 h 1403498"/>
              <a:gd name="connsiteX4" fmla="*/ 510481 w 903886"/>
              <a:gd name="connsiteY4" fmla="*/ 1403498 h 1403498"/>
              <a:gd name="connsiteX5" fmla="*/ 191504 w 903886"/>
              <a:gd name="connsiteY5" fmla="*/ 1212112 h 1403498"/>
              <a:gd name="connsiteX6" fmla="*/ 118 w 903886"/>
              <a:gd name="connsiteY6" fmla="*/ 925033 h 1403498"/>
              <a:gd name="connsiteX7" fmla="*/ 1295 w 903886"/>
              <a:gd name="connsiteY7" fmla="*/ 756024 h 1403498"/>
              <a:gd name="connsiteX8" fmla="*/ 32016 w 903886"/>
              <a:gd name="connsiteY8" fmla="*/ 574158 h 1403498"/>
              <a:gd name="connsiteX9" fmla="*/ 53281 w 903886"/>
              <a:gd name="connsiteY9" fmla="*/ 53163 h 1403498"/>
              <a:gd name="connsiteX10" fmla="*/ 42648 w 903886"/>
              <a:gd name="connsiteY10" fmla="*/ 0 h 1403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3886" h="1403498">
                <a:moveTo>
                  <a:pt x="42648" y="0"/>
                </a:moveTo>
                <a:cubicBezTo>
                  <a:pt x="195048" y="46074"/>
                  <a:pt x="389979" y="17722"/>
                  <a:pt x="542379" y="63796"/>
                </a:cubicBezTo>
                <a:lnTo>
                  <a:pt x="903886" y="265814"/>
                </a:lnTo>
                <a:lnTo>
                  <a:pt x="818825" y="967563"/>
                </a:lnTo>
                <a:lnTo>
                  <a:pt x="510481" y="1403498"/>
                </a:lnTo>
                <a:lnTo>
                  <a:pt x="191504" y="1212112"/>
                </a:lnTo>
                <a:lnTo>
                  <a:pt x="118" y="925033"/>
                </a:lnTo>
                <a:cubicBezTo>
                  <a:pt x="4069" y="868697"/>
                  <a:pt x="-2656" y="812360"/>
                  <a:pt x="1295" y="756024"/>
                </a:cubicBezTo>
                <a:lnTo>
                  <a:pt x="32016" y="574158"/>
                </a:lnTo>
                <a:lnTo>
                  <a:pt x="53281" y="53163"/>
                </a:lnTo>
                <a:lnTo>
                  <a:pt x="42648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7" name="TextBox 26"/>
          <p:cNvSpPr txBox="1"/>
          <p:nvPr/>
        </p:nvSpPr>
        <p:spPr>
          <a:xfrm flipH="1">
            <a:off x="4574491" y="4954577"/>
            <a:ext cx="216023" cy="23083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b="1" i="1" dirty="0" smtClean="0"/>
              <a:t>K</a:t>
            </a:r>
            <a:endParaRPr lang="he-IL" sz="1400" b="1" i="1" dirty="0" smtClean="0"/>
          </a:p>
        </p:txBody>
      </p:sp>
      <p:cxnSp>
        <p:nvCxnSpPr>
          <p:cNvPr id="29" name="Straight Arrow Connector 28"/>
          <p:cNvCxnSpPr>
            <a:stCxn id="26" idx="7"/>
            <a:endCxn id="31" idx="1"/>
          </p:cNvCxnSpPr>
          <p:nvPr/>
        </p:nvCxnSpPr>
        <p:spPr>
          <a:xfrm>
            <a:off x="4483748" y="5614199"/>
            <a:ext cx="160260" cy="43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Summing Junction 29"/>
          <p:cNvSpPr>
            <a:spLocks noChangeAspect="1"/>
          </p:cNvSpPr>
          <p:nvPr/>
        </p:nvSpPr>
        <p:spPr>
          <a:xfrm>
            <a:off x="5532277" y="5553236"/>
            <a:ext cx="137846" cy="137846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31" name="Rectangle 30"/>
          <p:cNvSpPr/>
          <p:nvPr/>
        </p:nvSpPr>
        <p:spPr>
          <a:xfrm>
            <a:off x="4644008" y="5503756"/>
            <a:ext cx="197100" cy="229500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600" dirty="0">
              <a:solidFill>
                <a:schemeClr val="tx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6292886" y="4635134"/>
            <a:ext cx="327485" cy="1205899"/>
            <a:chOff x="5474360" y="4149080"/>
            <a:chExt cx="436647" cy="1607865"/>
          </a:xfrm>
        </p:grpSpPr>
        <p:sp>
          <p:nvSpPr>
            <p:cNvPr id="34" name="Rectangle 33"/>
            <p:cNvSpPr/>
            <p:nvPr/>
          </p:nvSpPr>
          <p:spPr>
            <a:xfrm>
              <a:off x="5478959" y="4441191"/>
              <a:ext cx="432048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he-IL" dirty="0">
                <a:solidFill>
                  <a:schemeClr val="tx1"/>
                </a:solidFill>
              </a:endParaRPr>
            </a:p>
          </p:txBody>
        </p:sp>
        <p:cxnSp>
          <p:nvCxnSpPr>
            <p:cNvPr id="35" name="Straight Arrow Connector 34"/>
            <p:cNvCxnSpPr>
              <a:stCxn id="41" idx="2"/>
              <a:endCxn id="34" idx="0"/>
            </p:cNvCxnSpPr>
            <p:nvPr/>
          </p:nvCxnSpPr>
          <p:spPr>
            <a:xfrm>
              <a:off x="5694736" y="4149080"/>
              <a:ext cx="247" cy="292111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34" idx="2"/>
              <a:endCxn id="37" idx="0"/>
            </p:cNvCxnSpPr>
            <p:nvPr/>
          </p:nvCxnSpPr>
          <p:spPr>
            <a:xfrm flipH="1">
              <a:off x="5690384" y="4801231"/>
              <a:ext cx="4599" cy="29458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5474360" y="5095817"/>
              <a:ext cx="432048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he-IL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Straight Arrow Connector 37"/>
            <p:cNvCxnSpPr>
              <a:stCxn id="37" idx="2"/>
              <a:endCxn id="42" idx="0"/>
            </p:cNvCxnSpPr>
            <p:nvPr/>
          </p:nvCxnSpPr>
          <p:spPr>
            <a:xfrm>
              <a:off x="5690384" y="5455857"/>
              <a:ext cx="8137" cy="3010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4841108" y="4365104"/>
            <a:ext cx="1791445" cy="2082062"/>
            <a:chOff x="3538653" y="3789040"/>
            <a:chExt cx="2388592" cy="2776082"/>
          </a:xfrm>
        </p:grpSpPr>
        <p:cxnSp>
          <p:nvCxnSpPr>
            <p:cNvPr id="47" name="Straight Arrow Connector 46"/>
            <p:cNvCxnSpPr>
              <a:stCxn id="45" idx="3"/>
              <a:endCxn id="30" idx="2"/>
            </p:cNvCxnSpPr>
            <p:nvPr/>
          </p:nvCxnSpPr>
          <p:spPr>
            <a:xfrm>
              <a:off x="4219078" y="5461512"/>
              <a:ext cx="241133" cy="3601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45" idx="2"/>
              <a:endCxn id="42" idx="1"/>
            </p:cNvCxnSpPr>
            <p:nvPr/>
          </p:nvCxnSpPr>
          <p:spPr>
            <a:xfrm>
              <a:off x="4087619" y="5615400"/>
              <a:ext cx="1394878" cy="321565"/>
            </a:xfrm>
            <a:prstGeom prst="straightConnector1">
              <a:avLst/>
            </a:prstGeom>
            <a:ln>
              <a:headEnd type="triangl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5478712" y="3789040"/>
              <a:ext cx="432048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482497" y="5756945"/>
              <a:ext cx="432048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</a:t>
              </a:r>
              <a:endParaRPr lang="he-IL" dirty="0">
                <a:solidFill>
                  <a:schemeClr val="tx1"/>
                </a:solidFill>
              </a:endParaRPr>
            </a:p>
          </p:txBody>
        </p:sp>
        <p:cxnSp>
          <p:nvCxnSpPr>
            <p:cNvPr id="43" name="Straight Arrow Connector 42"/>
            <p:cNvCxnSpPr>
              <a:stCxn id="42" idx="2"/>
              <a:endCxn id="44" idx="0"/>
            </p:cNvCxnSpPr>
            <p:nvPr/>
          </p:nvCxnSpPr>
          <p:spPr>
            <a:xfrm>
              <a:off x="5698521" y="6116985"/>
              <a:ext cx="2496" cy="264343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Flowchart: Summing Junction 43"/>
            <p:cNvSpPr>
              <a:spLocks noChangeAspect="1"/>
            </p:cNvSpPr>
            <p:nvPr/>
          </p:nvSpPr>
          <p:spPr>
            <a:xfrm>
              <a:off x="5609120" y="6381328"/>
              <a:ext cx="183794" cy="183794"/>
            </a:xfrm>
            <a:prstGeom prst="flowChartSummingJunct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956159" y="5307624"/>
              <a:ext cx="262919" cy="307776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l" rtl="0"/>
              <a:endParaRPr lang="he-IL" sz="900" b="1" dirty="0" smtClean="0"/>
            </a:p>
          </p:txBody>
        </p:sp>
        <p:cxnSp>
          <p:nvCxnSpPr>
            <p:cNvPr id="46" name="Straight Arrow Connector 45"/>
            <p:cNvCxnSpPr>
              <a:endCxn id="45" idx="1"/>
            </p:cNvCxnSpPr>
            <p:nvPr/>
          </p:nvCxnSpPr>
          <p:spPr>
            <a:xfrm flipV="1">
              <a:off x="3538653" y="5461512"/>
              <a:ext cx="417506" cy="360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urved Connector 47"/>
            <p:cNvCxnSpPr/>
            <p:nvPr/>
          </p:nvCxnSpPr>
          <p:spPr>
            <a:xfrm flipV="1">
              <a:off x="5914545" y="4133732"/>
              <a:ext cx="12700" cy="1781967"/>
            </a:xfrm>
            <a:prstGeom prst="curvedConnector4">
              <a:avLst>
                <a:gd name="adj1" fmla="val 2218606"/>
                <a:gd name="adj2" fmla="val 82498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Straight Arrow Connector 48"/>
          <p:cNvCxnSpPr>
            <a:stCxn id="7" idx="2"/>
            <a:endCxn id="50" idx="0"/>
          </p:cNvCxnSpPr>
          <p:nvPr/>
        </p:nvCxnSpPr>
        <p:spPr>
          <a:xfrm flipH="1">
            <a:off x="7043412" y="4635134"/>
            <a:ext cx="1033" cy="216024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Summing Junction 49"/>
          <p:cNvSpPr>
            <a:spLocks noChangeAspect="1"/>
          </p:cNvSpPr>
          <p:nvPr/>
        </p:nvSpPr>
        <p:spPr>
          <a:xfrm>
            <a:off x="6974489" y="4851158"/>
            <a:ext cx="137846" cy="137846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116135" y="5468270"/>
            <a:ext cx="3600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b="1" dirty="0" smtClean="0"/>
              <a:t>h</a:t>
            </a:r>
            <a:endParaRPr lang="he-IL" sz="1400" b="1" dirty="0" smtClean="0"/>
          </a:p>
        </p:txBody>
      </p:sp>
      <p:sp>
        <p:nvSpPr>
          <p:cNvPr id="54" name="TextBox 53"/>
          <p:cNvSpPr txBox="1"/>
          <p:nvPr/>
        </p:nvSpPr>
        <p:spPr>
          <a:xfrm>
            <a:off x="4581525" y="5464274"/>
            <a:ext cx="3600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b="1" dirty="0" smtClean="0"/>
              <a:t>...</a:t>
            </a:r>
            <a:endParaRPr lang="he-IL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03660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Pass 1 – last try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799" y="1195200"/>
            <a:ext cx="8035673" cy="44424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Fits time properly.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But ... space is O(1/</a:t>
            </a:r>
            <a:r>
              <a:rPr lang="el-GR" i="1" dirty="0" smtClean="0"/>
              <a:t>θ</a:t>
            </a:r>
            <a:r>
              <a:rPr lang="en-US" i="1" dirty="0" smtClean="0"/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+ 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c</a:t>
            </a:r>
            <a:r>
              <a:rPr lang="en-US" dirty="0" smtClean="0"/>
              <a:t>), where </a:t>
            </a:r>
            <a:r>
              <a:rPr lang="en-US" i="1" dirty="0" smtClean="0"/>
              <a:t>c</a:t>
            </a:r>
            <a:r>
              <a:rPr lang="en-US" dirty="0" smtClean="0"/>
              <a:t> is length of </a:t>
            </a:r>
            <a:r>
              <a:rPr lang="en-US" i="1" dirty="0" smtClean="0"/>
              <a:t>L</a:t>
            </a:r>
            <a:r>
              <a:rPr lang="en-US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Bad for, e.g., </a:t>
            </a:r>
            <a:r>
              <a:rPr lang="en-US" i="1" dirty="0" smtClean="0"/>
              <a:t>x</a:t>
            </a:r>
            <a:r>
              <a:rPr lang="en-US" dirty="0" smtClean="0"/>
              <a:t> = a</a:t>
            </a:r>
            <a:r>
              <a:rPr lang="en-US" i="1" baseline="30000" dirty="0" smtClean="0"/>
              <a:t>N</a:t>
            </a:r>
            <a:r>
              <a:rPr lang="en-US" dirty="0" smtClean="0"/>
              <a:t>, so we need a small improvement:</a:t>
            </a:r>
          </a:p>
          <a:p>
            <a:r>
              <a:rPr lang="en-US" dirty="0" smtClean="0"/>
              <a:t>Empty elements of </a:t>
            </a:r>
            <a:r>
              <a:rPr lang="en-US" i="1" dirty="0" smtClean="0"/>
              <a:t>L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absent</a:t>
            </a:r>
            <a:r>
              <a:rPr lang="en-US" dirty="0" smtClean="0"/>
              <a:t>, each non-empty one has the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length field </a:t>
            </a:r>
            <a:r>
              <a:rPr lang="en-US" dirty="0" smtClean="0"/>
              <a:t>to the preceding neighbor, which still needs O(1) time.</a:t>
            </a:r>
            <a:endParaRPr lang="en-US" dirty="0"/>
          </a:p>
          <a:p>
            <a:r>
              <a:rPr lang="en-US" dirty="0" smtClean="0"/>
              <a:t>So the maximal length of </a:t>
            </a:r>
            <a:r>
              <a:rPr lang="en-US" i="1" dirty="0" smtClean="0"/>
              <a:t>L</a:t>
            </a:r>
            <a:r>
              <a:rPr lang="en-US" dirty="0" smtClean="0"/>
              <a:t> is 1/</a:t>
            </a:r>
            <a:r>
              <a:rPr lang="el-GR" i="1" dirty="0" smtClean="0"/>
              <a:t>θ</a:t>
            </a:r>
            <a:r>
              <a:rPr lang="en-US" dirty="0" smtClean="0"/>
              <a:t>, same as the size bound of </a:t>
            </a:r>
            <a:r>
              <a:rPr lang="en-US" i="1" dirty="0" smtClean="0"/>
              <a:t>K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Thus, needed space is O(1/</a:t>
            </a:r>
            <a:r>
              <a:rPr lang="el-GR" i="1" dirty="0"/>
              <a:t>θ</a:t>
            </a:r>
            <a:r>
              <a:rPr lang="en-US" dirty="0"/>
              <a:t>) </a:t>
            </a:r>
            <a:r>
              <a:rPr lang="en-US" dirty="0" smtClean="0"/>
              <a:t>in </a:t>
            </a:r>
            <a:r>
              <a:rPr lang="en-US" dirty="0"/>
              <a:t>the worst </a:t>
            </a:r>
            <a:r>
              <a:rPr lang="en-US" dirty="0" smtClean="0"/>
              <a:t>case.</a:t>
            </a:r>
            <a:endParaRPr lang="en-US" dirty="0"/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pPr/>
              <a:t>24</a:t>
            </a:fld>
            <a:endParaRPr lang="he-IL" dirty="0"/>
          </a:p>
        </p:txBody>
      </p:sp>
      <p:cxnSp>
        <p:nvCxnSpPr>
          <p:cNvPr id="148" name="Straight Arrow Connector 147"/>
          <p:cNvCxnSpPr>
            <a:stCxn id="130" idx="3"/>
            <a:endCxn id="149" idx="2"/>
          </p:cNvCxnSpPr>
          <p:nvPr/>
        </p:nvCxnSpPr>
        <p:spPr>
          <a:xfrm flipV="1">
            <a:off x="8255372" y="3967428"/>
            <a:ext cx="309298" cy="2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Flowchart: Summing Junction 148"/>
          <p:cNvSpPr>
            <a:spLocks noChangeAspect="1"/>
          </p:cNvSpPr>
          <p:nvPr/>
        </p:nvSpPr>
        <p:spPr>
          <a:xfrm>
            <a:off x="8564670" y="3875531"/>
            <a:ext cx="183794" cy="183794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5910760" y="3789489"/>
            <a:ext cx="2344859" cy="1502194"/>
            <a:chOff x="5910760" y="3789040"/>
            <a:chExt cx="2344859" cy="1502194"/>
          </a:xfrm>
        </p:grpSpPr>
        <p:sp>
          <p:nvSpPr>
            <p:cNvPr id="129" name="Rectangle 128"/>
            <p:cNvSpPr/>
            <p:nvPr/>
          </p:nvSpPr>
          <p:spPr>
            <a:xfrm>
              <a:off x="7041869" y="3789040"/>
              <a:ext cx="432048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baseline="-25000" dirty="0" smtClean="0">
                  <a:solidFill>
                    <a:schemeClr val="tx1"/>
                  </a:solidFill>
                </a:rPr>
                <a:t>(2)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7823324" y="3789040"/>
              <a:ext cx="432048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baseline="-25000" dirty="0" smtClean="0">
                  <a:solidFill>
                    <a:schemeClr val="tx1"/>
                  </a:solidFill>
                </a:rPr>
                <a:t>(1)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32" name="Straight Arrow Connector 131"/>
            <p:cNvCxnSpPr>
              <a:stCxn id="129" idx="3"/>
              <a:endCxn id="130" idx="1"/>
            </p:cNvCxnSpPr>
            <p:nvPr/>
          </p:nvCxnSpPr>
          <p:spPr>
            <a:xfrm>
              <a:off x="7473917" y="3969060"/>
              <a:ext cx="349407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Rectangle 132"/>
            <p:cNvSpPr/>
            <p:nvPr/>
          </p:nvSpPr>
          <p:spPr>
            <a:xfrm>
              <a:off x="7041538" y="4441191"/>
              <a:ext cx="432048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50000"/>
                    </a:schemeClr>
                  </a:solidFill>
                </a:rPr>
                <a:t>g</a:t>
              </a:r>
              <a:endParaRPr lang="he-IL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7823571" y="4441191"/>
              <a:ext cx="432048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he-IL" dirty="0">
                <a:solidFill>
                  <a:schemeClr val="tx1"/>
                </a:solidFill>
              </a:endParaRPr>
            </a:p>
          </p:txBody>
        </p:sp>
        <p:cxnSp>
          <p:nvCxnSpPr>
            <p:cNvPr id="138" name="Straight Arrow Connector 137"/>
            <p:cNvCxnSpPr>
              <a:stCxn id="140" idx="3"/>
              <a:endCxn id="129" idx="1"/>
            </p:cNvCxnSpPr>
            <p:nvPr/>
          </p:nvCxnSpPr>
          <p:spPr>
            <a:xfrm>
              <a:off x="5910760" y="3968611"/>
              <a:ext cx="1131109" cy="44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143"/>
            <p:cNvCxnSpPr>
              <a:stCxn id="129" idx="2"/>
              <a:endCxn id="133" idx="0"/>
            </p:cNvCxnSpPr>
            <p:nvPr/>
          </p:nvCxnSpPr>
          <p:spPr>
            <a:xfrm flipH="1">
              <a:off x="7257562" y="4149080"/>
              <a:ext cx="331" cy="292111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>
              <a:stCxn id="130" idx="2"/>
              <a:endCxn id="134" idx="0"/>
            </p:cNvCxnSpPr>
            <p:nvPr/>
          </p:nvCxnSpPr>
          <p:spPr>
            <a:xfrm>
              <a:off x="8039348" y="4149080"/>
              <a:ext cx="247" cy="292111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Arrow Connector 145"/>
            <p:cNvCxnSpPr>
              <a:stCxn id="133" idx="2"/>
              <a:endCxn id="151" idx="0"/>
            </p:cNvCxnSpPr>
            <p:nvPr/>
          </p:nvCxnSpPr>
          <p:spPr>
            <a:xfrm flipH="1">
              <a:off x="7257315" y="4801231"/>
              <a:ext cx="247" cy="306209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/>
            <p:cNvCxnSpPr>
              <a:stCxn id="134" idx="2"/>
              <a:endCxn id="150" idx="0"/>
            </p:cNvCxnSpPr>
            <p:nvPr/>
          </p:nvCxnSpPr>
          <p:spPr>
            <a:xfrm flipH="1">
              <a:off x="8039348" y="4801231"/>
              <a:ext cx="247" cy="30382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Flowchart: Summing Junction 149"/>
            <p:cNvSpPr>
              <a:spLocks noChangeAspect="1"/>
            </p:cNvSpPr>
            <p:nvPr/>
          </p:nvSpPr>
          <p:spPr>
            <a:xfrm>
              <a:off x="7947451" y="5105058"/>
              <a:ext cx="183794" cy="183794"/>
            </a:xfrm>
            <a:prstGeom prst="flowChartSummingJunct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>
                <a:solidFill>
                  <a:schemeClr val="tx1"/>
                </a:solidFill>
              </a:endParaRPr>
            </a:p>
          </p:txBody>
        </p:sp>
        <p:sp>
          <p:nvSpPr>
            <p:cNvPr id="151" name="Flowchart: Summing Junction 150"/>
            <p:cNvSpPr>
              <a:spLocks noChangeAspect="1"/>
            </p:cNvSpPr>
            <p:nvPr/>
          </p:nvSpPr>
          <p:spPr>
            <a:xfrm>
              <a:off x="7165418" y="5107440"/>
              <a:ext cx="183794" cy="183794"/>
            </a:xfrm>
            <a:prstGeom prst="flowChartSummingJunct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059596" y="3789040"/>
            <a:ext cx="2867649" cy="2776082"/>
            <a:chOff x="3059596" y="3789040"/>
            <a:chExt cx="2867649" cy="2776082"/>
          </a:xfrm>
        </p:grpSpPr>
        <p:sp>
          <p:nvSpPr>
            <p:cNvPr id="135" name="Rectangle 134"/>
            <p:cNvSpPr/>
            <p:nvPr/>
          </p:nvSpPr>
          <p:spPr>
            <a:xfrm>
              <a:off x="4244190" y="3794958"/>
              <a:ext cx="432048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L</a:t>
              </a:r>
              <a:endParaRPr lang="he-IL" i="1" dirty="0">
                <a:solidFill>
                  <a:schemeClr val="tx1"/>
                </a:solidFill>
              </a:endParaRPr>
            </a:p>
          </p:txBody>
        </p:sp>
        <p:cxnSp>
          <p:nvCxnSpPr>
            <p:cNvPr id="137" name="Straight Arrow Connector 136"/>
            <p:cNvCxnSpPr>
              <a:stCxn id="135" idx="3"/>
              <a:endCxn id="140" idx="1"/>
            </p:cNvCxnSpPr>
            <p:nvPr/>
          </p:nvCxnSpPr>
          <p:spPr>
            <a:xfrm flipV="1">
              <a:off x="4676238" y="3969060"/>
              <a:ext cx="802474" cy="59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9" name="Group 138"/>
            <p:cNvGrpSpPr/>
            <p:nvPr/>
          </p:nvGrpSpPr>
          <p:grpSpPr>
            <a:xfrm>
              <a:off x="5478712" y="3789040"/>
              <a:ext cx="432295" cy="1306777"/>
              <a:chOff x="3318472" y="3789040"/>
              <a:chExt cx="432295" cy="1306777"/>
            </a:xfrm>
          </p:grpSpPr>
          <p:sp>
            <p:nvSpPr>
              <p:cNvPr id="140" name="Rectangle 139"/>
              <p:cNvSpPr/>
              <p:nvPr/>
            </p:nvSpPr>
            <p:spPr>
              <a:xfrm>
                <a:off x="3318472" y="3789040"/>
                <a:ext cx="432048" cy="36004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baseline="-25000" dirty="0" smtClean="0">
                    <a:solidFill>
                      <a:schemeClr val="tx1"/>
                    </a:solidFill>
                  </a:rPr>
                  <a:t>(1)</a:t>
                </a:r>
                <a:endParaRPr lang="he-IL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3318719" y="4441191"/>
                <a:ext cx="432048" cy="36004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c</a:t>
                </a:r>
                <a:endParaRPr lang="he-IL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42" name="Straight Arrow Connector 141"/>
              <p:cNvCxnSpPr>
                <a:stCxn id="140" idx="2"/>
                <a:endCxn id="141" idx="0"/>
              </p:cNvCxnSpPr>
              <p:nvPr/>
            </p:nvCxnSpPr>
            <p:spPr>
              <a:xfrm>
                <a:off x="3534496" y="4149080"/>
                <a:ext cx="247" cy="292111"/>
              </a:xfrm>
              <a:prstGeom prst="straightConnector1">
                <a:avLst/>
              </a:prstGeom>
              <a:ln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Arrow Connector 142"/>
              <p:cNvCxnSpPr>
                <a:stCxn id="141" idx="2"/>
                <a:endCxn id="160" idx="0"/>
              </p:cNvCxnSpPr>
              <p:nvPr/>
            </p:nvCxnSpPr>
            <p:spPr>
              <a:xfrm flipH="1">
                <a:off x="3530144" y="4801231"/>
                <a:ext cx="4599" cy="294586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2" name="Freeform 151"/>
            <p:cNvSpPr/>
            <p:nvPr/>
          </p:nvSpPr>
          <p:spPr>
            <a:xfrm>
              <a:off x="3059596" y="4514204"/>
              <a:ext cx="1800435" cy="1745585"/>
            </a:xfrm>
            <a:custGeom>
              <a:avLst/>
              <a:gdLst>
                <a:gd name="connsiteX0" fmla="*/ 42530 w 903768"/>
                <a:gd name="connsiteY0" fmla="*/ 0 h 1403498"/>
                <a:gd name="connsiteX1" fmla="*/ 903768 w 903768"/>
                <a:gd name="connsiteY1" fmla="*/ 265814 h 1403498"/>
                <a:gd name="connsiteX2" fmla="*/ 818707 w 903768"/>
                <a:gd name="connsiteY2" fmla="*/ 967563 h 1403498"/>
                <a:gd name="connsiteX3" fmla="*/ 510363 w 903768"/>
                <a:gd name="connsiteY3" fmla="*/ 1403498 h 1403498"/>
                <a:gd name="connsiteX4" fmla="*/ 191386 w 903768"/>
                <a:gd name="connsiteY4" fmla="*/ 1212112 h 1403498"/>
                <a:gd name="connsiteX5" fmla="*/ 0 w 903768"/>
                <a:gd name="connsiteY5" fmla="*/ 925033 h 1403498"/>
                <a:gd name="connsiteX6" fmla="*/ 31898 w 903768"/>
                <a:gd name="connsiteY6" fmla="*/ 574158 h 1403498"/>
                <a:gd name="connsiteX7" fmla="*/ 53163 w 903768"/>
                <a:gd name="connsiteY7" fmla="*/ 53163 h 1403498"/>
                <a:gd name="connsiteX8" fmla="*/ 42530 w 903768"/>
                <a:gd name="connsiteY8" fmla="*/ 0 h 1403498"/>
                <a:gd name="connsiteX0" fmla="*/ 42530 w 903768"/>
                <a:gd name="connsiteY0" fmla="*/ 0 h 1403498"/>
                <a:gd name="connsiteX1" fmla="*/ 542261 w 903768"/>
                <a:gd name="connsiteY1" fmla="*/ 63796 h 1403498"/>
                <a:gd name="connsiteX2" fmla="*/ 903768 w 903768"/>
                <a:gd name="connsiteY2" fmla="*/ 265814 h 1403498"/>
                <a:gd name="connsiteX3" fmla="*/ 818707 w 903768"/>
                <a:gd name="connsiteY3" fmla="*/ 967563 h 1403498"/>
                <a:gd name="connsiteX4" fmla="*/ 510363 w 903768"/>
                <a:gd name="connsiteY4" fmla="*/ 1403498 h 1403498"/>
                <a:gd name="connsiteX5" fmla="*/ 191386 w 903768"/>
                <a:gd name="connsiteY5" fmla="*/ 1212112 h 1403498"/>
                <a:gd name="connsiteX6" fmla="*/ 0 w 903768"/>
                <a:gd name="connsiteY6" fmla="*/ 925033 h 1403498"/>
                <a:gd name="connsiteX7" fmla="*/ 31898 w 903768"/>
                <a:gd name="connsiteY7" fmla="*/ 574158 h 1403498"/>
                <a:gd name="connsiteX8" fmla="*/ 53163 w 903768"/>
                <a:gd name="connsiteY8" fmla="*/ 53163 h 1403498"/>
                <a:gd name="connsiteX9" fmla="*/ 42530 w 903768"/>
                <a:gd name="connsiteY9" fmla="*/ 0 h 1403498"/>
                <a:gd name="connsiteX0" fmla="*/ 42648 w 903886"/>
                <a:gd name="connsiteY0" fmla="*/ 0 h 1403498"/>
                <a:gd name="connsiteX1" fmla="*/ 542379 w 903886"/>
                <a:gd name="connsiteY1" fmla="*/ 63796 h 1403498"/>
                <a:gd name="connsiteX2" fmla="*/ 903886 w 903886"/>
                <a:gd name="connsiteY2" fmla="*/ 265814 h 1403498"/>
                <a:gd name="connsiteX3" fmla="*/ 818825 w 903886"/>
                <a:gd name="connsiteY3" fmla="*/ 967563 h 1403498"/>
                <a:gd name="connsiteX4" fmla="*/ 510481 w 903886"/>
                <a:gd name="connsiteY4" fmla="*/ 1403498 h 1403498"/>
                <a:gd name="connsiteX5" fmla="*/ 191504 w 903886"/>
                <a:gd name="connsiteY5" fmla="*/ 1212112 h 1403498"/>
                <a:gd name="connsiteX6" fmla="*/ 118 w 903886"/>
                <a:gd name="connsiteY6" fmla="*/ 925033 h 1403498"/>
                <a:gd name="connsiteX7" fmla="*/ 1295 w 903886"/>
                <a:gd name="connsiteY7" fmla="*/ 756024 h 1403498"/>
                <a:gd name="connsiteX8" fmla="*/ 32016 w 903886"/>
                <a:gd name="connsiteY8" fmla="*/ 574158 h 1403498"/>
                <a:gd name="connsiteX9" fmla="*/ 53281 w 903886"/>
                <a:gd name="connsiteY9" fmla="*/ 53163 h 1403498"/>
                <a:gd name="connsiteX10" fmla="*/ 42648 w 903886"/>
                <a:gd name="connsiteY10" fmla="*/ 0 h 1403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03886" h="1403498">
                  <a:moveTo>
                    <a:pt x="42648" y="0"/>
                  </a:moveTo>
                  <a:cubicBezTo>
                    <a:pt x="195048" y="46074"/>
                    <a:pt x="389979" y="17722"/>
                    <a:pt x="542379" y="63796"/>
                  </a:cubicBezTo>
                  <a:lnTo>
                    <a:pt x="903886" y="265814"/>
                  </a:lnTo>
                  <a:lnTo>
                    <a:pt x="818825" y="967563"/>
                  </a:lnTo>
                  <a:lnTo>
                    <a:pt x="510481" y="1403498"/>
                  </a:lnTo>
                  <a:lnTo>
                    <a:pt x="191504" y="1212112"/>
                  </a:lnTo>
                  <a:lnTo>
                    <a:pt x="118" y="925033"/>
                  </a:lnTo>
                  <a:cubicBezTo>
                    <a:pt x="4069" y="868697"/>
                    <a:pt x="-2656" y="812360"/>
                    <a:pt x="1295" y="756024"/>
                  </a:cubicBezTo>
                  <a:lnTo>
                    <a:pt x="32016" y="574158"/>
                  </a:lnTo>
                  <a:lnTo>
                    <a:pt x="53281" y="53163"/>
                  </a:lnTo>
                  <a:lnTo>
                    <a:pt x="42648" y="0"/>
                  </a:lnTo>
                  <a:close/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53" name="TextBox 152"/>
            <p:cNvSpPr txBox="1"/>
            <p:nvPr/>
          </p:nvSpPr>
          <p:spPr>
            <a:xfrm flipH="1">
              <a:off x="3183167" y="4575004"/>
              <a:ext cx="288031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400" b="1" i="1" dirty="0" smtClean="0"/>
                <a:t>K</a:t>
              </a:r>
              <a:endParaRPr lang="he-IL" sz="1400" b="1" i="1" dirty="0" smtClean="0"/>
            </a:p>
          </p:txBody>
        </p:sp>
        <p:cxnSp>
          <p:nvCxnSpPr>
            <p:cNvPr id="155" name="Straight Arrow Connector 154"/>
            <p:cNvCxnSpPr>
              <a:stCxn id="152" idx="7"/>
              <a:endCxn id="157" idx="1"/>
            </p:cNvCxnSpPr>
            <p:nvPr/>
          </p:nvCxnSpPr>
          <p:spPr>
            <a:xfrm flipV="1">
              <a:off x="3062175" y="5454480"/>
              <a:ext cx="213681" cy="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Flowchart: Summing Junction 155"/>
            <p:cNvSpPr>
              <a:spLocks noChangeAspect="1"/>
            </p:cNvSpPr>
            <p:nvPr/>
          </p:nvSpPr>
          <p:spPr>
            <a:xfrm>
              <a:off x="4460214" y="5373216"/>
              <a:ext cx="183794" cy="183794"/>
            </a:xfrm>
            <a:prstGeom prst="flowChartSummingJunct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3275856" y="5301480"/>
              <a:ext cx="262800" cy="306000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sz="800" dirty="0">
                <a:solidFill>
                  <a:schemeClr val="tx1"/>
                </a:solidFill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5474360" y="5095817"/>
              <a:ext cx="432048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he-IL" dirty="0">
                <a:solidFill>
                  <a:schemeClr val="tx1"/>
                </a:solidFill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5482497" y="5756945"/>
              <a:ext cx="432048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</a:t>
              </a:r>
              <a:endParaRPr lang="he-IL" dirty="0">
                <a:solidFill>
                  <a:schemeClr val="tx1"/>
                </a:solidFill>
              </a:endParaRPr>
            </a:p>
          </p:txBody>
        </p:sp>
        <p:cxnSp>
          <p:nvCxnSpPr>
            <p:cNvPr id="162" name="Straight Arrow Connector 161"/>
            <p:cNvCxnSpPr>
              <a:stCxn id="160" idx="2"/>
              <a:endCxn id="161" idx="0"/>
            </p:cNvCxnSpPr>
            <p:nvPr/>
          </p:nvCxnSpPr>
          <p:spPr>
            <a:xfrm>
              <a:off x="5690384" y="5455857"/>
              <a:ext cx="8137" cy="3010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Arrow Connector 162"/>
            <p:cNvCxnSpPr>
              <a:stCxn id="161" idx="2"/>
              <a:endCxn id="164" idx="0"/>
            </p:cNvCxnSpPr>
            <p:nvPr/>
          </p:nvCxnSpPr>
          <p:spPr>
            <a:xfrm>
              <a:off x="5698521" y="6116985"/>
              <a:ext cx="2496" cy="264343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Flowchart: Summing Junction 163"/>
            <p:cNvSpPr>
              <a:spLocks noChangeAspect="1"/>
            </p:cNvSpPr>
            <p:nvPr/>
          </p:nvSpPr>
          <p:spPr>
            <a:xfrm>
              <a:off x="5609120" y="6381328"/>
              <a:ext cx="183794" cy="183794"/>
            </a:xfrm>
            <a:prstGeom prst="flowChartSummingJunct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3956158" y="5301968"/>
              <a:ext cx="262919" cy="306000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400" b="1" dirty="0" smtClean="0"/>
                <a:t>h</a:t>
              </a:r>
              <a:endParaRPr lang="he-IL" sz="1400" b="1" dirty="0" smtClean="0"/>
            </a:p>
          </p:txBody>
        </p:sp>
        <p:cxnSp>
          <p:nvCxnSpPr>
            <p:cNvPr id="166" name="Straight Arrow Connector 165"/>
            <p:cNvCxnSpPr>
              <a:stCxn id="165" idx="2"/>
              <a:endCxn id="161" idx="1"/>
            </p:cNvCxnSpPr>
            <p:nvPr/>
          </p:nvCxnSpPr>
          <p:spPr>
            <a:xfrm>
              <a:off x="4087618" y="5607968"/>
              <a:ext cx="1394879" cy="328997"/>
            </a:xfrm>
            <a:prstGeom prst="straightConnector1">
              <a:avLst/>
            </a:prstGeom>
            <a:ln>
              <a:headEnd type="triangl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Arrow Connector 166"/>
            <p:cNvCxnSpPr>
              <a:stCxn id="157" idx="3"/>
              <a:endCxn id="165" idx="1"/>
            </p:cNvCxnSpPr>
            <p:nvPr/>
          </p:nvCxnSpPr>
          <p:spPr>
            <a:xfrm>
              <a:off x="3538656" y="5454480"/>
              <a:ext cx="417502" cy="4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Arrow Connector 167"/>
            <p:cNvCxnSpPr>
              <a:stCxn id="165" idx="3"/>
              <a:endCxn id="156" idx="2"/>
            </p:cNvCxnSpPr>
            <p:nvPr/>
          </p:nvCxnSpPr>
          <p:spPr>
            <a:xfrm>
              <a:off x="4219077" y="5454968"/>
              <a:ext cx="241137" cy="10145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urved Connector 168"/>
            <p:cNvCxnSpPr/>
            <p:nvPr/>
          </p:nvCxnSpPr>
          <p:spPr>
            <a:xfrm flipV="1">
              <a:off x="5914545" y="4133732"/>
              <a:ext cx="12700" cy="1781967"/>
            </a:xfrm>
            <a:prstGeom prst="curvedConnector4">
              <a:avLst>
                <a:gd name="adj1" fmla="val 2218606"/>
                <a:gd name="adj2" fmla="val 82498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0" name="Group 189"/>
          <p:cNvGrpSpPr/>
          <p:nvPr/>
        </p:nvGrpSpPr>
        <p:grpSpPr>
          <a:xfrm>
            <a:off x="5910760" y="3798565"/>
            <a:ext cx="2350068" cy="2088232"/>
            <a:chOff x="6059622" y="116632"/>
            <a:chExt cx="2350068" cy="2088232"/>
          </a:xfrm>
        </p:grpSpPr>
        <p:sp>
          <p:nvSpPr>
            <p:cNvPr id="174" name="Rectangle 173"/>
            <p:cNvSpPr/>
            <p:nvPr/>
          </p:nvSpPr>
          <p:spPr>
            <a:xfrm>
              <a:off x="7975724" y="116632"/>
              <a:ext cx="432048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baseline="-25000" dirty="0" smtClean="0">
                  <a:solidFill>
                    <a:schemeClr val="tx1"/>
                  </a:solidFill>
                </a:rPr>
                <a:t>(3)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7977642" y="754071"/>
              <a:ext cx="432048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>
                  <a:solidFill>
                    <a:schemeClr val="accent6">
                      <a:lumMod val="50000"/>
                    </a:schemeClr>
                  </a:solidFill>
                </a:rPr>
                <a:t>g</a:t>
              </a:r>
              <a:endParaRPr lang="he-IL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7975971" y="1357203"/>
              <a:ext cx="432048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he-IL" dirty="0">
                <a:solidFill>
                  <a:schemeClr val="tx1"/>
                </a:solidFill>
              </a:endParaRPr>
            </a:p>
          </p:txBody>
        </p:sp>
        <p:cxnSp>
          <p:nvCxnSpPr>
            <p:cNvPr id="178" name="Straight Arrow Connector 177"/>
            <p:cNvCxnSpPr>
              <a:stCxn id="140" idx="3"/>
              <a:endCxn id="174" idx="1"/>
            </p:cNvCxnSpPr>
            <p:nvPr/>
          </p:nvCxnSpPr>
          <p:spPr>
            <a:xfrm>
              <a:off x="6059622" y="296652"/>
              <a:ext cx="191610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>
              <a:stCxn id="174" idx="2"/>
              <a:endCxn id="176" idx="0"/>
            </p:cNvCxnSpPr>
            <p:nvPr/>
          </p:nvCxnSpPr>
          <p:spPr>
            <a:xfrm>
              <a:off x="8191748" y="476672"/>
              <a:ext cx="1918" cy="277399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Arrow Connector 181"/>
            <p:cNvCxnSpPr>
              <a:stCxn id="177" idx="2"/>
              <a:endCxn id="183" idx="0"/>
            </p:cNvCxnSpPr>
            <p:nvPr/>
          </p:nvCxnSpPr>
          <p:spPr>
            <a:xfrm flipH="1">
              <a:off x="8191748" y="1717243"/>
              <a:ext cx="247" cy="303827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Flowchart: Summing Junction 182"/>
            <p:cNvSpPr>
              <a:spLocks noChangeAspect="1"/>
            </p:cNvSpPr>
            <p:nvPr/>
          </p:nvSpPr>
          <p:spPr>
            <a:xfrm>
              <a:off x="8099851" y="2021070"/>
              <a:ext cx="183794" cy="183794"/>
            </a:xfrm>
            <a:prstGeom prst="flowChartSummingJunct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>
                <a:solidFill>
                  <a:schemeClr val="tx1"/>
                </a:solidFill>
              </a:endParaRPr>
            </a:p>
          </p:txBody>
        </p:sp>
        <p:cxnSp>
          <p:nvCxnSpPr>
            <p:cNvPr id="186" name="Straight Arrow Connector 185"/>
            <p:cNvCxnSpPr>
              <a:stCxn id="176" idx="2"/>
              <a:endCxn id="177" idx="0"/>
            </p:cNvCxnSpPr>
            <p:nvPr/>
          </p:nvCxnSpPr>
          <p:spPr>
            <a:xfrm flipH="1">
              <a:off x="8191995" y="1114111"/>
              <a:ext cx="1671" cy="243092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3241948" y="5305400"/>
            <a:ext cx="3600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b="1" dirty="0" smtClean="0"/>
              <a:t>...</a:t>
            </a:r>
            <a:endParaRPr lang="he-IL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60881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  <p:bldP spid="5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975" algn="ctr"/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 marL="180975" algn="ctr"/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Agenda</a:t>
            </a:r>
          </a:p>
          <a:p>
            <a:pPr marL="180975" algn="ctr"/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Pass 1</a:t>
            </a:r>
          </a:p>
          <a:p>
            <a:pPr marL="180975" algn="ctr"/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Pass 1 implementation</a:t>
            </a:r>
          </a:p>
          <a:p>
            <a:pPr marL="180975" algn="ctr"/>
            <a:r>
              <a:rPr lang="en-US" sz="3600" dirty="0" smtClean="0"/>
              <a:t>Pass 2</a:t>
            </a:r>
          </a:p>
          <a:p>
            <a:pPr marL="180975" algn="ctr"/>
            <a:r>
              <a:rPr lang="en-US" sz="3600" dirty="0" smtClean="0"/>
              <a:t>Summary</a:t>
            </a:r>
          </a:p>
          <a:p>
            <a:pPr marL="180975" algn="ctr"/>
            <a:endParaRPr lang="he-IL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pPr/>
              <a:t>25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2256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Pass </a:t>
            </a:r>
            <a:r>
              <a:rPr lang="en-US" dirty="0" smtClean="0"/>
              <a:t>2 – Algorithm description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We have a superset </a:t>
            </a:r>
            <a:r>
              <a:rPr lang="en-US" i="1" dirty="0" smtClean="0"/>
              <a:t>K</a:t>
            </a:r>
            <a:r>
              <a:rPr lang="en-US" dirty="0" smtClean="0"/>
              <a:t>, |</a:t>
            </a:r>
            <a:r>
              <a:rPr lang="en-US" i="1" dirty="0" smtClean="0"/>
              <a:t>K</a:t>
            </a:r>
            <a:r>
              <a:rPr lang="en-US" dirty="0" smtClean="0"/>
              <a:t>| </a:t>
            </a:r>
            <a:r>
              <a:rPr lang="en-US" dirty="0"/>
              <a:t>≤ </a:t>
            </a:r>
            <a:r>
              <a:rPr lang="en-US" dirty="0" smtClean="0"/>
              <a:t>1/</a:t>
            </a:r>
            <a:r>
              <a:rPr lang="el-GR" i="1" dirty="0" smtClean="0"/>
              <a:t>θ</a:t>
            </a:r>
            <a:r>
              <a:rPr lang="en-US" i="1" dirty="0" smtClean="0"/>
              <a:t>.</a:t>
            </a:r>
          </a:p>
          <a:p>
            <a:pPr>
              <a:spcAft>
                <a:spcPts val="600"/>
              </a:spcAft>
            </a:pPr>
            <a:endParaRPr lang="en-US" i="1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Pass 2 – calculate counters for the members of </a:t>
            </a:r>
            <a:r>
              <a:rPr lang="en-US" i="1" dirty="0" smtClean="0"/>
              <a:t>K</a:t>
            </a:r>
            <a:r>
              <a:rPr lang="en-US" dirty="0"/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only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Return only those fitting f</a:t>
            </a:r>
            <a:r>
              <a:rPr lang="en-US" i="1" baseline="-25000" dirty="0" smtClean="0"/>
              <a:t>x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 &gt; </a:t>
            </a:r>
            <a:r>
              <a:rPr lang="el-GR" i="1" dirty="0" smtClean="0"/>
              <a:t>θ</a:t>
            </a:r>
            <a:r>
              <a:rPr lang="en-US" i="1" dirty="0" smtClean="0"/>
              <a:t>N</a:t>
            </a:r>
            <a:r>
              <a:rPr lang="en-US" dirty="0" smtClean="0"/>
              <a:t>.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pPr/>
              <a:t>26</a:t>
            </a:fld>
            <a:endParaRPr lang="he-IL" dirty="0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2339752" y="3501008"/>
            <a:ext cx="3312368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6758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proof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800" y="1195200"/>
            <a:ext cx="7891656" cy="5114120"/>
          </a:xfrm>
        </p:spPr>
        <p:txBody>
          <a:bodyPr/>
          <a:lstStyle/>
          <a:p>
            <a:r>
              <a:rPr lang="en-US" dirty="0" smtClean="0"/>
              <a:t>Theorem 3: Any one pass on-line algorithm needs in the worst case </a:t>
            </a:r>
            <a:r>
              <a:rPr lang="el-GR" dirty="0" smtClean="0"/>
              <a:t>Ω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log(</a:t>
            </a:r>
            <a:r>
              <a:rPr lang="en-US" i="1" dirty="0" smtClean="0"/>
              <a:t>N </a:t>
            </a:r>
            <a:r>
              <a:rPr lang="en-US" dirty="0" smtClean="0"/>
              <a:t>/ </a:t>
            </a:r>
            <a:r>
              <a:rPr lang="en-US" i="1" dirty="0" smtClean="0"/>
              <a:t>n</a:t>
            </a:r>
            <a:r>
              <a:rPr lang="en-US" dirty="0" smtClean="0"/>
              <a:t>)) bits, when </a:t>
            </a:r>
            <a:r>
              <a:rPr lang="en-US" i="1" dirty="0" smtClean="0"/>
              <a:t>N</a:t>
            </a:r>
            <a:r>
              <a:rPr lang="en-US" dirty="0" smtClean="0"/>
              <a:t> &gt; 4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/>
              <a:t>&gt;</a:t>
            </a:r>
            <a:r>
              <a:rPr lang="en-US" dirty="0" smtClean="0"/>
              <a:t> 16 / </a:t>
            </a:r>
            <a:r>
              <a:rPr lang="el-GR" i="1" dirty="0" smtClean="0"/>
              <a:t>θ</a:t>
            </a:r>
            <a:r>
              <a:rPr lang="en-US" dirty="0" smtClean="0"/>
              <a:t>.</a:t>
            </a:r>
          </a:p>
          <a:p>
            <a:r>
              <a:rPr lang="en-US" dirty="0" smtClean="0"/>
              <a:t>(recall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&gt;&gt; </a:t>
            </a:r>
            <a:r>
              <a:rPr lang="en-US" i="1" dirty="0"/>
              <a:t>n</a:t>
            </a:r>
            <a:r>
              <a:rPr lang="en-US" dirty="0"/>
              <a:t> &gt;&gt; 1/</a:t>
            </a:r>
            <a:r>
              <a:rPr lang="el-GR" i="1" dirty="0"/>
              <a:t> </a:t>
            </a:r>
            <a:r>
              <a:rPr lang="el-GR" i="1" dirty="0" smtClean="0"/>
              <a:t>θ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Proof: We’ll show an example that needs such a space.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Assume that at the middle of </a:t>
            </a:r>
            <a:r>
              <a:rPr lang="en-US" i="1" dirty="0"/>
              <a:t>x</a:t>
            </a:r>
            <a:r>
              <a:rPr lang="en-US" dirty="0"/>
              <a:t> no symbol </a:t>
            </a:r>
            <a:r>
              <a:rPr lang="en-US" dirty="0" smtClean="0"/>
              <a:t>still occurred </a:t>
            </a:r>
            <a:r>
              <a:rPr lang="el-GR" i="1" dirty="0" smtClean="0"/>
              <a:t>θ</a:t>
            </a:r>
            <a:r>
              <a:rPr lang="en-US" i="1" dirty="0" smtClean="0"/>
              <a:t>N</a:t>
            </a:r>
            <a:r>
              <a:rPr lang="en-US" dirty="0" smtClean="0"/>
              <a:t> times.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We need to remember at this moment counters state of each symbol. Otherwise, we can’t distinguish two cases for some symbol: One in I, other missing one occurrence (recall equivalence classes).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pPr/>
              <a:t>27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05776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proof – cont’d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800" y="1195200"/>
            <a:ext cx="7891656" cy="5114120"/>
          </a:xfrm>
        </p:spPr>
        <p:txBody>
          <a:bodyPr/>
          <a:lstStyle/>
          <a:p>
            <a:r>
              <a:rPr lang="en-US" dirty="0" smtClean="0"/>
              <a:t>It seems like we need to remember all the </a:t>
            </a:r>
            <a:r>
              <a:rPr lang="en-US" i="1" dirty="0" smtClean="0"/>
              <a:t>n</a:t>
            </a:r>
            <a:r>
              <a:rPr lang="en-US" dirty="0" smtClean="0"/>
              <a:t> counters. But there is something better: Let’s create a set of all combinations and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number</a:t>
            </a:r>
            <a:r>
              <a:rPr lang="en-US" dirty="0" smtClean="0"/>
              <a:t> them. So we need to remember only the number of current combination. We’ll find a minimum size of this set </a:t>
            </a:r>
            <a:r>
              <a:rPr lang="en-US" i="1" dirty="0" smtClean="0"/>
              <a:t>P</a:t>
            </a:r>
            <a:r>
              <a:rPr lang="en-US" dirty="0" smtClean="0"/>
              <a:t> and to save the current number we need log|</a:t>
            </a:r>
            <a:r>
              <a:rPr lang="en-US" i="1" dirty="0" smtClean="0"/>
              <a:t>P</a:t>
            </a:r>
            <a:r>
              <a:rPr lang="en-US" dirty="0" smtClean="0"/>
              <a:t>| space.</a:t>
            </a:r>
          </a:p>
          <a:p>
            <a:endParaRPr lang="en-US" dirty="0" smtClean="0"/>
          </a:p>
          <a:p>
            <a:r>
              <a:rPr lang="en-US" dirty="0" smtClean="0"/>
              <a:t>Let’s derive the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lower bound </a:t>
            </a:r>
            <a:r>
              <a:rPr lang="en-US" dirty="0" smtClean="0"/>
              <a:t>for |</a:t>
            </a:r>
            <a:r>
              <a:rPr lang="en-US" i="1" dirty="0" smtClean="0"/>
              <a:t>P</a:t>
            </a:r>
            <a:r>
              <a:rPr lang="en-US" dirty="0" smtClean="0"/>
              <a:t>|.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pPr/>
              <a:t>28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8188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|P|  </a:t>
            </a:r>
            <a:r>
              <a:rPr lang="en-US" dirty="0"/>
              <a:t>L</a:t>
            </a:r>
            <a:r>
              <a:rPr lang="en-US" dirty="0" smtClean="0"/>
              <a:t>ower </a:t>
            </a:r>
            <a:r>
              <a:rPr lang="en-US" dirty="0"/>
              <a:t>B</a:t>
            </a:r>
            <a:r>
              <a:rPr lang="en-US" dirty="0" smtClean="0"/>
              <a:t>ound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1074832"/>
                <a:ext cx="8251698" cy="5162480"/>
              </a:xfrm>
            </p:spPr>
            <p:txBody>
              <a:bodyPr/>
              <a:lstStyle/>
              <a:p>
                <a:r>
                  <a:rPr lang="en-US" dirty="0" smtClean="0"/>
                  <a:t>We have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 integers between 0 and </a:t>
                </a:r>
                <a:r>
                  <a:rPr lang="el-GR" i="1" dirty="0" smtClean="0"/>
                  <a:t>θ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 with the sum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  <m:r>
                          <a:rPr lang="en-US" b="0" i="1" smtClean="0">
                            <a:latin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d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Let’s build an example for our purposes.</a:t>
                </a:r>
              </a:p>
              <a:p>
                <a:r>
                  <a:rPr lang="en-US" dirty="0" smtClean="0"/>
                  <a:t>We’ll take a sequence ordered by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  <a:ea typeface="Cambria Math"/>
                      </a:rPr>
                      <m:t>𝛴</m:t>
                    </m:r>
                  </m:oMath>
                </a14:m>
                <a:r>
                  <a:rPr lang="en-US" dirty="0" smtClean="0"/>
                  <a:t>, with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𝑁</m:t>
                        </m:r>
                        <m:r>
                          <a:rPr lang="en-US" i="1">
                            <a:latin typeface="Cambria Math"/>
                          </a:rPr>
                          <m:t>/</m:t>
                        </m:r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 smtClean="0"/>
                  <a:t> occurrences of each symbol.</a:t>
                </a:r>
              </a:p>
              <a:p>
                <a:r>
                  <a:rPr lang="en-US" b="1" dirty="0" smtClean="0"/>
                  <a:t>|</a:t>
                </a:r>
                <a:r>
                  <a:rPr lang="en-US" dirty="0" smtClean="0"/>
                  <a:t>                      </a:t>
                </a:r>
                <a:r>
                  <a:rPr lang="en-US" sz="1800" dirty="0" smtClean="0"/>
                  <a:t>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𝑁</m:t>
                        </m:r>
                        <m:r>
                          <a:rPr lang="en-US" i="1">
                            <a:latin typeface="Cambria Math"/>
                          </a:rPr>
                          <m:t>/</m:t>
                        </m:r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</m:d>
                  </m:oMath>
                </a14:m>
                <a:r>
                  <a:rPr lang="en-US" dirty="0" smtClean="0"/>
                  <a:t>           </a:t>
                </a:r>
                <a:r>
                  <a:rPr lang="en-US" sz="2000" dirty="0" smtClean="0"/>
                  <a:t> </a:t>
                </a:r>
                <a:r>
                  <a:rPr lang="en-US" dirty="0" smtClean="0"/>
                  <a:t>                 </a:t>
                </a:r>
                <a:r>
                  <a:rPr lang="en-US" b="1" dirty="0" smtClean="0"/>
                  <a:t>|</a:t>
                </a:r>
              </a:p>
              <a:p>
                <a:pPr algn="l"/>
                <a:r>
                  <a:rPr lang="en-US" b="1" dirty="0" smtClean="0"/>
                  <a:t>|</a:t>
                </a:r>
                <a:r>
                  <a:rPr lang="en-US" dirty="0" smtClean="0"/>
                  <a:t>aaaaaa|bbbbbb|cccccc|     ...     |     ...      </a:t>
                </a:r>
                <a:r>
                  <a:rPr lang="en-US" b="1" dirty="0" smtClean="0"/>
                  <a:t>|</a:t>
                </a:r>
              </a:p>
              <a:p>
                <a:pPr algn="l"/>
                <a:endParaRPr lang="en-US" b="1" dirty="0" smtClean="0"/>
              </a:p>
              <a:p>
                <a:pPr algn="l"/>
                <a:r>
                  <a:rPr lang="en-US" dirty="0" smtClean="0"/>
                  <a:t>We can shift each border </a:t>
                </a:r>
                <a:r>
                  <a:rPr lang="en-US" dirty="0"/>
                  <a:t>independently by until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/>
                      </a:rPr>
                      <m:t>±</m:t>
                    </m:r>
                    <m:r>
                      <a:rPr lang="en-US" b="0" i="0" dirty="0" smtClean="0">
                        <a:latin typeface="Cambria Math"/>
                      </a:rPr>
                      <m:t>(</m:t>
                    </m:r>
                    <m:d>
                      <m:dPr>
                        <m:begChr m:val="⌊"/>
                        <m:endChr m:val="⌋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𝑁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4</m:t>
                            </m:r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endParaRPr lang="en-US" sz="400" dirty="0" smtClean="0"/>
              </a:p>
              <a:p>
                <a:r>
                  <a:rPr lang="en-US" dirty="0" smtClean="0"/>
                  <a:t>So, there are at least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d>
                          <m:dPr>
                            <m:begChr m:val="⌊"/>
                            <m:endChr m:val="⌋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𝑁</m:t>
                            </m:r>
                            <m:r>
                              <a:rPr lang="en-US" i="1">
                                <a:latin typeface="Cambria Math"/>
                              </a:rPr>
                              <m:t>/</m:t>
                            </m:r>
                            <m:r>
                              <a:rPr lang="en-US" i="1">
                                <a:latin typeface="Cambria Math"/>
                              </a:rPr>
                              <m:t>4</m:t>
                            </m:r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</m:d>
                        <m:r>
                          <a:rPr lang="en-US" i="1" dirty="0">
                            <a:latin typeface="Cambria Math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dirty="0"/>
                          <m:t>)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 smtClean="0"/>
                  <a:t> sequences in P (for </a:t>
                </a:r>
                <a:r>
                  <a:rPr lang="en-US" dirty="0"/>
                  <a:t>each </a:t>
                </a:r>
                <a:r>
                  <a:rPr lang="en-US" dirty="0" smtClean="0"/>
                  <a:t>border, totally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–1,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𝑁</m:t>
                        </m:r>
                        <m:r>
                          <a:rPr lang="en-US" i="1">
                            <a:latin typeface="Cambria Math"/>
                          </a:rPr>
                          <m:t>/</m:t>
                        </m:r>
                        <m:r>
                          <a:rPr lang="en-US" i="1">
                            <a:latin typeface="Cambria Math"/>
                          </a:rPr>
                          <m:t>4</m:t>
                        </m:r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dirty="0" smtClean="0"/>
                  <a:t> options in any direction, and one else for no change).</a:t>
                </a:r>
                <a:endParaRPr lang="en-US" dirty="0"/>
              </a:p>
              <a:p>
                <a:r>
                  <a:rPr lang="en-US" dirty="0" smtClean="0"/>
                  <a:t>Taking logarithms, the algorithm uses </a:t>
                </a:r>
                <a:r>
                  <a:rPr lang="el-GR" dirty="0" smtClean="0"/>
                  <a:t>Ω</a:t>
                </a:r>
                <a:r>
                  <a:rPr lang="en-US" dirty="0" smtClean="0"/>
                  <a:t>(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log(</a:t>
                </a:r>
                <a:r>
                  <a:rPr lang="en-US" i="1" dirty="0" smtClean="0"/>
                  <a:t>N </a:t>
                </a:r>
                <a:r>
                  <a:rPr lang="en-US" dirty="0" smtClean="0"/>
                  <a:t>/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)) bits of memory. </a:t>
                </a:r>
                <a:r>
                  <a:rPr lang="he-IL" dirty="0" smtClean="0"/>
                  <a:t>□</a:t>
                </a:r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1074832"/>
                <a:ext cx="8251698" cy="5162480"/>
              </a:xfrm>
              <a:blipFill rotWithShape="1">
                <a:blip r:embed="rId3"/>
                <a:stretch>
                  <a:fillRect l="-1034" t="-945" r="-103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pPr/>
              <a:t>29</a:t>
            </a:fld>
            <a:endParaRPr lang="he-IL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166260" y="3207643"/>
            <a:ext cx="613391" cy="1402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771800" y="3140968"/>
            <a:ext cx="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155627" y="3140968"/>
            <a:ext cx="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8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1195200"/>
                <a:ext cx="7848872" cy="44424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A long sequence: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 =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actfktuircuxeywryaxsxccecrtexertzrteec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                  |                              </a:t>
                </a:r>
                <a:r>
                  <a:rPr lang="en-US" sz="1050" dirty="0" smtClean="0"/>
                  <a:t> </a:t>
                </a:r>
                <a:r>
                  <a:rPr lang="en-US" i="1" dirty="0" smtClean="0"/>
                  <a:t>N</a:t>
                </a:r>
                <a:r>
                  <a:rPr lang="en-US" sz="1400" dirty="0" smtClean="0"/>
                  <a:t> </a:t>
                </a:r>
                <a:r>
                  <a:rPr lang="en-US" dirty="0" smtClean="0"/>
                  <a:t>  </a:t>
                </a:r>
                <a:r>
                  <a:rPr lang="en-US" sz="2800" dirty="0" smtClean="0"/>
                  <a:t> </a:t>
                </a:r>
                <a:r>
                  <a:rPr lang="en-US" dirty="0" smtClean="0"/>
                  <a:t>                          |</a:t>
                </a:r>
              </a:p>
              <a:p>
                <a:r>
                  <a:rPr lang="el-GR" i="1" dirty="0" smtClean="0"/>
                  <a:t>Σ</a:t>
                </a:r>
                <a:r>
                  <a:rPr lang="en-US" dirty="0" smtClean="0"/>
                  <a:t> = {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a, b, c, ..., z</a:t>
                </a:r>
                <a:r>
                  <a:rPr lang="en-US" dirty="0" smtClean="0"/>
                  <a:t>},  |</a:t>
                </a:r>
                <a:r>
                  <a:rPr lang="el-GR" i="1" dirty="0" smtClean="0"/>
                  <a:t>Σ</a:t>
                </a:r>
                <a:r>
                  <a:rPr lang="en-US" dirty="0" smtClean="0"/>
                  <a:t>| = 26, 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 = |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| = 38.</a:t>
                </a:r>
              </a:p>
              <a:p>
                <a:endParaRPr lang="en-US" dirty="0"/>
              </a:p>
              <a:p>
                <a:r>
                  <a:rPr lang="en-US" dirty="0" smtClean="0"/>
                  <a:t>Find characters which frequencies are </a:t>
                </a:r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more</a:t>
                </a:r>
                <a:r>
                  <a:rPr lang="en-US" dirty="0" smtClean="0"/>
                  <a:t> than a threshold </a:t>
                </a:r>
                <a:r>
                  <a:rPr lang="el-GR" i="1" dirty="0" smtClean="0"/>
                  <a:t>θ</a:t>
                </a:r>
                <a:r>
                  <a:rPr lang="en-US" dirty="0" smtClean="0"/>
                  <a:t>.</a:t>
                </a:r>
                <a:endParaRPr lang="en-US" dirty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dirty="0" smtClean="0"/>
                  <a:t>frequency of a: </a:t>
                </a:r>
                <a:r>
                  <a:rPr lang="en-US" dirty="0"/>
                  <a:t>f</a:t>
                </a:r>
                <a:r>
                  <a:rPr lang="en-US" i="1" baseline="-25000" dirty="0"/>
                  <a:t>x</a:t>
                </a:r>
                <a:r>
                  <a:rPr lang="en-US" dirty="0"/>
                  <a:t>(a) </a:t>
                </a:r>
                <a:r>
                  <a:rPr lang="en-US" dirty="0" smtClean="0"/>
                  <a:t>/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 = 2/38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dirty="0"/>
                  <a:t>frequency of </a:t>
                </a:r>
                <a:r>
                  <a:rPr lang="en-US" dirty="0" smtClean="0"/>
                  <a:t>b: f</a:t>
                </a:r>
                <a:r>
                  <a:rPr lang="en-US" i="1" baseline="-25000" dirty="0" smtClean="0"/>
                  <a:t>x</a:t>
                </a:r>
                <a:r>
                  <a:rPr lang="en-US" dirty="0" smtClean="0"/>
                  <a:t>(b) </a:t>
                </a:r>
                <a:r>
                  <a:rPr lang="en-US" dirty="0"/>
                  <a:t>/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 </a:t>
                </a:r>
                <a:r>
                  <a:rPr lang="en-US" dirty="0"/>
                  <a:t>= </a:t>
                </a:r>
                <a:r>
                  <a:rPr lang="en-US" dirty="0" smtClean="0"/>
                  <a:t>0/38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dirty="0" smtClean="0"/>
                  <a:t>...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𝑎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  <a:ea typeface="Cambria Math"/>
                          </a:rPr>
                          <m:t>Σ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dirty="0"/>
                              <m:t>f</m:t>
                            </m:r>
                            <m:r>
                              <m:rPr>
                                <m:nor/>
                              </m:rPr>
                              <a:rPr lang="en-US" i="1" baseline="-25000" dirty="0"/>
                              <m:t>x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(</m:t>
                            </m:r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)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𝑁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dirty="0"/>
                  <a:t> = </a:t>
                </a:r>
                <a:r>
                  <a:rPr lang="en-US" dirty="0" smtClean="0"/>
                  <a:t>1</a:t>
                </a:r>
              </a:p>
              <a:p>
                <a:endParaRPr lang="en-US" dirty="0"/>
              </a:p>
              <a:p>
                <a:r>
                  <a:rPr lang="en-US" dirty="0" smtClean="0"/>
                  <a:t>I(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, </a:t>
                </a:r>
                <a:r>
                  <a:rPr lang="el-GR" i="1" dirty="0" smtClean="0"/>
                  <a:t>θ</a:t>
                </a:r>
                <a:r>
                  <a:rPr lang="en-US" i="1" dirty="0" smtClean="0"/>
                  <a:t>) </a:t>
                </a:r>
                <a:r>
                  <a:rPr lang="en-US" dirty="0" smtClean="0"/>
                  <a:t>= {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  <a:ea typeface="Cambria Math"/>
                      </a:rPr>
                      <m:t>𝛴</m:t>
                    </m:r>
                  </m:oMath>
                </a14:m>
                <a:r>
                  <a:rPr lang="en-US" dirty="0" smtClean="0"/>
                  <a:t>:  f</a:t>
                </a:r>
                <a:r>
                  <a:rPr lang="en-US" i="1" baseline="-25000" dirty="0" smtClean="0"/>
                  <a:t>x</a:t>
                </a:r>
                <a:r>
                  <a:rPr lang="en-US" dirty="0" smtClean="0"/>
                  <a:t>(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) &gt; </a:t>
                </a:r>
                <a:r>
                  <a:rPr lang="el-GR" i="1" dirty="0" smtClean="0"/>
                  <a:t>θ</a:t>
                </a:r>
                <a:r>
                  <a:rPr lang="en-US" i="1" dirty="0" smtClean="0"/>
                  <a:t>N}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1195200"/>
                <a:ext cx="7848872" cy="4442400"/>
              </a:xfrm>
              <a:blipFill rotWithShape="1">
                <a:blip r:embed="rId2"/>
                <a:stretch>
                  <a:fillRect l="-1087" t="-109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t>3</a:t>
            </a:fld>
            <a:endParaRPr lang="he-IL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284066" y="1844824"/>
            <a:ext cx="2052000" cy="0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916463" y="1844824"/>
            <a:ext cx="2052000" cy="0"/>
          </a:xfrm>
          <a:prstGeom prst="straightConnector1">
            <a:avLst/>
          </a:prstGeom>
          <a:ln w="19050">
            <a:headEnd type="triangl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39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prstClr val="black"/>
                </a:solidFill>
              </a:rPr>
              <a:t>Summary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</a:t>
            </a:r>
            <a:r>
              <a:rPr lang="en-US" dirty="0"/>
              <a:t>, there </a:t>
            </a:r>
            <a:r>
              <a:rPr lang="en-US" dirty="0" smtClean="0"/>
              <a:t>was a </a:t>
            </a:r>
            <a:r>
              <a:rPr lang="en-US" dirty="0"/>
              <a:t>simple two-pass algorithm for finding frequent elements in streams</a:t>
            </a:r>
            <a:r>
              <a:rPr lang="en-US" dirty="0" smtClean="0"/>
              <a:t>.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pPr/>
              <a:t>30</a:t>
            </a:fld>
            <a:endParaRPr lang="he-IL" dirty="0"/>
          </a:p>
        </p:txBody>
      </p:sp>
      <p:sp>
        <p:nvSpPr>
          <p:cNvPr id="7" name="Rectangle 6"/>
          <p:cNvSpPr/>
          <p:nvPr/>
        </p:nvSpPr>
        <p:spPr>
          <a:xfrm>
            <a:off x="3635896" y="2559962"/>
            <a:ext cx="1678665" cy="38933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7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cs typeface="+mj-cs"/>
              </a:rPr>
              <a:t>?</a:t>
            </a:r>
            <a:endParaRPr lang="en-US" sz="247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8071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800" y="1195200"/>
            <a:ext cx="7387600" cy="4442400"/>
          </a:xfrm>
        </p:spPr>
        <p:txBody>
          <a:bodyPr/>
          <a:lstStyle/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endParaRPr lang="en-US" sz="1200" dirty="0" smtClean="0"/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Network congestion monitoring.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Data mining.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Analysis of web query logs.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...</a:t>
            </a:r>
          </a:p>
          <a:p>
            <a:endParaRPr lang="en-US" dirty="0"/>
          </a:p>
          <a:p>
            <a:r>
              <a:rPr lang="en-US" dirty="0" smtClean="0"/>
              <a:t>Finding high frequency elements in a multiset, so called  “Iceberg query”, or  “Hot list analysis”.</a:t>
            </a:r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pPr/>
              <a:t>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4466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On-line vs. off-line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</a:rPr>
              <a:t>On-line algorithm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smtClean="0"/>
              <a:t>is one that can work without saving all the input. It is able to treat each input element at arrival (stream oriented).</a:t>
            </a:r>
          </a:p>
          <a:p>
            <a:endParaRPr lang="en-US" dirty="0"/>
          </a:p>
          <a:p>
            <a:r>
              <a:rPr lang="en-US" dirty="0"/>
              <a:t>In contrast, </a:t>
            </a:r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</a:rPr>
              <a:t>off-line 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</a:rPr>
              <a:t>algorithm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smtClean="0"/>
              <a:t>needs a place to save all the input (bag oriented).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pPr/>
              <a:t>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7552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§"/>
            </a:pPr>
            <a:r>
              <a:rPr lang="en-US" dirty="0" smtClean="0"/>
              <a:t>Because of huge amount of data it is </a:t>
            </a:r>
            <a:r>
              <a:rPr lang="en-US" i="1" dirty="0" smtClean="0"/>
              <a:t>really important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to reduce the time and space demands.</a:t>
            </a:r>
            <a:endParaRPr lang="en-US" i="1" dirty="0"/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smtClean="0"/>
              <a:t>Preferable on-line analysis – one pass.</a:t>
            </a:r>
          </a:p>
          <a:p>
            <a:endParaRPr lang="en-US" dirty="0" smtClean="0"/>
          </a:p>
          <a:p>
            <a:pPr algn="ctr"/>
            <a:r>
              <a:rPr lang="en-US" u="sng" dirty="0" smtClean="0"/>
              <a:t>Performance criteria: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Amortized time </a:t>
            </a:r>
            <a:r>
              <a:rPr lang="en-US" dirty="0" smtClean="0"/>
              <a:t>(time for a sequence divided by its length).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Worst case time </a:t>
            </a:r>
            <a:r>
              <a:rPr lang="en-US" dirty="0" smtClean="0"/>
              <a:t>(on-line only, time for symbol occurrence,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maximized over all occurrences in the sequence).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Number of passes.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Space.</a:t>
            </a:r>
          </a:p>
          <a:p>
            <a:pPr marL="0" indent="0">
              <a:buFont typeface="Arial" pitchFamily="34" charset="0"/>
              <a:buNone/>
            </a:pP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pPr/>
              <a:t>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204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Passes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can’t be satisfied in one on-line pass, we’ll use more.</a:t>
            </a:r>
            <a:br>
              <a:rPr lang="en-US" dirty="0" smtClean="0"/>
            </a:br>
            <a:r>
              <a:rPr lang="en-US" dirty="0" smtClean="0"/>
              <a:t>But in many problems, there should be minimal passes number. We still will not save all the input.</a:t>
            </a:r>
          </a:p>
          <a:p>
            <a:r>
              <a:rPr lang="en-US" dirty="0" smtClean="0"/>
              <a:t>For example, </a:t>
            </a:r>
            <a:r>
              <a:rPr lang="en-US" dirty="0"/>
              <a:t>the Finding Frequent </a:t>
            </a:r>
            <a:r>
              <a:rPr lang="en-US" dirty="0" smtClean="0"/>
              <a:t>Elements problem on whole hard disk. To save the time it will be much better to make each algorithm pass using single reading head route an all the disk.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pPr/>
              <a:t>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752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Definitions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Given: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i="1" dirty="0" smtClean="0"/>
                  <a:t>x</a:t>
                </a:r>
                <a:r>
                  <a:rPr lang="en-US" dirty="0" smtClean="0"/>
                  <a:t> = (</a:t>
                </a:r>
                <a:r>
                  <a:rPr lang="en-US" i="1" dirty="0" smtClean="0"/>
                  <a:t>x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 ... </a:t>
                </a:r>
                <a:r>
                  <a:rPr lang="en-US" i="1" dirty="0" smtClean="0"/>
                  <a:t>x</a:t>
                </a:r>
                <a:r>
                  <a:rPr lang="en-US" i="1" baseline="-25000" dirty="0" smtClean="0"/>
                  <a:t>N</a:t>
                </a:r>
                <a:r>
                  <a:rPr lang="en-US" dirty="0" smtClean="0"/>
                  <a:t>)</a:t>
                </a:r>
                <a:r>
                  <a:rPr lang="en-US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0">
                        <a:latin typeface="Cambria Math"/>
                        <a:ea typeface="Cambria Math"/>
                      </a:rPr>
                      <m:t>∈</m:t>
                    </m:r>
                    <m:r>
                      <a:rPr lang="el-GR" i="1">
                        <a:latin typeface="Cambria Math"/>
                        <a:ea typeface="Cambria Math"/>
                      </a:rPr>
                      <m:t>𝛴</m:t>
                    </m:r>
                  </m:oMath>
                </a14:m>
                <a:r>
                  <a:rPr lang="en-US" baseline="30000" dirty="0" smtClean="0"/>
                  <a:t>*</a:t>
                </a:r>
                <a:r>
                  <a:rPr lang="en-US" dirty="0" smtClean="0"/>
                  <a:t> </a:t>
                </a:r>
                <a:r>
                  <a:rPr lang="en-US" dirty="0"/>
                  <a:t>–</a:t>
                </a:r>
                <a:r>
                  <a:rPr lang="en-US" dirty="0" smtClean="0"/>
                  <a:t> an input sequence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i="1" dirty="0" smtClean="0"/>
                  <a:t>N</a:t>
                </a:r>
                <a:r>
                  <a:rPr lang="en-US" dirty="0" smtClean="0"/>
                  <a:t> = |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| – this sequence length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  <a:ea typeface="Cambria Math"/>
                      </a:rPr>
                      <m:t>𝛴</m:t>
                    </m:r>
                  </m:oMath>
                </a14:m>
                <a:r>
                  <a:rPr lang="en-US" dirty="0" smtClean="0"/>
                  <a:t> – an alphabet with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 symbols (|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  <a:ea typeface="Cambria Math"/>
                      </a:rPr>
                      <m:t>𝛴</m:t>
                    </m:r>
                  </m:oMath>
                </a14:m>
                <a:r>
                  <a:rPr lang="en-US" dirty="0" smtClean="0"/>
                  <a:t>| =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)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dirty="0" smtClean="0"/>
                  <a:t>f</a:t>
                </a:r>
                <a:r>
                  <a:rPr lang="en-US" i="1" baseline="-25000" dirty="0" smtClean="0"/>
                  <a:t>x</a:t>
                </a:r>
                <a:r>
                  <a:rPr lang="en-US" dirty="0" smtClean="0"/>
                  <a:t>(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) – the number of occurrences of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 in the sequence </a:t>
                </a:r>
                <a:r>
                  <a:rPr lang="en-US" i="1" dirty="0" smtClean="0"/>
                  <a:t>x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l-GR" i="1" dirty="0" smtClean="0"/>
                  <a:t>θ</a:t>
                </a:r>
                <a:r>
                  <a:rPr lang="en-US" dirty="0" smtClean="0"/>
                  <a:t> – a threshold (real number between 0 and 1)</a:t>
                </a:r>
              </a:p>
              <a:p>
                <a:r>
                  <a:rPr lang="en-US" dirty="0" smtClean="0"/>
                  <a:t>Assumption: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i="1" dirty="0" smtClean="0"/>
                  <a:t>N</a:t>
                </a:r>
                <a:r>
                  <a:rPr lang="en-US" dirty="0" smtClean="0"/>
                  <a:t> &gt;&gt;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 &gt;&gt; 1/</a:t>
                </a:r>
                <a:r>
                  <a:rPr lang="el-GR" i="1" dirty="0"/>
                  <a:t> θ</a:t>
                </a:r>
                <a:endParaRPr lang="en-US" dirty="0"/>
              </a:p>
              <a:p>
                <a:r>
                  <a:rPr lang="en-US" dirty="0" smtClean="0"/>
                  <a:t>Needed: I(</a:t>
                </a:r>
                <a:r>
                  <a:rPr lang="en-US" i="1" dirty="0" smtClean="0"/>
                  <a:t>x</a:t>
                </a:r>
                <a:r>
                  <a:rPr lang="en-US" dirty="0"/>
                  <a:t>, </a:t>
                </a:r>
                <a:r>
                  <a:rPr lang="el-GR" i="1" dirty="0"/>
                  <a:t>θ</a:t>
                </a:r>
                <a:r>
                  <a:rPr lang="en-US" i="1" dirty="0" smtClean="0"/>
                  <a:t>)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l-GR" i="1">
                        <a:latin typeface="Cambria Math"/>
                        <a:ea typeface="Cambria Math"/>
                      </a:rPr>
                      <m:t>𝛴</m:t>
                    </m:r>
                  </m:oMath>
                </a14:m>
                <a:r>
                  <a:rPr lang="en-US" i="1" dirty="0" smtClean="0"/>
                  <a:t>   – </a:t>
                </a:r>
                <a:r>
                  <a:rPr lang="en-US" dirty="0" smtClean="0"/>
                  <a:t>a set of characters with frequency more than</a:t>
                </a:r>
                <a:r>
                  <a:rPr lang="en-US" i="1" dirty="0" smtClean="0"/>
                  <a:t> </a:t>
                </a:r>
                <a:r>
                  <a:rPr lang="el-GR" i="1" dirty="0" smtClean="0"/>
                  <a:t>θ</a:t>
                </a:r>
                <a:r>
                  <a:rPr lang="en-US" i="1" dirty="0" smtClean="0"/>
                  <a:t> </a:t>
                </a:r>
                <a:r>
                  <a:rPr lang="en-US" dirty="0" smtClean="0"/>
                  <a:t>in </a:t>
                </a:r>
                <a:r>
                  <a:rPr lang="en-US" dirty="0"/>
                  <a:t>sequence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.</a:t>
                </a:r>
              </a:p>
              <a:p>
                <a:endParaRPr lang="he-IL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10" t="-1097" r="-112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pPr/>
              <a:t>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6576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800" y="1195200"/>
            <a:ext cx="8035672" cy="4442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cap="small" dirty="0" smtClean="0"/>
              <a:t>N.Alon, Y.Matias, </a:t>
            </a:r>
            <a:r>
              <a:rPr lang="en-US" dirty="0" smtClean="0"/>
              <a:t>and </a:t>
            </a:r>
            <a:r>
              <a:rPr lang="en-US" cap="small" dirty="0" smtClean="0"/>
              <a:t>M.Szegedy </a:t>
            </a:r>
            <a:r>
              <a:rPr lang="en-US" dirty="0" smtClean="0"/>
              <a:t>(1996) proposed an algorithm which calculates a few highest frequencies without identifying the corresponding characters in one pass on-line.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Attempts to find the forth or further highest frequencies </a:t>
            </a:r>
            <a:r>
              <a:rPr lang="en-US" dirty="0"/>
              <a:t>need </a:t>
            </a:r>
            <a:r>
              <a:rPr lang="en-US" dirty="0" smtClean="0"/>
              <a:t>dramatically growing time and space and become not profitable.</a:t>
            </a:r>
          </a:p>
          <a:p>
            <a:pPr>
              <a:spcBef>
                <a:spcPts val="600"/>
              </a:spcBef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21.12.2011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Khitron Igal – Finding Frequent Elements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C3B8-AFD4-4A56-8A9D-D7AD0A1ACFEC}" type="slidenum">
              <a:rPr lang="he-IL" smtClean="0"/>
              <a:pPr/>
              <a:t>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8874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1">
        <a:spAutoFit/>
      </a:bodyPr>
      <a:lstStyle>
        <a:defPPr algn="l" rtl="0">
          <a:defRPr sz="1400"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2036</TotalTime>
  <Words>2262</Words>
  <Application>Microsoft Office PowerPoint</Application>
  <PresentationFormat>On-screen Show (4:3)</PresentationFormat>
  <Paragraphs>428</Paragraphs>
  <Slides>30</Slides>
  <Notes>1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Student Seminar – Fall 2012</vt:lpstr>
      <vt:lpstr>Overview</vt:lpstr>
      <vt:lpstr>Introduction</vt:lpstr>
      <vt:lpstr>Motivation</vt:lpstr>
      <vt:lpstr>On-line vs. off-line</vt:lpstr>
      <vt:lpstr>Performance</vt:lpstr>
      <vt:lpstr>Passes</vt:lpstr>
      <vt:lpstr>Problem Definitions</vt:lpstr>
      <vt:lpstr>History</vt:lpstr>
      <vt:lpstr>Overview</vt:lpstr>
      <vt:lpstr>Space bounds</vt:lpstr>
      <vt:lpstr>Algorithm specifications</vt:lpstr>
      <vt:lpstr>Overview</vt:lpstr>
      <vt:lpstr>Pass 1 – Algorithm Description</vt:lpstr>
      <vt:lpstr>Pass 1 – the code</vt:lpstr>
      <vt:lpstr>Pass 1 – example</vt:lpstr>
      <vt:lpstr>Pass 1 – proof</vt:lpstr>
      <vt:lpstr>Overview</vt:lpstr>
      <vt:lpstr>Hash</vt:lpstr>
      <vt:lpstr>Pass 1 implementation – try 1</vt:lpstr>
      <vt:lpstr>Pass 1 – implementation demands</vt:lpstr>
      <vt:lpstr>Pass 1 – implementation</vt:lpstr>
      <vt:lpstr>Pass 1 – time</vt:lpstr>
      <vt:lpstr>Pass 1 – last try</vt:lpstr>
      <vt:lpstr>Overview</vt:lpstr>
      <vt:lpstr>Pass 2 – Algorithm description</vt:lpstr>
      <vt:lpstr>The proof</vt:lpstr>
      <vt:lpstr>The proof – cont’d</vt:lpstr>
      <vt:lpstr>|P|  Lower Bound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khitron</dc:creator>
  <cp:lastModifiedBy>Yefim Dinitz</cp:lastModifiedBy>
  <cp:revision>265</cp:revision>
  <cp:lastPrinted>2011-12-20T19:27:28Z</cp:lastPrinted>
  <dcterms:created xsi:type="dcterms:W3CDTF">2011-09-14T16:34:09Z</dcterms:created>
  <dcterms:modified xsi:type="dcterms:W3CDTF">2011-12-21T15:00:55Z</dcterms:modified>
</cp:coreProperties>
</file>