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286" r:id="rId21"/>
    <p:sldId id="267" r:id="rId22"/>
    <p:sldId id="306" r:id="rId23"/>
    <p:sldId id="268" r:id="rId24"/>
    <p:sldId id="307" r:id="rId25"/>
    <p:sldId id="269" r:id="rId26"/>
    <p:sldId id="311" r:id="rId27"/>
    <p:sldId id="270" r:id="rId28"/>
    <p:sldId id="271" r:id="rId29"/>
    <p:sldId id="272" r:id="rId30"/>
    <p:sldId id="308" r:id="rId31"/>
    <p:sldId id="273" r:id="rId32"/>
    <p:sldId id="312" r:id="rId33"/>
    <p:sldId id="309" r:id="rId34"/>
    <p:sldId id="274" r:id="rId35"/>
    <p:sldId id="275" r:id="rId36"/>
    <p:sldId id="313" r:id="rId37"/>
    <p:sldId id="276" r:id="rId38"/>
    <p:sldId id="278" r:id="rId39"/>
    <p:sldId id="314" r:id="rId40"/>
    <p:sldId id="277" r:id="rId41"/>
    <p:sldId id="279" r:id="rId42"/>
    <p:sldId id="280" r:id="rId43"/>
    <p:sldId id="315" r:id="rId44"/>
    <p:sldId id="281" r:id="rId45"/>
    <p:sldId id="316" r:id="rId46"/>
    <p:sldId id="322" r:id="rId47"/>
    <p:sldId id="317" r:id="rId48"/>
    <p:sldId id="324" r:id="rId49"/>
    <p:sldId id="320" r:id="rId50"/>
    <p:sldId id="319" r:id="rId51"/>
    <p:sldId id="318" r:id="rId52"/>
    <p:sldId id="323" r:id="rId53"/>
    <p:sldId id="32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86" autoAdjust="0"/>
  </p:normalViewPr>
  <p:slideViewPr>
    <p:cSldViewPr>
      <p:cViewPr varScale="1">
        <p:scale>
          <a:sx n="69" d="100"/>
          <a:sy n="69" d="100"/>
        </p:scale>
        <p:origin x="-461" y="-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B5B879A-8B14-4799-84CC-4CD9D6A440AB}" type="datetimeFigureOut">
              <a:rPr lang="he-IL" smtClean="0"/>
              <a:pPr/>
              <a:t>ד'/כסלו/תשע"ב</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591DAE0-7660-4862-944A-C758F56C888E}" type="slidenum">
              <a:rPr lang="he-IL" smtClean="0"/>
              <a:pPr/>
              <a:t>‹#›</a:t>
            </a:fld>
            <a:endParaRPr lang="he-IL"/>
          </a:p>
        </p:txBody>
      </p:sp>
    </p:spTree>
    <p:extLst>
      <p:ext uri="{BB962C8B-B14F-4D97-AF65-F5344CB8AC3E}">
        <p14:creationId xmlns:p14="http://schemas.microsoft.com/office/powerpoint/2010/main" val="27131141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en.wikipedia.org/wiki/Informatio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a:t>
            </a:fld>
            <a:endParaRPr lang="he-IL"/>
          </a:p>
        </p:txBody>
      </p:sp>
    </p:spTree>
    <p:extLst>
      <p:ext uri="{BB962C8B-B14F-4D97-AF65-F5344CB8AC3E}">
        <p14:creationId xmlns:p14="http://schemas.microsoft.com/office/powerpoint/2010/main" val="154754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smtClean="0"/>
              <a:t>Demonstrates a reduction</a:t>
            </a:r>
            <a:r>
              <a:rPr lang="en-US" b="0" baseline="0" dirty="0" smtClean="0"/>
              <a:t> in path length</a:t>
            </a:r>
            <a:endParaRPr lang="he-IL" b="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10</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11</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Question: what’s the size</a:t>
            </a:r>
            <a:r>
              <a:rPr lang="en-US" baseline="0" dirty="0" smtClean="0"/>
              <a:t> of neighbor state in a system with </a:t>
            </a:r>
            <a:r>
              <a:rPr lang="en-US" i="1" baseline="0" dirty="0" smtClean="0"/>
              <a:t>d </a:t>
            </a:r>
            <a:r>
              <a:rPr lang="en-US" i="0" baseline="0" dirty="0" smtClean="0"/>
              <a:t>dimensions and </a:t>
            </a:r>
            <a:r>
              <a:rPr lang="en-US" i="1" baseline="0" dirty="0" smtClean="0"/>
              <a:t>r </a:t>
            </a:r>
            <a:r>
              <a:rPr lang="en-US" i="0" baseline="0" dirty="0" smtClean="0"/>
              <a:t>realities?</a:t>
            </a:r>
            <a:br>
              <a:rPr lang="en-US" i="0" baseline="0" dirty="0" smtClean="0"/>
            </a:br>
            <a:r>
              <a:rPr lang="en-US" i="0" baseline="0" dirty="0" smtClean="0"/>
              <a:t>- Answer: 2</a:t>
            </a:r>
            <a:r>
              <a:rPr lang="en-US" i="1" baseline="0" dirty="0" smtClean="0"/>
              <a:t>dr</a:t>
            </a:r>
            <a:endParaRPr lang="en-US" i="1" dirty="0" smtClean="0"/>
          </a:p>
          <a:p>
            <a:pPr marL="171450" indent="-171450" algn="l" rtl="0">
              <a:buFont typeface="Arial" pitchFamily="34" charset="0"/>
              <a:buChar char="•"/>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12</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13</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14</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Zones in different realities may overlap.</a:t>
            </a:r>
            <a:endParaRPr lang="he-IL"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15</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b="0"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16</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r>
              <a:rPr lang="en-US" b="0" dirty="0" smtClean="0"/>
              <a:t>Demonstrates a reduction</a:t>
            </a:r>
            <a:r>
              <a:rPr lang="en-US" b="0" baseline="0" dirty="0" smtClean="0"/>
              <a:t> in path length</a:t>
            </a:r>
            <a:endParaRPr lang="he-IL" b="0"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17</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b="0" i="1"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18</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dirty="0" smtClean="0"/>
              <a:t>Comparison of </a:t>
            </a:r>
            <a:r>
              <a:rPr lang="en-US" b="0" dirty="0" smtClean="0"/>
              <a:t>reduction</a:t>
            </a:r>
            <a:r>
              <a:rPr lang="en-US" b="0" baseline="0" dirty="0" smtClean="0"/>
              <a:t> in path length</a:t>
            </a:r>
            <a:endParaRPr lang="he-IL" b="0" dirty="0" smtClean="0"/>
          </a:p>
          <a:p>
            <a:pPr marL="0" indent="0" algn="l" rtl="0">
              <a:buFont typeface="Arial" pitchFamily="34" charset="0"/>
              <a:buNone/>
            </a:pPr>
            <a:endParaRPr lang="he-IL" b="0" i="1"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19</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2</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20</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r>
              <a:rPr lang="en-US" sz="1200" b="1" i="0" dirty="0" smtClean="0">
                <a:solidFill>
                  <a:srgbClr val="FF0000"/>
                </a:solidFill>
              </a:rPr>
              <a:t>What ensures</a:t>
            </a:r>
            <a:r>
              <a:rPr lang="en-US" sz="1200" b="1" i="0" baseline="0" dirty="0" smtClean="0">
                <a:solidFill>
                  <a:srgbClr val="FF0000"/>
                </a:solidFill>
              </a:rPr>
              <a:t> there won’t be circles???</a:t>
            </a:r>
            <a:endParaRPr lang="he-IL" sz="1200" b="1" i="0" dirty="0">
              <a:solidFill>
                <a:srgbClr val="FF0000"/>
              </a:solidFill>
            </a:endParaRPr>
          </a:p>
        </p:txBody>
      </p:sp>
      <p:sp>
        <p:nvSpPr>
          <p:cNvPr id="4" name="Slide Number Placeholder 3"/>
          <p:cNvSpPr>
            <a:spLocks noGrp="1"/>
          </p:cNvSpPr>
          <p:nvPr>
            <p:ph type="sldNum" sz="quarter" idx="10"/>
          </p:nvPr>
        </p:nvSpPr>
        <p:spPr/>
        <p:txBody>
          <a:bodyPr/>
          <a:lstStyle/>
          <a:p>
            <a:fld id="{3591DAE0-7660-4862-944A-C758F56C888E}" type="slidenum">
              <a:rPr lang="he-IL" smtClean="0"/>
              <a:pPr/>
              <a:t>21</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b="0" i="0"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22</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0" i="0" dirty="0" smtClean="0"/>
              <a:t>As can be seen, while the per-hop latency without RTT-weighted routing matches the underlying average IP network latency.</a:t>
            </a:r>
          </a:p>
          <a:p>
            <a:pPr marL="171450" indent="-171450" algn="l" rtl="0">
              <a:buFont typeface="Arial" pitchFamily="34" charset="0"/>
              <a:buChar char="•"/>
            </a:pPr>
            <a:r>
              <a:rPr lang="en-US" b="0" i="0" dirty="0" smtClean="0"/>
              <a:t>Higher dimensions give more next-hop forwarding choices and hence even greater improvements.</a:t>
            </a:r>
            <a:endParaRPr lang="he-IL" b="0" i="0"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23</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24</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25</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26</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0" i="0" dirty="0" smtClean="0"/>
              <a:t>We deﬁne a system parameter </a:t>
            </a:r>
            <a:r>
              <a:rPr lang="en-US" b="1" i="0" dirty="0" smtClean="0"/>
              <a:t>MAXPEERS</a:t>
            </a:r>
            <a:r>
              <a:rPr lang="en-US" b="0" i="0" dirty="0" smtClean="0"/>
              <a:t>, which is the maximum number of allowable peers per zone (we imagine that this value would typically be rather low, 3 or 4 for example)</a:t>
            </a:r>
          </a:p>
          <a:p>
            <a:pPr marL="171450" indent="-171450" algn="l" rtl="0">
              <a:buFont typeface="Arial" pitchFamily="34" charset="0"/>
              <a:buChar char="•"/>
            </a:pPr>
            <a:r>
              <a:rPr lang="en-US" b="0" i="0" dirty="0" smtClean="0"/>
              <a:t>Periodic soft-state updates from A serve to inform A’s peers and neighbors about its entry into the system.</a:t>
            </a:r>
          </a:p>
          <a:p>
            <a:pPr marL="1714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As before, A obtains its initial list of peers and neighbors from B.</a:t>
            </a:r>
          </a:p>
          <a:p>
            <a:pPr marL="171450" indent="-171450" algn="l" rtl="0">
              <a:buFont typeface="Arial" pitchFamily="34" charset="0"/>
              <a:buChar char="•"/>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27</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0" i="0" dirty="0" smtClean="0"/>
              <a:t>Replication provides higher availability but increases the size of the data stored at every node by a factor of MAXPEERS (because the overall space is now partitioned into fewer, and hence larger, zones) and data consistency must be maintained across peer nodes. </a:t>
            </a:r>
          </a:p>
          <a:p>
            <a:pPr marL="171450" indent="-171450" algn="l" rtl="0">
              <a:buFont typeface="Arial" pitchFamily="34" charset="0"/>
              <a:buChar char="•"/>
            </a:pPr>
            <a:r>
              <a:rPr lang="en-US" b="0" i="0" dirty="0" smtClean="0"/>
              <a:t>On the other hand, partitioning data among a set of peer nodes does not require consistency mechanisms or increased data storage but does not improve availability either.</a:t>
            </a:r>
          </a:p>
        </p:txBody>
      </p:sp>
      <p:sp>
        <p:nvSpPr>
          <p:cNvPr id="4" name="Slide Number Placeholder 3"/>
          <p:cNvSpPr>
            <a:spLocks noGrp="1"/>
          </p:cNvSpPr>
          <p:nvPr>
            <p:ph type="sldNum" sz="quarter" idx="10"/>
          </p:nvPr>
        </p:nvSpPr>
        <p:spPr/>
        <p:txBody>
          <a:bodyPr/>
          <a:lstStyle/>
          <a:p>
            <a:fld id="{3591DAE0-7660-4862-944A-C758F56C888E}" type="slidenum">
              <a:rPr lang="he-IL" smtClean="0"/>
              <a:pPr/>
              <a:t>28</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29</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r>
              <a:rPr lang="en-US" sz="1200" dirty="0" smtClean="0"/>
              <a:t>Where</a:t>
            </a:r>
            <a:r>
              <a:rPr lang="en-US" sz="1200" baseline="0" dirty="0" smtClean="0"/>
              <a:t> is the weak spots, and what could be improved?</a:t>
            </a:r>
            <a:endParaRPr lang="en-US" sz="1200" dirty="0" smtClean="0"/>
          </a:p>
          <a:p>
            <a:pPr marL="171450" indent="-171450" algn="l" rtl="0">
              <a:buFont typeface="Arial" pitchFamily="34" charset="0"/>
              <a:buChar char="•"/>
            </a:pPr>
            <a:endParaRPr lang="en-US" sz="1200" dirty="0" smtClean="0"/>
          </a:p>
          <a:p>
            <a:pPr marL="171450" indent="-171450" algn="l" rtl="0">
              <a:buFont typeface="Arial" pitchFamily="34" charset="0"/>
              <a:buChar char="•"/>
            </a:pPr>
            <a:r>
              <a:rPr lang="en-US" sz="1200" dirty="0" smtClean="0"/>
              <a:t>Hash</a:t>
            </a:r>
            <a:r>
              <a:rPr lang="en-US" sz="1200" baseline="0" dirty="0" smtClean="0"/>
              <a:t> table availability.</a:t>
            </a:r>
            <a:endParaRPr lang="en-US" sz="1200" dirty="0" smtClean="0"/>
          </a:p>
          <a:p>
            <a:pPr marL="171450" indent="-171450" algn="l" rtl="0">
              <a:buFont typeface="Arial" pitchFamily="34" charset="0"/>
              <a:buChar char="•"/>
            </a:pPr>
            <a:r>
              <a:rPr lang="en-US" sz="1200" dirty="0" smtClean="0"/>
              <a:t>Latency</a:t>
            </a:r>
            <a:r>
              <a:rPr lang="en-US" sz="1200" baseline="0" dirty="0" smtClean="0"/>
              <a:t> due to gaps between overlay CAN and underlying physical IP network.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More sophisticated routing, which considers physical distance, Improved distance metric.</a:t>
            </a:r>
          </a:p>
          <a:p>
            <a:pPr marL="171450" indent="-171450" algn="l" rtl="0">
              <a:buFont typeface="Arial" pitchFamily="34" charset="0"/>
              <a:buChar char="•"/>
            </a:pPr>
            <a:r>
              <a:rPr lang="en-US" sz="1200" baseline="0" dirty="0" smtClean="0"/>
              <a:t>Load balancing- some entries will be more popular than others.</a:t>
            </a:r>
          </a:p>
          <a:p>
            <a:pPr marL="171450" indent="-171450" algn="l" rtl="0">
              <a:buFont typeface="Arial" pitchFamily="34" charset="0"/>
              <a:buChar char="•"/>
            </a:pPr>
            <a:r>
              <a:rPr lang="en-US" sz="1200" dirty="0" smtClean="0"/>
              <a:t>Caching.</a:t>
            </a:r>
          </a:p>
        </p:txBody>
      </p:sp>
      <p:sp>
        <p:nvSpPr>
          <p:cNvPr id="4" name="Slide Number Placeholder 3"/>
          <p:cNvSpPr>
            <a:spLocks noGrp="1"/>
          </p:cNvSpPr>
          <p:nvPr>
            <p:ph type="sldNum" sz="quarter" idx="10"/>
          </p:nvPr>
        </p:nvSpPr>
        <p:spPr/>
        <p:txBody>
          <a:bodyPr/>
          <a:lstStyle/>
          <a:p>
            <a:fld id="{3591DAE0-7660-4862-944A-C758F56C888E}" type="slidenum">
              <a:rPr lang="he-IL" smtClean="0"/>
              <a:pPr/>
              <a:t>3</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30</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31</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32</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33</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34</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0" i="0" dirty="0" smtClean="0"/>
              <a:t>Our current (somewhat naive) scheme to partition the space into m! portions works as follows: assuming a ﬁxed cyclical ordering of the dimensions (e.g. </a:t>
            </a:r>
            <a:r>
              <a:rPr lang="en-US" b="0" i="0" dirty="0" err="1" smtClean="0"/>
              <a:t>xyzxyzx</a:t>
            </a:r>
            <a:r>
              <a:rPr lang="en-US" b="0" i="0" dirty="0" smtClean="0"/>
              <a:t>...), we ﬁrst divide the space, along the ﬁrst dimension, into m portions, each portion is then sub- divided along the second dimension into m-1 portions each of which is further divided into m-2 portions and so on.</a:t>
            </a:r>
          </a:p>
        </p:txBody>
      </p:sp>
      <p:sp>
        <p:nvSpPr>
          <p:cNvPr id="4" name="Slide Number Placeholder 3"/>
          <p:cNvSpPr>
            <a:spLocks noGrp="1"/>
          </p:cNvSpPr>
          <p:nvPr>
            <p:ph type="sldNum" sz="quarter" idx="10"/>
          </p:nvPr>
        </p:nvSpPr>
        <p:spPr/>
        <p:txBody>
          <a:bodyPr/>
          <a:lstStyle/>
          <a:p>
            <a:fld id="{3591DAE0-7660-4862-944A-C758F56C888E}" type="slidenum">
              <a:rPr lang="he-IL" smtClean="0"/>
              <a:pPr/>
              <a:t>35</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36</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0" i="0" dirty="0" smtClean="0"/>
              <a:t>The use of background load balancing techniques where an overloaded node hands off a portion of its space to a more lightly loaded one could be used to alleviate this problem.</a:t>
            </a:r>
          </a:p>
        </p:txBody>
      </p:sp>
      <p:sp>
        <p:nvSpPr>
          <p:cNvPr id="4" name="Slide Number Placeholder 3"/>
          <p:cNvSpPr>
            <a:spLocks noGrp="1"/>
          </p:cNvSpPr>
          <p:nvPr>
            <p:ph type="sldNum" sz="quarter" idx="10"/>
          </p:nvPr>
        </p:nvSpPr>
        <p:spPr/>
        <p:txBody>
          <a:bodyPr/>
          <a:lstStyle/>
          <a:p>
            <a:fld id="{3591DAE0-7660-4862-944A-C758F56C888E}" type="slidenum">
              <a:rPr lang="he-IL" smtClean="0"/>
              <a:pPr/>
              <a:t>37</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0" i="0" dirty="0" smtClean="0"/>
              <a:t>Figure 8 compares the stretch on CANs constructed with and without the above landmark ordering scheme.</a:t>
            </a:r>
          </a:p>
          <a:p>
            <a:pPr marL="171450" indent="-171450" algn="l" rtl="0">
              <a:buFont typeface="Arial" pitchFamily="34" charset="0"/>
              <a:buChar char="•"/>
            </a:pPr>
            <a:r>
              <a:rPr lang="en-US" b="0" i="0" dirty="0" smtClean="0"/>
              <a:t>We use the same Transit-Stub topologies as before (Section 3.3) and 4 landmarks placed at random with the only restriction that they must be at least 5 hops away from each other. </a:t>
            </a:r>
          </a:p>
          <a:p>
            <a:pPr marL="171450" indent="-171450" algn="l" rtl="0">
              <a:buFont typeface="Arial" pitchFamily="34" charset="0"/>
              <a:buChar char="•"/>
            </a:pPr>
            <a:r>
              <a:rPr lang="en-US" b="0" i="0" dirty="0" smtClean="0"/>
              <a:t>As can be seen, landmark ordering greatly improves the path latency.</a:t>
            </a:r>
          </a:p>
        </p:txBody>
      </p:sp>
      <p:sp>
        <p:nvSpPr>
          <p:cNvPr id="4" name="Slide Number Placeholder 3"/>
          <p:cNvSpPr>
            <a:spLocks noGrp="1"/>
          </p:cNvSpPr>
          <p:nvPr>
            <p:ph type="sldNum" sz="quarter" idx="10"/>
          </p:nvPr>
        </p:nvSpPr>
        <p:spPr/>
        <p:txBody>
          <a:bodyPr/>
          <a:lstStyle/>
          <a:p>
            <a:fld id="{3591DAE0-7660-4862-944A-C758F56C888E}" type="slidenum">
              <a:rPr lang="he-IL" smtClean="0"/>
              <a:pPr/>
              <a:t>38</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39</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4</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40</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41</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42</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43</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r>
              <a:rPr lang="en-US" b="1" i="0" u="sng" dirty="0" smtClean="0"/>
              <a:t>Caching</a:t>
            </a:r>
          </a:p>
          <a:p>
            <a:pPr marL="171450" indent="-171450" algn="l" rtl="0">
              <a:buFont typeface="Arial" pitchFamily="34" charset="0"/>
              <a:buChar char="•"/>
            </a:pPr>
            <a:r>
              <a:rPr lang="en-US" b="0" i="0" dirty="0" smtClean="0"/>
              <a:t>Before forwarding a request for a data key towards its destination, a node ﬁrst checks whether the requested data key is in its own cache and if so, can itself satisfy the request without forwarding it any further. </a:t>
            </a:r>
          </a:p>
          <a:p>
            <a:pPr marL="171450" indent="-171450" algn="l" rtl="0">
              <a:buFont typeface="Arial" pitchFamily="34" charset="0"/>
              <a:buChar char="•"/>
            </a:pPr>
            <a:r>
              <a:rPr lang="en-US" b="0" i="0" dirty="0" smtClean="0"/>
              <a:t>Thus, the number of caches from which a data key can be served grows in direct proportion to its popularity.</a:t>
            </a:r>
          </a:p>
          <a:p>
            <a:pPr marL="171450" indent="-171450" algn="l" rtl="0">
              <a:buFont typeface="Arial" pitchFamily="34" charset="0"/>
              <a:buChar char="•"/>
            </a:pPr>
            <a:r>
              <a:rPr lang="en-US" b="0" i="0" dirty="0" smtClean="0"/>
              <a:t>The very act of requesting a data key makes it more widely available.</a:t>
            </a:r>
          </a:p>
          <a:p>
            <a:pPr marL="0" indent="0" algn="l" rtl="0">
              <a:buFont typeface="Arial" pitchFamily="34" charset="0"/>
              <a:buNone/>
            </a:pPr>
            <a:endParaRPr lang="en-US" b="0" i="0" dirty="0" smtClean="0"/>
          </a:p>
          <a:p>
            <a:pPr marL="0" indent="0" algn="l" rtl="0">
              <a:buFont typeface="Arial" pitchFamily="34" charset="0"/>
              <a:buNone/>
            </a:pPr>
            <a:r>
              <a:rPr lang="en-US" b="1" i="0" u="sng" dirty="0" smtClean="0"/>
              <a:t>Replication</a:t>
            </a:r>
          </a:p>
          <a:p>
            <a:pPr marL="171450" indent="-171450" algn="l" rtl="0">
              <a:buFont typeface="Arial" pitchFamily="34" charset="0"/>
              <a:buChar char="•"/>
            </a:pPr>
            <a:r>
              <a:rPr lang="en-US" b="0" i="0" u="none" dirty="0" smtClean="0"/>
              <a:t>Replication is thus an active pushing out of popular data keys.</a:t>
            </a:r>
          </a:p>
          <a:p>
            <a:pPr marL="171450" indent="-171450" algn="l" rtl="0">
              <a:buFont typeface="Arial" pitchFamily="34" charset="0"/>
              <a:buChar char="•"/>
            </a:pPr>
            <a:r>
              <a:rPr lang="en-US" b="0" i="0" u="none" dirty="0" smtClean="0"/>
              <a:t>A popular data key is thus eventually replicated within a region surrounding the original storage node.</a:t>
            </a:r>
          </a:p>
          <a:p>
            <a:pPr marL="171450" indent="-171450" algn="l" rtl="0">
              <a:buFont typeface="Arial" pitchFamily="34" charset="0"/>
              <a:buChar char="•"/>
            </a:pPr>
            <a:r>
              <a:rPr lang="en-US" b="0" i="0" u="none" dirty="0" smtClean="0"/>
              <a:t>A node holding a replica of a requested data key can, with a certain probability, choose to either satisfy the request or forward it on its way, thereby causing the load to be spread over the entire region rather than just along the periphery.</a:t>
            </a:r>
          </a:p>
          <a:p>
            <a:pPr marL="0" indent="0" algn="l" rtl="0">
              <a:buFont typeface="Arial" pitchFamily="34" charset="0"/>
              <a:buNone/>
            </a:pPr>
            <a:endParaRPr lang="en-US" b="0" i="0"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44</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45</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The reason the IP latency is 82ms (in the “knobs-on-full” test) instead of 115ms is not because the average latency of the physical network is lower but because our CAN algorithm (because of the use of zone overloading and RTT-weighted routing) automatically retrieves an entry from the closest replica. 82ms represents the average IP network level latency from the  retrieving node to this closest replica.</a:t>
            </a: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46</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47</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48</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49</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5</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1" i="0" kern="1200" dirty="0" smtClean="0">
                <a:solidFill>
                  <a:schemeClr val="tx1"/>
                </a:solidFill>
                <a:effectLst/>
                <a:latin typeface="+mn-lt"/>
                <a:ea typeface="+mn-ea"/>
                <a:cs typeface="+mn-cs"/>
              </a:rPr>
              <a:t>Multicast</a:t>
            </a:r>
            <a:r>
              <a:rPr lang="en-US" sz="1200" b="0" i="0" kern="1200" dirty="0" smtClean="0">
                <a:solidFill>
                  <a:schemeClr val="tx1"/>
                </a:solidFill>
                <a:effectLst/>
                <a:latin typeface="+mn-lt"/>
                <a:ea typeface="+mn-ea"/>
                <a:cs typeface="+mn-cs"/>
              </a:rPr>
              <a:t> is the delivery of a message or </a:t>
            </a:r>
            <a:r>
              <a:rPr lang="en-US" sz="1200" b="0" i="0" u="none" strike="noStrike" kern="1200" dirty="0" smtClean="0">
                <a:solidFill>
                  <a:schemeClr val="tx1"/>
                </a:solidFill>
                <a:effectLst/>
                <a:latin typeface="+mn-lt"/>
                <a:ea typeface="+mn-ea"/>
                <a:cs typeface="+mn-cs"/>
                <a:hlinkClick r:id="rId3" tooltip="Information"/>
              </a:rPr>
              <a:t>information</a:t>
            </a:r>
            <a:r>
              <a:rPr lang="en-US" sz="1200" b="0" i="0" kern="1200" dirty="0" smtClean="0">
                <a:solidFill>
                  <a:schemeClr val="tx1"/>
                </a:solidFill>
                <a:effectLst/>
                <a:latin typeface="+mn-lt"/>
                <a:ea typeface="+mn-ea"/>
                <a:cs typeface="+mn-cs"/>
              </a:rPr>
              <a:t> to a group of destination computers simultaneously in a single transmission from the source creating copies automatically in other network elements, such as routers, only when the topology of the network requires it.</a:t>
            </a:r>
            <a:endParaRPr lang="en-US" sz="1200" b="0" i="0" kern="1200" dirty="0">
              <a:solidFill>
                <a:schemeClr val="tx1"/>
              </a:solidFill>
              <a:effectLst/>
              <a:latin typeface="+mn-lt"/>
              <a:ea typeface="+mn-ea"/>
              <a:cs typeface="+mn-cs"/>
            </a:endParaRPr>
          </a:p>
          <a:p>
            <a:pPr marL="171450" indent="-171450" algn="l" rtl="0">
              <a:buFont typeface="Arial" pitchFamily="34" charset="0"/>
              <a:buChar char="•"/>
            </a:pPr>
            <a:r>
              <a:rPr lang="en-US" sz="1200" b="0" i="0" kern="1200" dirty="0" smtClean="0">
                <a:solidFill>
                  <a:schemeClr val="tx1"/>
                </a:solidFill>
                <a:effectLst/>
                <a:latin typeface="+mn-lt"/>
                <a:ea typeface="+mn-ea"/>
                <a:cs typeface="+mn-cs"/>
              </a:rPr>
              <a:t>One-to-many distribution.</a:t>
            </a:r>
          </a:p>
        </p:txBody>
      </p:sp>
      <p:sp>
        <p:nvSpPr>
          <p:cNvPr id="4" name="Slide Number Placeholder 3"/>
          <p:cNvSpPr>
            <a:spLocks noGrp="1"/>
          </p:cNvSpPr>
          <p:nvPr>
            <p:ph type="sldNum" sz="quarter" idx="10"/>
          </p:nvPr>
        </p:nvSpPr>
        <p:spPr/>
        <p:txBody>
          <a:bodyPr/>
          <a:lstStyle/>
          <a:p>
            <a:fld id="{3591DAE0-7660-4862-944A-C758F56C888E}" type="slidenum">
              <a:rPr lang="he-IL" smtClean="0"/>
              <a:pPr/>
              <a:t>50</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51</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52</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53</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solidFill>
                  <a:schemeClr val="tx2"/>
                </a:solidFill>
              </a:rPr>
              <a:t>*Although independent </a:t>
            </a:r>
            <a:r>
              <a:rPr lang="en-US" sz="2300" dirty="0" smtClean="0">
                <a:solidFill>
                  <a:srgbClr val="FF0000"/>
                </a:solidFill>
              </a:rPr>
              <a:t>of</a:t>
            </a:r>
            <a:r>
              <a:rPr lang="en-US" sz="2300" dirty="0" smtClean="0">
                <a:solidFill>
                  <a:schemeClr val="tx2"/>
                </a:solidFill>
              </a:rPr>
              <a:t> network size.</a:t>
            </a:r>
          </a:p>
          <a:p>
            <a:pPr marL="0" indent="0" algn="l" rtl="0">
              <a:buFont typeface="Arial" pitchFamily="34" charset="0"/>
              <a:buNone/>
            </a:pPr>
            <a:endParaRPr lang="en-US" dirty="0" smtClean="0"/>
          </a:p>
          <a:p>
            <a:pPr marL="171450" indent="-171450" algn="l" rtl="0">
              <a:buFont typeface="Arial" pitchFamily="34" charset="0"/>
              <a:buChar char="•"/>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6</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591DAE0-7660-4862-944A-C758F56C888E}" type="slidenum">
              <a:rPr lang="he-IL" smtClean="0"/>
              <a:pPr/>
              <a:t>7</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 node has 2*d neighbors.</a:t>
            </a:r>
          </a:p>
          <a:p>
            <a:pPr marL="171450" indent="-171450" algn="l" rtl="0">
              <a:buFont typeface="Arial" pitchFamily="34" charset="0"/>
              <a:buChar char="•"/>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8</a:t>
            </a:fld>
            <a:endParaRPr lang="he-IL"/>
          </a:p>
        </p:txBody>
      </p:sp>
    </p:spTree>
    <p:extLst>
      <p:ext uri="{BB962C8B-B14F-4D97-AF65-F5344CB8AC3E}">
        <p14:creationId xmlns:p14="http://schemas.microsoft.com/office/powerpoint/2010/main" val="375014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2D space-</a:t>
            </a:r>
            <a:r>
              <a:rPr lang="en-US" baseline="0" dirty="0" smtClean="0"/>
              <a:t> neighbors along 4 sides.</a:t>
            </a:r>
          </a:p>
          <a:p>
            <a:pPr marL="171450" indent="-171450" algn="l" rtl="0">
              <a:buFont typeface="Arial" pitchFamily="34" charset="0"/>
              <a:buChar char="•"/>
            </a:pPr>
            <a:r>
              <a:rPr lang="en-US" baseline="0" dirty="0" smtClean="0"/>
              <a:t>3D space- along 6 sides.</a:t>
            </a:r>
            <a:endParaRPr lang="en-US" dirty="0" smtClean="0"/>
          </a:p>
          <a:p>
            <a:pPr marL="171450" indent="-171450" algn="l" rtl="0">
              <a:buFont typeface="Arial" pitchFamily="34" charset="0"/>
              <a:buChar char="•"/>
            </a:pPr>
            <a:endParaRPr lang="he-IL" dirty="0"/>
          </a:p>
        </p:txBody>
      </p:sp>
      <p:sp>
        <p:nvSpPr>
          <p:cNvPr id="4" name="Slide Number Placeholder 3"/>
          <p:cNvSpPr>
            <a:spLocks noGrp="1"/>
          </p:cNvSpPr>
          <p:nvPr>
            <p:ph type="sldNum" sz="quarter" idx="10"/>
          </p:nvPr>
        </p:nvSpPr>
        <p:spPr/>
        <p:txBody>
          <a:bodyPr/>
          <a:lstStyle/>
          <a:p>
            <a:fld id="{3591DAE0-7660-4862-944A-C758F56C888E}" type="slidenum">
              <a:rPr lang="he-IL" smtClean="0"/>
              <a:pPr/>
              <a:t>9</a:t>
            </a:fld>
            <a:endParaRPr lang="he-IL"/>
          </a:p>
        </p:txBody>
      </p:sp>
    </p:spTree>
    <p:extLst>
      <p:ext uri="{BB962C8B-B14F-4D97-AF65-F5344CB8AC3E}">
        <p14:creationId xmlns:p14="http://schemas.microsoft.com/office/powerpoint/2010/main" val="375014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he-IL" smtClean="0"/>
              <a:t>11/30/2011</a:t>
            </a:r>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A Scalable Content-Addressable Network</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he-IL" smtClean="0"/>
              <a:t>11/30/2011</a:t>
            </a:r>
            <a:endParaRPr lang="en-US"/>
          </a:p>
        </p:txBody>
      </p:sp>
      <p:sp>
        <p:nvSpPr>
          <p:cNvPr id="5" name="Footer Placeholder 4"/>
          <p:cNvSpPr>
            <a:spLocks noGrp="1"/>
          </p:cNvSpPr>
          <p:nvPr>
            <p:ph type="ftr" sz="quarter" idx="11"/>
          </p:nvPr>
        </p:nvSpPr>
        <p:spPr/>
        <p:txBody>
          <a:bodyPr/>
          <a:lstStyle/>
          <a:p>
            <a:r>
              <a:rPr lang="en-US" smtClean="0"/>
              <a:t>A Scalable Content-Addressable Network</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he-IL" smtClean="0"/>
              <a:t>11/30/2011</a:t>
            </a:r>
            <a:endParaRPr lang="en-US"/>
          </a:p>
        </p:txBody>
      </p:sp>
      <p:sp>
        <p:nvSpPr>
          <p:cNvPr id="5" name="Footer Placeholder 4"/>
          <p:cNvSpPr>
            <a:spLocks noGrp="1"/>
          </p:cNvSpPr>
          <p:nvPr>
            <p:ph type="ftr" sz="quarter" idx="11"/>
          </p:nvPr>
        </p:nvSpPr>
        <p:spPr/>
        <p:txBody>
          <a:bodyPr/>
          <a:lstStyle/>
          <a:p>
            <a:r>
              <a:rPr lang="en-US" smtClean="0"/>
              <a:t>A Scalable Content-Addressable Network</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he-IL" smtClean="0"/>
              <a:t>11/30/2011</a:t>
            </a:r>
            <a:endParaRPr lang="en-US"/>
          </a:p>
        </p:txBody>
      </p:sp>
      <p:sp>
        <p:nvSpPr>
          <p:cNvPr id="5" name="Footer Placeholder 4"/>
          <p:cNvSpPr>
            <a:spLocks noGrp="1"/>
          </p:cNvSpPr>
          <p:nvPr>
            <p:ph type="ftr" sz="quarter" idx="11"/>
          </p:nvPr>
        </p:nvSpPr>
        <p:spPr/>
        <p:txBody>
          <a:bodyPr/>
          <a:lstStyle/>
          <a:p>
            <a:r>
              <a:rPr lang="en-US" smtClean="0"/>
              <a:t>A Scalable Content-Addressable Network</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he-IL" smtClean="0"/>
              <a:t>11/30/2011</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A Scalable Content-Addressable Network</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he-IL" smtClean="0"/>
              <a:t>11/30/2011</a:t>
            </a:r>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he-IL" smtClean="0"/>
              <a:t>11/30/2011</a:t>
            </a:r>
            <a:endParaRPr lang="en-US"/>
          </a:p>
        </p:txBody>
      </p:sp>
      <p:sp>
        <p:nvSpPr>
          <p:cNvPr id="8" name="Footer Placeholder 7"/>
          <p:cNvSpPr>
            <a:spLocks noGrp="1"/>
          </p:cNvSpPr>
          <p:nvPr>
            <p:ph type="ftr" sz="quarter" idx="11"/>
          </p:nvPr>
        </p:nvSpPr>
        <p:spPr/>
        <p:txBody>
          <a:bodyPr/>
          <a:lstStyle/>
          <a:p>
            <a:r>
              <a:rPr lang="en-US" smtClean="0"/>
              <a:t>A Scalable Content-Addressable Network</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he-IL" smtClean="0"/>
              <a:t>11/30/2011</a:t>
            </a:r>
            <a:endParaRPr lang="en-US"/>
          </a:p>
        </p:txBody>
      </p:sp>
      <p:sp>
        <p:nvSpPr>
          <p:cNvPr id="4" name="Footer Placeholder 3"/>
          <p:cNvSpPr>
            <a:spLocks noGrp="1"/>
          </p:cNvSpPr>
          <p:nvPr>
            <p:ph type="ftr" sz="quarter" idx="11"/>
          </p:nvPr>
        </p:nvSpPr>
        <p:spPr/>
        <p:txBody>
          <a:bodyPr/>
          <a:lstStyle/>
          <a:p>
            <a:r>
              <a:rPr lang="en-US" smtClean="0"/>
              <a:t>A Scalable Content-Addressable Network</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he-IL" smtClean="0"/>
              <a:t>11/30/2011</a:t>
            </a:r>
            <a:endParaRPr lang="en-US"/>
          </a:p>
        </p:txBody>
      </p:sp>
      <p:sp>
        <p:nvSpPr>
          <p:cNvPr id="3" name="Footer Placeholder 2"/>
          <p:cNvSpPr>
            <a:spLocks noGrp="1"/>
          </p:cNvSpPr>
          <p:nvPr>
            <p:ph type="ftr" sz="quarter" idx="11"/>
          </p:nvPr>
        </p:nvSpPr>
        <p:spPr/>
        <p:txBody>
          <a:bodyPr/>
          <a:lstStyle/>
          <a:p>
            <a:r>
              <a:rPr lang="en-US" smtClean="0"/>
              <a:t>A Scalable Content-Addressable Network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he-IL" smtClean="0"/>
              <a:t>11/30/2011</a:t>
            </a:r>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he-IL" smtClean="0"/>
              <a:t>11/30/2011</a:t>
            </a:r>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he-IL" smtClean="0"/>
              <a:t>11/30/2011</a:t>
            </a: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A Scalable Content-Addressable Network</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rtl="0"/>
            <a:r>
              <a:rPr lang="en-US" dirty="0" smtClean="0"/>
              <a:t>A Scalable Content Addressable Network</a:t>
            </a:r>
            <a:endParaRPr lang="he-IL" dirty="0"/>
          </a:p>
        </p:txBody>
      </p:sp>
      <p:sp>
        <p:nvSpPr>
          <p:cNvPr id="3" name="Subtitle 2"/>
          <p:cNvSpPr>
            <a:spLocks noGrp="1"/>
          </p:cNvSpPr>
          <p:nvPr>
            <p:ph type="subTitle" idx="1"/>
          </p:nvPr>
        </p:nvSpPr>
        <p:spPr/>
        <p:txBody>
          <a:bodyPr>
            <a:normAutofit fontScale="85000" lnSpcReduction="20000"/>
          </a:bodyPr>
          <a:lstStyle/>
          <a:p>
            <a:pPr algn="l" rtl="0"/>
            <a:r>
              <a:rPr lang="en-US" dirty="0" smtClean="0"/>
              <a:t>Sylvia </a:t>
            </a:r>
            <a:r>
              <a:rPr lang="en-US" dirty="0" err="1" smtClean="0"/>
              <a:t>Ratnasamy</a:t>
            </a:r>
            <a:r>
              <a:rPr lang="en-US" dirty="0" smtClean="0"/>
              <a:t>, Paul Francis, Mark Handley, Richard Karp, and Scott </a:t>
            </a:r>
            <a:r>
              <a:rPr lang="en-US" dirty="0" err="1" smtClean="0"/>
              <a:t>Shenker</a:t>
            </a:r>
            <a:r>
              <a:rPr lang="en-US" dirty="0" smtClean="0"/>
              <a:t>. 2001</a:t>
            </a:r>
            <a:endParaRPr lang="he-IL" dirty="0"/>
          </a:p>
        </p:txBody>
      </p:sp>
      <p:sp>
        <p:nvSpPr>
          <p:cNvPr id="4" name="TextBox 3"/>
          <p:cNvSpPr txBox="1"/>
          <p:nvPr/>
        </p:nvSpPr>
        <p:spPr>
          <a:xfrm>
            <a:off x="2438400" y="6107668"/>
            <a:ext cx="4267200" cy="369332"/>
          </a:xfrm>
          <a:prstGeom prst="rect">
            <a:avLst/>
          </a:prstGeom>
          <a:noFill/>
        </p:spPr>
        <p:txBody>
          <a:bodyPr wrap="square" rtlCol="1">
            <a:spAutoFit/>
          </a:bodyPr>
          <a:lstStyle/>
          <a:p>
            <a:pPr algn="ctr"/>
            <a:r>
              <a:rPr lang="en-US" dirty="0" smtClean="0"/>
              <a:t>Presented by: Ilya Mirsky, Alex Gorohovski</a:t>
            </a:r>
            <a:endParaRPr lang="he-IL" dirty="0"/>
          </a:p>
        </p:txBody>
      </p:sp>
      <p:pic>
        <p:nvPicPr>
          <p:cNvPr id="1026" name="Picture 2" descr="http://i.i.com.com/cnwk.1d/i/bto/20090305/Tiversa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433" y="228600"/>
            <a:ext cx="449713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90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coordinate space</a:t>
            </a:r>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7" name="Picture 6" descr="Karp-CAN-2001.pdf - Foxit Reader - [Karp-CAN-2001.pdf]"/>
          <p:cNvPicPr>
            <a:picLocks noChangeAspect="1"/>
          </p:cNvPicPr>
          <p:nvPr/>
        </p:nvPicPr>
        <p:blipFill rotWithShape="1">
          <a:blip r:embed="rId3" cstate="print">
            <a:extLst>
              <a:ext uri="{28A0092B-C50C-407E-A947-70E740481C1C}">
                <a14:useLocalDpi xmlns:a14="http://schemas.microsoft.com/office/drawing/2010/main" val="0"/>
              </a:ext>
            </a:extLst>
          </a:blip>
          <a:srcRect l="8834" t="15224" r="40833" b="8818"/>
          <a:stretch/>
        </p:blipFill>
        <p:spPr>
          <a:xfrm>
            <a:off x="1795749" y="1905000"/>
            <a:ext cx="5257800" cy="4335073"/>
          </a:xfrm>
          <a:prstGeom prst="rect">
            <a:avLst/>
          </a:prstGeom>
        </p:spPr>
      </p:pic>
      <p:sp>
        <p:nvSpPr>
          <p:cNvPr id="3" name="TextBox 2"/>
          <p:cNvSpPr txBox="1"/>
          <p:nvPr/>
        </p:nvSpPr>
        <p:spPr>
          <a:xfrm>
            <a:off x="457200" y="1295400"/>
            <a:ext cx="8229600" cy="369332"/>
          </a:xfrm>
          <a:prstGeom prst="rect">
            <a:avLst/>
          </a:prstGeom>
          <a:noFill/>
        </p:spPr>
        <p:txBody>
          <a:bodyPr wrap="square" rtlCol="1">
            <a:spAutoFit/>
          </a:bodyPr>
          <a:lstStyle/>
          <a:p>
            <a:r>
              <a:rPr lang="en-US" dirty="0" smtClean="0"/>
              <a:t>The effect of </a:t>
            </a:r>
            <a:r>
              <a:rPr lang="en-US" dirty="0" smtClean="0"/>
              <a:t>increasing dimensionality on the length of an average path in CAN</a:t>
            </a:r>
            <a:endParaRPr lang="he-IL" dirty="0"/>
          </a:p>
        </p:txBody>
      </p:sp>
    </p:spTree>
    <p:extLst>
      <p:ext uri="{BB962C8B-B14F-4D97-AF65-F5344CB8AC3E}">
        <p14:creationId xmlns:p14="http://schemas.microsoft.com/office/powerpoint/2010/main" val="378672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2118360"/>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56404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Realities: multiple coordinate spaces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algn="l" rtl="0"/>
                <a:r>
                  <a:rPr lang="en-US" sz="2400" dirty="0" smtClean="0"/>
                  <a:t>Observation 2:  It is possible to maintain multiple, independent coordinate spaces, with each node in the system being assigned a different zone in each coordinate space.</a:t>
                </a:r>
              </a:p>
              <a:p>
                <a:pPr algn="l" rtl="0"/>
                <a:r>
                  <a:rPr lang="en-US" sz="2400" dirty="0"/>
                  <a:t>Each such coordinate space is called a </a:t>
                </a:r>
                <a:r>
                  <a:rPr lang="en-US" sz="2400" u="sng" dirty="0">
                    <a:effectLst>
                      <a:outerShdw blurRad="38100" dist="38100" dir="2700000" algn="tl">
                        <a:srgbClr val="000000">
                          <a:alpha val="43137"/>
                        </a:srgbClr>
                      </a:outerShdw>
                    </a:effectLst>
                  </a:rPr>
                  <a:t>“reality”</a:t>
                </a:r>
                <a:r>
                  <a:rPr lang="en-US" sz="2400" dirty="0"/>
                  <a:t>.</a:t>
                </a:r>
              </a:p>
              <a:p>
                <a:pPr algn="l" rtl="0"/>
                <a:r>
                  <a:rPr lang="en-US" sz="2400" dirty="0"/>
                  <a:t>The contents of the hash table are replicated on every reality.</a:t>
                </a:r>
              </a:p>
              <a:p>
                <a:pPr algn="l" rtl="0"/>
                <a:r>
                  <a:rPr lang="en-US" sz="2400" dirty="0"/>
                  <a:t>Hence, for a CAN with </a:t>
                </a:r>
                <a14:m>
                  <m:oMath xmlns:m="http://schemas.openxmlformats.org/officeDocument/2006/math">
                    <m:r>
                      <a:rPr lang="en-US" sz="2400" i="1" dirty="0" smtClean="0">
                        <a:latin typeface="Cambria Math"/>
                      </a:rPr>
                      <m:t>𝑟</m:t>
                    </m:r>
                  </m:oMath>
                </a14:m>
                <a:r>
                  <a:rPr lang="en-US" sz="2400" dirty="0"/>
                  <a:t> realities, a single node is assigned </a:t>
                </a:r>
                <a14:m>
                  <m:oMath xmlns:m="http://schemas.openxmlformats.org/officeDocument/2006/math">
                    <m:r>
                      <a:rPr lang="en-US" sz="2400" i="1" dirty="0" smtClean="0">
                        <a:latin typeface="Cambria Math"/>
                      </a:rPr>
                      <m:t>𝑟</m:t>
                    </m:r>
                  </m:oMath>
                </a14:m>
                <a:r>
                  <a:rPr lang="en-US" sz="2400" dirty="0"/>
                  <a:t> coordinate zones, and hold </a:t>
                </a:r>
                <a14:m>
                  <m:oMath xmlns:m="http://schemas.openxmlformats.org/officeDocument/2006/math">
                    <m:r>
                      <a:rPr lang="en-US" sz="2400" i="1" dirty="0" smtClean="0">
                        <a:latin typeface="Cambria Math"/>
                      </a:rPr>
                      <m:t>𝑟</m:t>
                    </m:r>
                  </m:oMath>
                </a14:m>
                <a:r>
                  <a:rPr lang="en-US" sz="2400" dirty="0"/>
                  <a:t> independent neighbors set.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444" t="-988" r="-1259"/>
                </a:stretch>
              </a:blipFill>
            </p:spPr>
            <p:txBody>
              <a:bodyPr/>
              <a:lstStyle/>
              <a:p>
                <a:r>
                  <a:rPr lang="he-IL">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4" name="Oval Callout 3"/>
          <p:cNvSpPr/>
          <p:nvPr/>
        </p:nvSpPr>
        <p:spPr>
          <a:xfrm>
            <a:off x="2286000" y="4572000"/>
            <a:ext cx="40386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what’s the size of neighbor state in a system with </a:t>
            </a:r>
            <a:r>
              <a:rPr lang="en-US" i="1" dirty="0"/>
              <a:t>d </a:t>
            </a:r>
            <a:r>
              <a:rPr lang="en-US" dirty="0"/>
              <a:t>dimensions and </a:t>
            </a:r>
            <a:r>
              <a:rPr lang="en-US" i="1" dirty="0"/>
              <a:t>r </a:t>
            </a:r>
            <a:r>
              <a:rPr lang="en-US" dirty="0" smtClean="0"/>
              <a:t>realities?</a:t>
            </a:r>
            <a:endParaRPr lang="he-IL" dirty="0"/>
          </a:p>
        </p:txBody>
      </p:sp>
    </p:spTree>
    <p:extLst>
      <p:ext uri="{BB962C8B-B14F-4D97-AF65-F5344CB8AC3E}">
        <p14:creationId xmlns:p14="http://schemas.microsoft.com/office/powerpoint/2010/main" val="218082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Realities: multiple coordinate spaces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2054" name="Picture 6" descr="http://www.tmb.org.il/images/ib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4671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333500" y="252984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A</a:t>
            </a:r>
            <a:endParaRPr lang="he-IL" dirty="0"/>
          </a:p>
        </p:txBody>
      </p:sp>
      <p:sp>
        <p:nvSpPr>
          <p:cNvPr id="13" name="Rounded Rectangle 12"/>
          <p:cNvSpPr/>
          <p:nvPr/>
        </p:nvSpPr>
        <p:spPr>
          <a:xfrm>
            <a:off x="4831080" y="505206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B</a:t>
            </a:r>
            <a:endParaRPr lang="he-IL" dirty="0"/>
          </a:p>
        </p:txBody>
      </p:sp>
      <p:sp>
        <p:nvSpPr>
          <p:cNvPr id="14" name="Rounded Rectangle 13"/>
          <p:cNvSpPr/>
          <p:nvPr/>
        </p:nvSpPr>
        <p:spPr>
          <a:xfrm>
            <a:off x="6957060" y="521970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H</a:t>
            </a:r>
            <a:endParaRPr lang="he-IL" dirty="0"/>
          </a:p>
        </p:txBody>
      </p:sp>
      <p:sp>
        <p:nvSpPr>
          <p:cNvPr id="15" name="Rounded Rectangle 14"/>
          <p:cNvSpPr/>
          <p:nvPr/>
        </p:nvSpPr>
        <p:spPr>
          <a:xfrm>
            <a:off x="7467600" y="232410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G</a:t>
            </a:r>
            <a:endParaRPr lang="he-IL" dirty="0"/>
          </a:p>
        </p:txBody>
      </p:sp>
      <p:sp>
        <p:nvSpPr>
          <p:cNvPr id="16" name="Rounded Rectangle 15"/>
          <p:cNvSpPr/>
          <p:nvPr/>
        </p:nvSpPr>
        <p:spPr>
          <a:xfrm>
            <a:off x="3596640" y="213360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F</a:t>
            </a:r>
            <a:endParaRPr lang="he-IL" dirty="0"/>
          </a:p>
        </p:txBody>
      </p:sp>
      <p:sp>
        <p:nvSpPr>
          <p:cNvPr id="17" name="Rounded Rectangle 16"/>
          <p:cNvSpPr/>
          <p:nvPr/>
        </p:nvSpPr>
        <p:spPr>
          <a:xfrm>
            <a:off x="5715000" y="25527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E</a:t>
            </a:r>
            <a:endParaRPr lang="he-IL" dirty="0"/>
          </a:p>
        </p:txBody>
      </p:sp>
      <p:sp>
        <p:nvSpPr>
          <p:cNvPr id="18" name="Rounded Rectangle 17"/>
          <p:cNvSpPr/>
          <p:nvPr/>
        </p:nvSpPr>
        <p:spPr>
          <a:xfrm>
            <a:off x="990600" y="44577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D</a:t>
            </a:r>
            <a:endParaRPr lang="he-IL" dirty="0"/>
          </a:p>
        </p:txBody>
      </p:sp>
      <p:sp>
        <p:nvSpPr>
          <p:cNvPr id="19" name="Rounded Rectangle 18"/>
          <p:cNvSpPr/>
          <p:nvPr/>
        </p:nvSpPr>
        <p:spPr>
          <a:xfrm>
            <a:off x="2537460" y="53340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C</a:t>
            </a:r>
            <a:endParaRPr lang="he-IL" dirty="0"/>
          </a:p>
        </p:txBody>
      </p:sp>
      <p:cxnSp>
        <p:nvCxnSpPr>
          <p:cNvPr id="11" name="Straight Connector 10"/>
          <p:cNvCxnSpPr>
            <a:endCxn id="16" idx="2"/>
          </p:cNvCxnSpPr>
          <p:nvPr/>
        </p:nvCxnSpPr>
        <p:spPr>
          <a:xfrm flipH="1" flipV="1">
            <a:off x="3939540" y="2819400"/>
            <a:ext cx="632460" cy="87630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a:stCxn id="13" idx="0"/>
          </p:cNvCxnSpPr>
          <p:nvPr/>
        </p:nvCxnSpPr>
        <p:spPr>
          <a:xfrm flipH="1" flipV="1">
            <a:off x="4796790" y="4457700"/>
            <a:ext cx="377190" cy="59436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stCxn id="14" idx="1"/>
          </p:cNvCxnSpPr>
          <p:nvPr/>
        </p:nvCxnSpPr>
        <p:spPr>
          <a:xfrm flipH="1" flipV="1">
            <a:off x="4985385" y="4229100"/>
            <a:ext cx="1971675" cy="13335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5029200" y="3009900"/>
            <a:ext cx="2438400" cy="914400"/>
          </a:xfrm>
          <a:prstGeom prst="line">
            <a:avLst/>
          </a:prstGeom>
        </p:spPr>
        <p:style>
          <a:lnRef idx="3">
            <a:schemeClr val="dk1"/>
          </a:lnRef>
          <a:fillRef idx="0">
            <a:schemeClr val="dk1"/>
          </a:fillRef>
          <a:effectRef idx="2">
            <a:schemeClr val="dk1"/>
          </a:effectRef>
          <a:fontRef idx="minor">
            <a:schemeClr val="tx1"/>
          </a:fontRef>
        </p:style>
      </p:cxnSp>
      <p:grpSp>
        <p:nvGrpSpPr>
          <p:cNvPr id="7" name="Group 6"/>
          <p:cNvGrpSpPr/>
          <p:nvPr/>
        </p:nvGrpSpPr>
        <p:grpSpPr>
          <a:xfrm>
            <a:off x="3733800" y="2961135"/>
            <a:ext cx="1783080" cy="1934715"/>
            <a:chOff x="3733800" y="2961135"/>
            <a:chExt cx="1783080" cy="1934715"/>
          </a:xfrm>
        </p:grpSpPr>
        <p:sp>
          <p:nvSpPr>
            <p:cNvPr id="3" name="Rectangle 2"/>
            <p:cNvSpPr/>
            <p:nvPr/>
          </p:nvSpPr>
          <p:spPr>
            <a:xfrm>
              <a:off x="3733800" y="3352800"/>
              <a:ext cx="1783080" cy="154305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39" name="TextBox 38"/>
            <p:cNvSpPr txBox="1"/>
            <p:nvPr/>
          </p:nvSpPr>
          <p:spPr>
            <a:xfrm>
              <a:off x="4130040" y="2961135"/>
              <a:ext cx="990600" cy="369332"/>
            </a:xfrm>
            <a:prstGeom prst="rect">
              <a:avLst/>
            </a:prstGeom>
            <a:noFill/>
          </p:spPr>
          <p:txBody>
            <a:bodyPr wrap="square" rtlCol="1">
              <a:spAutoFit/>
            </a:bodyPr>
            <a:lstStyle/>
            <a:p>
              <a:pPr algn="ctr"/>
              <a:r>
                <a:rPr lang="en-US" dirty="0" err="1" smtClean="0"/>
                <a:t>Zone</a:t>
              </a:r>
              <a:r>
                <a:rPr lang="en-US" baseline="-25000" dirty="0" err="1" smtClean="0"/>
                <a:t>x,y</a:t>
              </a:r>
              <a:endParaRPr lang="he-IL" dirty="0"/>
            </a:p>
          </p:txBody>
        </p:sp>
      </p:grpSp>
      <p:sp>
        <p:nvSpPr>
          <p:cNvPr id="2051" name="TextBox 2050"/>
          <p:cNvSpPr txBox="1"/>
          <p:nvPr/>
        </p:nvSpPr>
        <p:spPr>
          <a:xfrm>
            <a:off x="3512820" y="1271228"/>
            <a:ext cx="2118360" cy="461665"/>
          </a:xfrm>
          <a:prstGeom prst="rect">
            <a:avLst/>
          </a:prstGeom>
          <a:noFill/>
        </p:spPr>
        <p:txBody>
          <a:bodyPr wrap="square" rtlCol="1">
            <a:spAutoFit/>
          </a:bodyPr>
          <a:lstStyle/>
          <a:p>
            <a:pPr algn="ctr"/>
            <a:r>
              <a:rPr lang="en-US" sz="2400" b="1" u="sng" dirty="0" smtClean="0"/>
              <a:t>Reality 1</a:t>
            </a:r>
            <a:endParaRPr lang="he-IL" sz="2400" b="1" u="sng" dirty="0"/>
          </a:p>
        </p:txBody>
      </p:sp>
    </p:spTree>
    <p:extLst>
      <p:ext uri="{BB962C8B-B14F-4D97-AF65-F5344CB8AC3E}">
        <p14:creationId xmlns:p14="http://schemas.microsoft.com/office/powerpoint/2010/main" val="4073276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Realities: multiple coordinate spaces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2054" name="Picture 6" descr="http://www.tmb.org.il/images/ib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4671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333500" y="252984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A</a:t>
            </a:r>
            <a:endParaRPr lang="he-IL" dirty="0">
              <a:solidFill>
                <a:sysClr val="windowText" lastClr="000000"/>
              </a:solidFill>
            </a:endParaRPr>
          </a:p>
        </p:txBody>
      </p:sp>
      <p:sp>
        <p:nvSpPr>
          <p:cNvPr id="13" name="Rounded Rectangle 12"/>
          <p:cNvSpPr/>
          <p:nvPr/>
        </p:nvSpPr>
        <p:spPr>
          <a:xfrm>
            <a:off x="4831080" y="505206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B</a:t>
            </a:r>
            <a:endParaRPr lang="he-IL" dirty="0">
              <a:solidFill>
                <a:sysClr val="windowText" lastClr="000000"/>
              </a:solidFill>
            </a:endParaRPr>
          </a:p>
        </p:txBody>
      </p:sp>
      <p:sp>
        <p:nvSpPr>
          <p:cNvPr id="14" name="Rounded Rectangle 13"/>
          <p:cNvSpPr/>
          <p:nvPr/>
        </p:nvSpPr>
        <p:spPr>
          <a:xfrm>
            <a:off x="6957060" y="52197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H</a:t>
            </a:r>
            <a:endParaRPr lang="he-IL" dirty="0"/>
          </a:p>
        </p:txBody>
      </p:sp>
      <p:sp>
        <p:nvSpPr>
          <p:cNvPr id="15" name="Rounded Rectangle 14"/>
          <p:cNvSpPr/>
          <p:nvPr/>
        </p:nvSpPr>
        <p:spPr>
          <a:xfrm>
            <a:off x="7467600" y="23241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G</a:t>
            </a:r>
            <a:endParaRPr lang="he-IL" dirty="0"/>
          </a:p>
        </p:txBody>
      </p:sp>
      <p:sp>
        <p:nvSpPr>
          <p:cNvPr id="16" name="Rounded Rectangle 15"/>
          <p:cNvSpPr/>
          <p:nvPr/>
        </p:nvSpPr>
        <p:spPr>
          <a:xfrm>
            <a:off x="3596640" y="21336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F</a:t>
            </a:r>
            <a:endParaRPr lang="he-IL" dirty="0"/>
          </a:p>
        </p:txBody>
      </p:sp>
      <p:sp>
        <p:nvSpPr>
          <p:cNvPr id="17" name="Rounded Rectangle 16"/>
          <p:cNvSpPr/>
          <p:nvPr/>
        </p:nvSpPr>
        <p:spPr>
          <a:xfrm>
            <a:off x="5715000" y="255270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E</a:t>
            </a:r>
            <a:endParaRPr lang="he-IL" dirty="0">
              <a:solidFill>
                <a:sysClr val="windowText" lastClr="000000"/>
              </a:solidFill>
            </a:endParaRPr>
          </a:p>
        </p:txBody>
      </p:sp>
      <p:sp>
        <p:nvSpPr>
          <p:cNvPr id="18" name="Rounded Rectangle 17"/>
          <p:cNvSpPr/>
          <p:nvPr/>
        </p:nvSpPr>
        <p:spPr>
          <a:xfrm>
            <a:off x="990600" y="44577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D</a:t>
            </a:r>
            <a:endParaRPr lang="he-IL" dirty="0"/>
          </a:p>
        </p:txBody>
      </p:sp>
      <p:sp>
        <p:nvSpPr>
          <p:cNvPr id="19" name="Rounded Rectangle 18"/>
          <p:cNvSpPr/>
          <p:nvPr/>
        </p:nvSpPr>
        <p:spPr>
          <a:xfrm>
            <a:off x="2537460" y="533400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C</a:t>
            </a:r>
            <a:endParaRPr lang="he-IL" dirty="0">
              <a:solidFill>
                <a:sysClr val="windowText" lastClr="000000"/>
              </a:solidFill>
            </a:endParaRPr>
          </a:p>
        </p:txBody>
      </p:sp>
      <p:cxnSp>
        <p:nvCxnSpPr>
          <p:cNvPr id="11" name="Straight Connector 10"/>
          <p:cNvCxnSpPr>
            <a:stCxn id="2054" idx="1"/>
          </p:cNvCxnSpPr>
          <p:nvPr/>
        </p:nvCxnSpPr>
        <p:spPr>
          <a:xfrm flipH="1" flipV="1">
            <a:off x="2019300" y="3215640"/>
            <a:ext cx="1790700" cy="86106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a:stCxn id="13" idx="0"/>
          </p:cNvCxnSpPr>
          <p:nvPr/>
        </p:nvCxnSpPr>
        <p:spPr>
          <a:xfrm flipH="1" flipV="1">
            <a:off x="4796790" y="4457700"/>
            <a:ext cx="377190" cy="59436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stCxn id="19" idx="0"/>
          </p:cNvCxnSpPr>
          <p:nvPr/>
        </p:nvCxnSpPr>
        <p:spPr>
          <a:xfrm flipV="1">
            <a:off x="2880360" y="4457700"/>
            <a:ext cx="1059180" cy="8763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5029200" y="3215640"/>
            <a:ext cx="685800" cy="430530"/>
          </a:xfrm>
          <a:prstGeom prst="line">
            <a:avLst/>
          </a:prstGeom>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3512820" y="1271228"/>
            <a:ext cx="2118360" cy="461665"/>
          </a:xfrm>
          <a:prstGeom prst="rect">
            <a:avLst/>
          </a:prstGeom>
          <a:noFill/>
        </p:spPr>
        <p:txBody>
          <a:bodyPr wrap="square" rtlCol="1">
            <a:spAutoFit/>
          </a:bodyPr>
          <a:lstStyle/>
          <a:p>
            <a:pPr algn="ctr"/>
            <a:r>
              <a:rPr lang="en-US" sz="2400" b="1" u="sng" dirty="0" smtClean="0"/>
              <a:t>Reality 2</a:t>
            </a:r>
            <a:endParaRPr lang="he-IL" sz="2400" b="1" u="sng" dirty="0"/>
          </a:p>
        </p:txBody>
      </p:sp>
      <p:grpSp>
        <p:nvGrpSpPr>
          <p:cNvPr id="20" name="Group 19"/>
          <p:cNvGrpSpPr/>
          <p:nvPr/>
        </p:nvGrpSpPr>
        <p:grpSpPr>
          <a:xfrm>
            <a:off x="3733800" y="2961135"/>
            <a:ext cx="1783080" cy="1934715"/>
            <a:chOff x="3733800" y="2961135"/>
            <a:chExt cx="1783080" cy="1934715"/>
          </a:xfrm>
        </p:grpSpPr>
        <p:sp>
          <p:nvSpPr>
            <p:cNvPr id="21" name="Rectangle 20"/>
            <p:cNvSpPr/>
            <p:nvPr/>
          </p:nvSpPr>
          <p:spPr>
            <a:xfrm>
              <a:off x="3733800" y="3352800"/>
              <a:ext cx="1783080" cy="154305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5" name="TextBox 24"/>
            <p:cNvSpPr txBox="1"/>
            <p:nvPr/>
          </p:nvSpPr>
          <p:spPr>
            <a:xfrm>
              <a:off x="4130040" y="2961135"/>
              <a:ext cx="990600" cy="369332"/>
            </a:xfrm>
            <a:prstGeom prst="rect">
              <a:avLst/>
            </a:prstGeom>
            <a:noFill/>
          </p:spPr>
          <p:txBody>
            <a:bodyPr wrap="square" rtlCol="1">
              <a:spAutoFit/>
            </a:bodyPr>
            <a:lstStyle/>
            <a:p>
              <a:pPr algn="ctr"/>
              <a:r>
                <a:rPr lang="en-US" dirty="0" err="1" smtClean="0"/>
                <a:t>Zone</a:t>
              </a:r>
              <a:r>
                <a:rPr lang="en-US" baseline="-25000" dirty="0" err="1" smtClean="0"/>
                <a:t>a,b</a:t>
              </a:r>
              <a:endParaRPr lang="he-IL" dirty="0"/>
            </a:p>
          </p:txBody>
        </p:sp>
      </p:grpSp>
    </p:spTree>
    <p:extLst>
      <p:ext uri="{BB962C8B-B14F-4D97-AF65-F5344CB8AC3E}">
        <p14:creationId xmlns:p14="http://schemas.microsoft.com/office/powerpoint/2010/main" val="2749822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Realities: multiple coordinate spaces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2054" name="Picture 6" descr="http://www.tmb.org.il/images/ib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4671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333500" y="252984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A</a:t>
            </a:r>
            <a:endParaRPr lang="he-IL" dirty="0">
              <a:solidFill>
                <a:sysClr val="windowText" lastClr="000000"/>
              </a:solidFill>
            </a:endParaRPr>
          </a:p>
        </p:txBody>
      </p:sp>
      <p:sp>
        <p:nvSpPr>
          <p:cNvPr id="13" name="Rounded Rectangle 12"/>
          <p:cNvSpPr/>
          <p:nvPr/>
        </p:nvSpPr>
        <p:spPr>
          <a:xfrm>
            <a:off x="4831080" y="5052060"/>
            <a:ext cx="685800" cy="685800"/>
          </a:xfrm>
          <a:prstGeom prst="roundRect">
            <a:avLst/>
          </a:prstGeom>
          <a:pattFill prst="lgCheck">
            <a:fgClr>
              <a:schemeClr val="accent1"/>
            </a:fgClr>
            <a:bgClr>
              <a:schemeClr val="accent3">
                <a:lumMod val="75000"/>
              </a:schemeClr>
            </a:bgClr>
          </a:pattFill>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B</a:t>
            </a:r>
            <a:endParaRPr lang="he-IL" dirty="0">
              <a:solidFill>
                <a:sysClr val="windowText" lastClr="000000"/>
              </a:solidFill>
            </a:endParaRPr>
          </a:p>
        </p:txBody>
      </p:sp>
      <p:sp>
        <p:nvSpPr>
          <p:cNvPr id="14" name="Rounded Rectangle 13"/>
          <p:cNvSpPr/>
          <p:nvPr/>
        </p:nvSpPr>
        <p:spPr>
          <a:xfrm>
            <a:off x="6957060" y="521970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H</a:t>
            </a:r>
            <a:endParaRPr lang="he-IL" dirty="0"/>
          </a:p>
        </p:txBody>
      </p:sp>
      <p:sp>
        <p:nvSpPr>
          <p:cNvPr id="15" name="Rounded Rectangle 14"/>
          <p:cNvSpPr/>
          <p:nvPr/>
        </p:nvSpPr>
        <p:spPr>
          <a:xfrm>
            <a:off x="7467600" y="232410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G</a:t>
            </a:r>
            <a:endParaRPr lang="he-IL" dirty="0"/>
          </a:p>
        </p:txBody>
      </p:sp>
      <p:sp>
        <p:nvSpPr>
          <p:cNvPr id="16" name="Rounded Rectangle 15"/>
          <p:cNvSpPr/>
          <p:nvPr/>
        </p:nvSpPr>
        <p:spPr>
          <a:xfrm>
            <a:off x="3596640" y="2133600"/>
            <a:ext cx="685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F</a:t>
            </a:r>
            <a:endParaRPr lang="he-IL" dirty="0"/>
          </a:p>
        </p:txBody>
      </p:sp>
      <p:sp>
        <p:nvSpPr>
          <p:cNvPr id="17" name="Rounded Rectangle 16"/>
          <p:cNvSpPr/>
          <p:nvPr/>
        </p:nvSpPr>
        <p:spPr>
          <a:xfrm>
            <a:off x="5715000" y="255270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E</a:t>
            </a:r>
            <a:endParaRPr lang="he-IL" dirty="0">
              <a:solidFill>
                <a:sysClr val="windowText" lastClr="000000"/>
              </a:solidFill>
            </a:endParaRPr>
          </a:p>
        </p:txBody>
      </p:sp>
      <p:sp>
        <p:nvSpPr>
          <p:cNvPr id="18" name="Rounded Rectangle 17"/>
          <p:cNvSpPr/>
          <p:nvPr/>
        </p:nvSpPr>
        <p:spPr>
          <a:xfrm>
            <a:off x="990600" y="4457700"/>
            <a:ext cx="6858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D</a:t>
            </a:r>
            <a:endParaRPr lang="he-IL" dirty="0"/>
          </a:p>
        </p:txBody>
      </p:sp>
      <p:sp>
        <p:nvSpPr>
          <p:cNvPr id="19" name="Rounded Rectangle 18"/>
          <p:cNvSpPr/>
          <p:nvPr/>
        </p:nvSpPr>
        <p:spPr>
          <a:xfrm>
            <a:off x="2537460" y="5334000"/>
            <a:ext cx="685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C</a:t>
            </a:r>
            <a:endParaRPr lang="he-IL" dirty="0">
              <a:solidFill>
                <a:sysClr val="windowText" lastClr="000000"/>
              </a:solidFill>
            </a:endParaRPr>
          </a:p>
        </p:txBody>
      </p:sp>
      <p:cxnSp>
        <p:nvCxnSpPr>
          <p:cNvPr id="11" name="Straight Connector 10"/>
          <p:cNvCxnSpPr>
            <a:stCxn id="2054" idx="1"/>
          </p:cNvCxnSpPr>
          <p:nvPr/>
        </p:nvCxnSpPr>
        <p:spPr>
          <a:xfrm flipH="1" flipV="1">
            <a:off x="2019300" y="3215640"/>
            <a:ext cx="1790700" cy="86106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a:stCxn id="13" idx="0"/>
          </p:cNvCxnSpPr>
          <p:nvPr/>
        </p:nvCxnSpPr>
        <p:spPr>
          <a:xfrm flipH="1" flipV="1">
            <a:off x="4796790" y="4457700"/>
            <a:ext cx="377190" cy="59436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stCxn id="19" idx="0"/>
          </p:cNvCxnSpPr>
          <p:nvPr/>
        </p:nvCxnSpPr>
        <p:spPr>
          <a:xfrm flipV="1">
            <a:off x="2880360" y="4457700"/>
            <a:ext cx="1059180" cy="8763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5029200" y="3215640"/>
            <a:ext cx="685800" cy="430530"/>
          </a:xfrm>
          <a:prstGeom prst="line">
            <a:avLst/>
          </a:prstGeom>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3512820" y="1271228"/>
            <a:ext cx="2118360" cy="461665"/>
          </a:xfrm>
          <a:prstGeom prst="rect">
            <a:avLst/>
          </a:prstGeom>
          <a:noFill/>
        </p:spPr>
        <p:txBody>
          <a:bodyPr wrap="square" rtlCol="1">
            <a:spAutoFit/>
          </a:bodyPr>
          <a:lstStyle/>
          <a:p>
            <a:pPr algn="ctr"/>
            <a:r>
              <a:rPr lang="en-US" sz="2400" b="1" u="sng" dirty="0" smtClean="0"/>
              <a:t>Realities 1&amp;2</a:t>
            </a:r>
            <a:endParaRPr lang="he-IL" sz="2400" b="1" u="sng" dirty="0"/>
          </a:p>
        </p:txBody>
      </p:sp>
      <p:cxnSp>
        <p:nvCxnSpPr>
          <p:cNvPr id="20" name="Straight Connector 19"/>
          <p:cNvCxnSpPr/>
          <p:nvPr/>
        </p:nvCxnSpPr>
        <p:spPr>
          <a:xfrm flipH="1" flipV="1">
            <a:off x="3939540" y="2819400"/>
            <a:ext cx="632460" cy="87630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flipV="1">
            <a:off x="4985385" y="4229100"/>
            <a:ext cx="1971675" cy="133350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5029200" y="3009900"/>
            <a:ext cx="2438400" cy="9144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6598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Realities</a:t>
            </a:r>
            <a:r>
              <a:rPr lang="en-US" dirty="0"/>
              <a:t>: multiple coordinate </a:t>
            </a:r>
            <a:r>
              <a:rPr lang="en-US" dirty="0" smtClean="0"/>
              <a:t>spaces- Pros</a:t>
            </a:r>
            <a:endParaRPr lang="he-IL"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Improved data availability</a:t>
            </a:r>
          </a:p>
          <a:p>
            <a:pPr lvl="1" algn="l" rtl="0"/>
            <a:r>
              <a:rPr lang="en-US" dirty="0"/>
              <a:t>For example, say </a:t>
            </a:r>
            <a:r>
              <a:rPr lang="en-US" dirty="0" smtClean="0"/>
              <a:t>an entry is </a:t>
            </a:r>
            <a:r>
              <a:rPr lang="en-US" dirty="0"/>
              <a:t>to be stored at the coordinate location </a:t>
            </a:r>
            <a:r>
              <a:rPr lang="en-US" dirty="0" smtClean="0"/>
              <a:t/>
            </a:r>
            <a:br>
              <a:rPr lang="en-US" dirty="0" smtClean="0"/>
            </a:br>
            <a:r>
              <a:rPr lang="en-US" dirty="0" smtClean="0"/>
              <a:t>(</a:t>
            </a:r>
            <a:r>
              <a:rPr lang="en-US" dirty="0"/>
              <a:t>x, y, z). With </a:t>
            </a:r>
            <a:r>
              <a:rPr lang="en-US" dirty="0" smtClean="0"/>
              <a:t>4 independent </a:t>
            </a:r>
            <a:r>
              <a:rPr lang="en-US" dirty="0"/>
              <a:t>realities, this </a:t>
            </a:r>
            <a:r>
              <a:rPr lang="en-US" dirty="0" smtClean="0"/>
              <a:t>entry </a:t>
            </a:r>
            <a:r>
              <a:rPr lang="en-US" dirty="0"/>
              <a:t>would be stored at </a:t>
            </a:r>
            <a:r>
              <a:rPr lang="en-US" dirty="0" smtClean="0"/>
              <a:t>4 </a:t>
            </a:r>
            <a:r>
              <a:rPr lang="en-US" dirty="0"/>
              <a:t>different nodes corresponding to the coordinates (x, y, z) on each reality and hence it is unavailable only when all </a:t>
            </a:r>
            <a:r>
              <a:rPr lang="en-US" dirty="0" smtClean="0"/>
              <a:t>4 nodes </a:t>
            </a:r>
            <a:r>
              <a:rPr lang="en-US" dirty="0"/>
              <a:t>are unavailable</a:t>
            </a:r>
            <a:r>
              <a:rPr lang="en-US" dirty="0" smtClean="0"/>
              <a:t>.</a:t>
            </a:r>
          </a:p>
          <a:p>
            <a:pPr algn="l" rtl="0"/>
            <a:r>
              <a:rPr lang="en-US" dirty="0" smtClean="0"/>
              <a:t>Improved routing fault tolerance</a:t>
            </a:r>
          </a:p>
          <a:p>
            <a:pPr lvl="1" algn="l" rtl="0"/>
            <a:r>
              <a:rPr lang="en-US" dirty="0" smtClean="0"/>
              <a:t>In the </a:t>
            </a:r>
            <a:r>
              <a:rPr lang="en-US" dirty="0"/>
              <a:t>case of a routing breakdown </a:t>
            </a:r>
            <a:r>
              <a:rPr lang="en-US" dirty="0" smtClean="0"/>
              <a:t>in </a:t>
            </a:r>
            <a:r>
              <a:rPr lang="en-US" dirty="0"/>
              <a:t>one reality, messages can continue to be routed using the remaining realities.</a:t>
            </a:r>
            <a:endParaRPr lang="en-US" dirty="0" smtClean="0"/>
          </a:p>
          <a:p>
            <a:pPr algn="l" rtl="0"/>
            <a:r>
              <a:rPr lang="en-US" dirty="0" smtClean="0"/>
              <a:t>Reduced path length</a:t>
            </a:r>
          </a:p>
          <a:p>
            <a:pPr lvl="1" algn="l" rtl="0"/>
            <a:r>
              <a:rPr lang="en-US" dirty="0" smtClean="0"/>
              <a:t>Observation: Routing </a:t>
            </a:r>
            <a:r>
              <a:rPr lang="en-US" dirty="0"/>
              <a:t>to location (x, y ,z) translates to reaching (x, y, z) on any reality. </a:t>
            </a:r>
            <a:endParaRPr lang="en-US" dirty="0" smtClean="0"/>
          </a:p>
          <a:p>
            <a:pPr lvl="1" algn="l" rtl="0"/>
            <a:r>
              <a:rPr lang="en-US" dirty="0"/>
              <a:t>A given node owns one zone per </a:t>
            </a:r>
            <a:r>
              <a:rPr lang="en-US" dirty="0" smtClean="0"/>
              <a:t>reality, </a:t>
            </a:r>
            <a:r>
              <a:rPr lang="en-US" dirty="0"/>
              <a:t>each of which is at a distinct, and possibly distant, location in the coordinate space. </a:t>
            </a:r>
            <a:endParaRPr lang="en-US" dirty="0" smtClean="0"/>
          </a:p>
          <a:p>
            <a:pPr lvl="1" algn="l" rtl="0"/>
            <a:r>
              <a:rPr lang="en-US" dirty="0"/>
              <a:t>To forward a message, a node now checks all its neighbors on each reality and forwards the message to that neighbor with coordinates closest to the destination</a:t>
            </a:r>
            <a:r>
              <a:rPr lang="en-US" dirty="0" smtClean="0"/>
              <a:t>.</a:t>
            </a:r>
          </a:p>
          <a:p>
            <a:pPr lvl="1" algn="l" rtl="0"/>
            <a:endParaRPr lang="en-US" dirty="0" smtClean="0"/>
          </a:p>
          <a:p>
            <a:pPr lvl="1" algn="l" rtl="0"/>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5953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ww.cs.bgu.ac.il/~dinitz/Course/SS-12/Karp-CAN-2001.pdf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22453" t="12088" r="28302" b="14756"/>
          <a:stretch/>
        </p:blipFill>
        <p:spPr>
          <a:xfrm>
            <a:off x="1981200" y="1828800"/>
            <a:ext cx="4779997" cy="4267200"/>
          </a:xfrm>
          <a:prstGeom prst="rect">
            <a:avLst/>
          </a:prstGeom>
        </p:spPr>
      </p:pic>
      <p:sp>
        <p:nvSpPr>
          <p:cNvPr id="2" name="Title 1"/>
          <p:cNvSpPr>
            <a:spLocks noGrp="1"/>
          </p:cNvSpPr>
          <p:nvPr>
            <p:ph type="title"/>
          </p:nvPr>
        </p:nvSpPr>
        <p:spPr/>
        <p:txBody>
          <a:bodyPr/>
          <a:lstStyle/>
          <a:p>
            <a:r>
              <a:rPr lang="en-US" dirty="0"/>
              <a:t>Realities: multiple coordinate </a:t>
            </a:r>
            <a:r>
              <a:rPr lang="en-US" dirty="0" smtClean="0"/>
              <a:t>spaces</a:t>
            </a:r>
            <a:endParaRPr lang="he-IL" dirty="0"/>
          </a:p>
        </p:txBody>
      </p:sp>
      <p:sp>
        <p:nvSpPr>
          <p:cNvPr id="3" name="Content Placeholder 2"/>
          <p:cNvSpPr>
            <a:spLocks noGrp="1"/>
          </p:cNvSpPr>
          <p:nvPr>
            <p:ph sz="quarter" idx="1"/>
          </p:nvPr>
        </p:nvSpPr>
        <p:spPr/>
        <p:txBody>
          <a:bodyPr/>
          <a:lstStyle/>
          <a:p>
            <a:pPr lvl="1" algn="l" rtl="0"/>
            <a:endParaRPr lang="en-US" dirty="0" smtClean="0"/>
          </a:p>
          <a:p>
            <a:pPr lvl="1" algn="l" rtl="0"/>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7" name="TextBox 6"/>
          <p:cNvSpPr txBox="1"/>
          <p:nvPr/>
        </p:nvSpPr>
        <p:spPr>
          <a:xfrm>
            <a:off x="457200" y="1295400"/>
            <a:ext cx="8229600" cy="369332"/>
          </a:xfrm>
          <a:prstGeom prst="rect">
            <a:avLst/>
          </a:prstGeom>
          <a:noFill/>
        </p:spPr>
        <p:txBody>
          <a:bodyPr wrap="square" rtlCol="1">
            <a:spAutoFit/>
          </a:bodyPr>
          <a:lstStyle/>
          <a:p>
            <a:r>
              <a:rPr lang="en-US" dirty="0" smtClean="0"/>
              <a:t>The effect of </a:t>
            </a:r>
            <a:r>
              <a:rPr lang="en-US" dirty="0" smtClean="0"/>
              <a:t>increasing realities </a:t>
            </a:r>
            <a:r>
              <a:rPr lang="en-US" dirty="0" smtClean="0"/>
              <a:t>on </a:t>
            </a:r>
            <a:r>
              <a:rPr lang="en-US" dirty="0" smtClean="0"/>
              <a:t>the length of an average path in CAN</a:t>
            </a:r>
            <a:endParaRPr lang="he-IL" dirty="0"/>
          </a:p>
        </p:txBody>
      </p:sp>
    </p:spTree>
    <p:extLst>
      <p:ext uri="{BB962C8B-B14F-4D97-AF65-F5344CB8AC3E}">
        <p14:creationId xmlns:p14="http://schemas.microsoft.com/office/powerpoint/2010/main" val="379165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Multiple dimensions VS. multiple realities</a:t>
            </a:r>
          </a:p>
        </p:txBody>
      </p:sp>
      <p:sp>
        <p:nvSpPr>
          <p:cNvPr id="3" name="Content Placeholder 2"/>
          <p:cNvSpPr>
            <a:spLocks noGrp="1"/>
          </p:cNvSpPr>
          <p:nvPr>
            <p:ph sz="quarter" idx="1"/>
          </p:nvPr>
        </p:nvSpPr>
        <p:spPr/>
        <p:txBody>
          <a:bodyPr>
            <a:normAutofit/>
          </a:bodyPr>
          <a:lstStyle/>
          <a:p>
            <a:pPr algn="l" rtl="0"/>
            <a:r>
              <a:rPr lang="en-US" sz="2400" dirty="0"/>
              <a:t>Both improvements resemble </a:t>
            </a:r>
            <a:r>
              <a:rPr lang="en-US" sz="2400" dirty="0" smtClean="0"/>
              <a:t>:</a:t>
            </a:r>
          </a:p>
          <a:p>
            <a:pPr lvl="1" algn="l" rtl="0"/>
            <a:r>
              <a:rPr lang="en-US" sz="2000" dirty="0" smtClean="0"/>
              <a:t>Both result in </a:t>
            </a:r>
            <a:r>
              <a:rPr lang="en-US" sz="2000" u="sng" dirty="0" smtClean="0">
                <a:effectLst>
                  <a:outerShdw blurRad="38100" dist="38100" dir="2700000" algn="tl">
                    <a:srgbClr val="000000">
                      <a:alpha val="43137"/>
                    </a:srgbClr>
                  </a:outerShdw>
                </a:effectLst>
              </a:rPr>
              <a:t>shorter </a:t>
            </a:r>
            <a:r>
              <a:rPr lang="en-US" sz="2000" u="sng" dirty="0">
                <a:effectLst>
                  <a:outerShdw blurRad="38100" dist="38100" dir="2700000" algn="tl">
                    <a:srgbClr val="000000">
                      <a:alpha val="43137"/>
                    </a:srgbClr>
                  </a:outerShdw>
                </a:effectLst>
              </a:rPr>
              <a:t>path </a:t>
            </a:r>
            <a:r>
              <a:rPr lang="en-US" sz="2000" u="sng" dirty="0" smtClean="0">
                <a:effectLst>
                  <a:outerShdw blurRad="38100" dist="38100" dir="2700000" algn="tl">
                    <a:srgbClr val="000000">
                      <a:alpha val="43137"/>
                    </a:srgbClr>
                  </a:outerShdw>
                </a:effectLst>
              </a:rPr>
              <a:t>lengths</a:t>
            </a:r>
            <a:r>
              <a:rPr lang="en-US" sz="2000" dirty="0" smtClean="0"/>
              <a:t>.</a:t>
            </a:r>
          </a:p>
          <a:p>
            <a:pPr lvl="1" algn="l" rtl="0"/>
            <a:r>
              <a:rPr lang="en-US" sz="2000" dirty="0" smtClean="0"/>
              <a:t>Both increase the per-node </a:t>
            </a:r>
            <a:r>
              <a:rPr lang="en-US" sz="2000" dirty="0"/>
              <a:t>neighbor state and maintenance trafﬁc. </a:t>
            </a:r>
            <a:endParaRPr lang="en-US" sz="2000" dirty="0" smtClean="0"/>
          </a:p>
          <a:p>
            <a:pPr algn="l" rtl="0"/>
            <a:r>
              <a:rPr lang="en-US" sz="2400" dirty="0" smtClean="0"/>
              <a:t>An evaluation shows that the </a:t>
            </a:r>
            <a:r>
              <a:rPr lang="en-US" sz="2400" dirty="0"/>
              <a:t>same number of neighbors, increasing the dimensions of the space yields </a:t>
            </a:r>
            <a:r>
              <a:rPr lang="en-US" sz="2400" u="sng" dirty="0">
                <a:effectLst>
                  <a:outerShdw blurRad="38100" dist="38100" dir="2700000" algn="tl">
                    <a:srgbClr val="000000">
                      <a:alpha val="43137"/>
                    </a:srgbClr>
                  </a:outerShdw>
                </a:effectLst>
              </a:rPr>
              <a:t>shorter path lengths</a:t>
            </a:r>
            <a:r>
              <a:rPr lang="en-US" sz="2400" dirty="0"/>
              <a:t> than increasing the number of realities</a:t>
            </a:r>
            <a:r>
              <a:rPr lang="en-US" sz="2400" dirty="0" smtClean="0"/>
              <a:t>.</a:t>
            </a:r>
          </a:p>
          <a:p>
            <a:pPr algn="l" rtl="0"/>
            <a:r>
              <a:rPr lang="en-US" sz="2400" dirty="0" smtClean="0"/>
              <a:t>Multiple realities offer other benefits such as improved </a:t>
            </a:r>
            <a:r>
              <a:rPr lang="en-US" sz="2400" u="sng" dirty="0" smtClean="0">
                <a:effectLst>
                  <a:outerShdw blurRad="38100" dist="38100" dir="2700000" algn="tl">
                    <a:srgbClr val="000000">
                      <a:alpha val="43137"/>
                    </a:srgbClr>
                  </a:outerShdw>
                </a:effectLst>
              </a:rPr>
              <a:t>data availability </a:t>
            </a:r>
            <a:r>
              <a:rPr lang="en-US" sz="2400" dirty="0" smtClean="0"/>
              <a:t>and </a:t>
            </a:r>
            <a:r>
              <a:rPr lang="en-US" sz="2400" u="sng" dirty="0" smtClean="0">
                <a:effectLst>
                  <a:outerShdw blurRad="38100" dist="38100" dir="2700000" algn="tl">
                    <a:srgbClr val="000000">
                      <a:alpha val="43137"/>
                    </a:srgbClr>
                  </a:outerShdw>
                </a:effectLst>
              </a:rPr>
              <a:t>fault-tolerance</a:t>
            </a:r>
            <a:r>
              <a:rPr lang="en-US" sz="2400" dirty="0" smtClean="0"/>
              <a:t>.</a:t>
            </a:r>
            <a:endParaRPr lang="en-US" sz="2400" dirty="0"/>
          </a:p>
          <a:p>
            <a:pPr algn="l" rtl="0"/>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5414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Multiple dimensions VS. multiple realities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4" name="Picture 3" descr="www.cs.bgu.ac.il/~dinitz/Course/SS-12/Karp-CAN-2001.pdf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34339" t="13657" r="16415" b="11930"/>
          <a:stretch/>
        </p:blipFill>
        <p:spPr>
          <a:xfrm>
            <a:off x="1981200" y="1951420"/>
            <a:ext cx="4648200" cy="4220779"/>
          </a:xfrm>
          <a:prstGeom prst="rect">
            <a:avLst/>
          </a:prstGeom>
        </p:spPr>
      </p:pic>
      <p:sp>
        <p:nvSpPr>
          <p:cNvPr id="7" name="TextBox 6"/>
          <p:cNvSpPr txBox="1"/>
          <p:nvPr/>
        </p:nvSpPr>
        <p:spPr>
          <a:xfrm>
            <a:off x="457200" y="1295400"/>
            <a:ext cx="8229600" cy="369332"/>
          </a:xfrm>
          <a:prstGeom prst="rect">
            <a:avLst/>
          </a:prstGeom>
          <a:noFill/>
        </p:spPr>
        <p:txBody>
          <a:bodyPr wrap="square" rtlCol="1">
            <a:spAutoFit/>
          </a:bodyPr>
          <a:lstStyle/>
          <a:p>
            <a:r>
              <a:rPr lang="en-US" dirty="0" smtClean="0"/>
              <a:t>A comparison of the effect of dimensions/ realities on path length</a:t>
            </a:r>
            <a:endParaRPr lang="he-IL" dirty="0"/>
          </a:p>
        </p:txBody>
      </p:sp>
    </p:spTree>
    <p:extLst>
      <p:ext uri="{BB962C8B-B14F-4D97-AF65-F5344CB8AC3E}">
        <p14:creationId xmlns:p14="http://schemas.microsoft.com/office/powerpoint/2010/main" val="82707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0120" y="2667000"/>
            <a:ext cx="3810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pPr rtl="0"/>
            <a:r>
              <a:rPr lang="en-US" dirty="0" smtClean="0"/>
              <a:t>Outline</a:t>
            </a:r>
            <a:endParaRPr lang="he-IL" dirty="0"/>
          </a:p>
        </p:txBody>
      </p:sp>
      <p:sp>
        <p:nvSpPr>
          <p:cNvPr id="3" name="Content Placeholder 2"/>
          <p:cNvSpPr>
            <a:spLocks noGrp="1"/>
          </p:cNvSpPr>
          <p:nvPr>
            <p:ph sz="quarter" idx="1"/>
          </p:nvPr>
        </p:nvSpPr>
        <p:spPr/>
        <p:txBody>
          <a:bodyPr/>
          <a:lstStyle/>
          <a:p>
            <a:pPr marL="514350" indent="-514350" algn="l" rtl="0">
              <a:buFont typeface="+mj-lt"/>
              <a:buAutoNum type="arabicPeriod"/>
            </a:pPr>
            <a:endParaRPr lang="en-US" dirty="0" smtClean="0"/>
          </a:p>
          <a:p>
            <a:pPr marL="514350" indent="-514350" algn="l" rtl="0">
              <a:buFont typeface="+mj-lt"/>
              <a:buAutoNum type="arabicPeriod"/>
            </a:pPr>
            <a:r>
              <a:rPr lang="en-US" dirty="0" smtClean="0"/>
              <a:t>Introduction</a:t>
            </a:r>
          </a:p>
          <a:p>
            <a:pPr marL="514350" indent="-514350" algn="l" rtl="0">
              <a:buFont typeface="+mj-lt"/>
              <a:buAutoNum type="arabicPeriod"/>
            </a:pPr>
            <a:r>
              <a:rPr lang="en-US" dirty="0" smtClean="0"/>
              <a:t>Basic Design</a:t>
            </a:r>
          </a:p>
          <a:p>
            <a:pPr marL="514350" indent="-514350" algn="l" rtl="0">
              <a:buFont typeface="+mj-lt"/>
              <a:buAutoNum type="arabicPeriod"/>
            </a:pPr>
            <a:r>
              <a:rPr lang="en-US" dirty="0" smtClean="0"/>
              <a:t>Advanced Architecture</a:t>
            </a:r>
          </a:p>
          <a:p>
            <a:pPr marL="514350" indent="-514350" algn="l" rtl="0">
              <a:buFont typeface="+mj-lt"/>
              <a:buAutoNum type="arabicPeriod"/>
            </a:pPr>
            <a:r>
              <a:rPr lang="en-US" dirty="0" smtClean="0"/>
              <a:t>Applications &amp; Citations</a:t>
            </a:r>
          </a:p>
          <a:p>
            <a:pPr marL="514350" indent="-514350" algn="l" rtl="0">
              <a:buFont typeface="+mj-lt"/>
              <a:buAutoNum type="arabicPeriod"/>
            </a:pPr>
            <a:r>
              <a:rPr lang="en-US" dirty="0" smtClean="0"/>
              <a:t>Discussion</a:t>
            </a:r>
          </a:p>
          <a:p>
            <a:pPr lvl="1" algn="l" rtl="0"/>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599918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2514600"/>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763104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Better CAN routing metrics</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pPr algn="l" rtl="0"/>
                <a:r>
                  <a:rPr lang="en-US" sz="2400" dirty="0" smtClean="0"/>
                  <a:t>Previously described </a:t>
                </a:r>
                <a:r>
                  <a:rPr lang="en-US" sz="2400" dirty="0"/>
                  <a:t>metric is the </a:t>
                </a:r>
                <a:r>
                  <a:rPr lang="en-US" sz="2400" dirty="0" smtClean="0"/>
                  <a:t>progress in </a:t>
                </a:r>
                <a:r>
                  <a:rPr lang="en-US" sz="2400" dirty="0"/>
                  <a:t>terms of </a:t>
                </a:r>
                <a:r>
                  <a:rPr lang="en-US" sz="2400" i="1" dirty="0">
                    <a:effectLst>
                      <a:outerShdw blurRad="38100" dist="38100" dir="2700000" algn="tl">
                        <a:srgbClr val="000000">
                          <a:alpha val="43137"/>
                        </a:srgbClr>
                      </a:outerShdw>
                    </a:effectLst>
                  </a:rPr>
                  <a:t>Cartesian distance </a:t>
                </a:r>
                <a:r>
                  <a:rPr lang="en-US" sz="2400" dirty="0"/>
                  <a:t>made towards the destination</a:t>
                </a:r>
                <a:r>
                  <a:rPr lang="en-US" sz="2400" dirty="0" smtClean="0"/>
                  <a:t>.</a:t>
                </a:r>
              </a:p>
              <a:p>
                <a:pPr algn="l" rtl="0"/>
                <a:r>
                  <a:rPr lang="en-US" sz="2400" dirty="0" smtClean="0"/>
                  <a:t>One can </a:t>
                </a:r>
                <a:r>
                  <a:rPr lang="en-US" sz="2400" dirty="0"/>
                  <a:t>improve this metric to better reﬂect the </a:t>
                </a:r>
                <a:r>
                  <a:rPr lang="en-US" sz="2400" u="sng" dirty="0">
                    <a:effectLst>
                      <a:outerShdw blurRad="38100" dist="38100" dir="2700000" algn="tl">
                        <a:srgbClr val="000000">
                          <a:alpha val="43137"/>
                        </a:srgbClr>
                      </a:outerShdw>
                    </a:effectLst>
                  </a:rPr>
                  <a:t>underlying IP </a:t>
                </a:r>
                <a:r>
                  <a:rPr lang="en-US" sz="2400" u="sng" dirty="0" smtClean="0">
                    <a:effectLst>
                      <a:outerShdw blurRad="38100" dist="38100" dir="2700000" algn="tl">
                        <a:srgbClr val="000000">
                          <a:alpha val="43137"/>
                        </a:srgbClr>
                      </a:outerShdw>
                    </a:effectLst>
                  </a:rPr>
                  <a:t>topology </a:t>
                </a:r>
                <a:r>
                  <a:rPr lang="en-US" sz="2400" dirty="0" smtClean="0"/>
                  <a:t>by </a:t>
                </a:r>
                <a:r>
                  <a:rPr lang="en-US" sz="2400" dirty="0"/>
                  <a:t>having each node measure the network-level </a:t>
                </a:r>
                <a:r>
                  <a:rPr lang="en-US" sz="2400" dirty="0" smtClean="0"/>
                  <a:t>round-trip-time </a:t>
                </a:r>
                <a:r>
                  <a:rPr lang="en-US" sz="2400" i="1" dirty="0" smtClean="0">
                    <a:effectLst>
                      <a:outerShdw blurRad="38100" dist="38100" dir="2700000" algn="tl">
                        <a:srgbClr val="000000">
                          <a:alpha val="43137"/>
                        </a:srgbClr>
                      </a:outerShdw>
                    </a:effectLst>
                  </a:rPr>
                  <a:t>RTT</a:t>
                </a:r>
                <a:r>
                  <a:rPr lang="en-US" sz="2400" dirty="0" smtClean="0">
                    <a:effectLst>
                      <a:outerShdw blurRad="38100" dist="38100" dir="2700000" algn="tl">
                        <a:srgbClr val="000000">
                          <a:alpha val="43137"/>
                        </a:srgbClr>
                      </a:outerShdw>
                    </a:effectLst>
                  </a:rPr>
                  <a:t> </a:t>
                </a:r>
                <a:r>
                  <a:rPr lang="en-US" sz="2400" dirty="0"/>
                  <a:t>to each of its neighbors</a:t>
                </a:r>
                <a:r>
                  <a:rPr lang="en-US" sz="2400" dirty="0" smtClean="0"/>
                  <a:t>.</a:t>
                </a:r>
              </a:p>
              <a:p>
                <a:pPr algn="l" rtl="0"/>
                <a:r>
                  <a:rPr lang="en-US" sz="2400" dirty="0"/>
                  <a:t>For a given destination, a message is forwarded to the neighbor with the maximum ratio of </a:t>
                </a:r>
                <a:r>
                  <a:rPr lang="en-US" sz="2400" dirty="0" smtClean="0"/>
                  <a:t>progress to RTT:</a:t>
                </a:r>
                <a:br>
                  <a:rPr lang="en-US" sz="2400" dirty="0" smtClean="0"/>
                </a:br>
                <a:r>
                  <a:rPr lang="en-US" sz="2400" dirty="0" smtClean="0"/>
                  <a:t/>
                </a:r>
                <a:br>
                  <a:rPr lang="en-US" sz="2400" dirty="0" smtClean="0"/>
                </a:br>
                <a:r>
                  <a:rPr lang="en-US" sz="2400" dirty="0" smtClean="0"/>
                  <a:t>		</a:t>
                </a:r>
                <a14:m>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i="0" smtClean="0">
                                <a:latin typeface="Cambria Math"/>
                              </a:rPr>
                              <m:t>max</m:t>
                            </m:r>
                          </m:e>
                          <m:lim>
                            <m:r>
                              <a:rPr lang="en-US" sz="2400" b="0" i="1" smtClean="0">
                                <a:latin typeface="Cambria Math"/>
                              </a:rPr>
                              <m:t>𝑃</m:t>
                            </m:r>
                            <m:r>
                              <a:rPr lang="en-US" sz="2400" b="0" i="1" smtClean="0">
                                <a:latin typeface="Cambria Math"/>
                              </a:rPr>
                              <m:t>∈</m:t>
                            </m:r>
                            <m:r>
                              <a:rPr lang="en-US" sz="2400" b="0" i="1" smtClean="0">
                                <a:latin typeface="Cambria Math"/>
                              </a:rPr>
                              <m:t>𝑛𝑒𝑖𝑔𝑏𝑜𝑟𝑠</m:t>
                            </m:r>
                            <m:r>
                              <a:rPr lang="en-US" sz="2400" b="0" i="1" smtClean="0">
                                <a:latin typeface="Cambria Math"/>
                              </a:rPr>
                              <m:t>(</m:t>
                            </m:r>
                            <m:r>
                              <a:rPr lang="en-US" sz="2400" b="0" i="1" smtClean="0">
                                <a:latin typeface="Cambria Math"/>
                              </a:rPr>
                              <m:t>𝑄</m:t>
                            </m:r>
                            <m:r>
                              <a:rPr lang="en-US" sz="2400" b="0" i="1" smtClean="0">
                                <a:latin typeface="Cambria Math"/>
                              </a:rPr>
                              <m:t>)</m:t>
                            </m:r>
                          </m:lim>
                        </m:limLow>
                      </m:fName>
                      <m:e>
                        <m:f>
                          <m:fPr>
                            <m:ctrlPr>
                              <a:rPr lang="en-US" sz="2400" i="1">
                                <a:latin typeface="Cambria Math"/>
                              </a:rPr>
                            </m:ctrlPr>
                          </m:fPr>
                          <m:num>
                            <m:r>
                              <a:rPr lang="en-US" sz="2400" b="0" i="1" smtClean="0">
                                <a:latin typeface="Cambria Math"/>
                              </a:rPr>
                              <m:t>𝐶𝐴𝑁</m:t>
                            </m:r>
                            <m:r>
                              <a:rPr lang="en-US" sz="2400" b="0" i="1" smtClean="0">
                                <a:latin typeface="Cambria Math"/>
                              </a:rPr>
                              <m:t>−</m:t>
                            </m:r>
                            <m:r>
                              <a:rPr lang="en-US" sz="2400" i="1">
                                <a:latin typeface="Cambria Math"/>
                              </a:rPr>
                              <m:t>𝑑𝑖𝑠𝑡𝑎𝑛𝑐𝑒</m:t>
                            </m:r>
                            <m:r>
                              <a:rPr lang="en-US" sz="2400" i="1">
                                <a:latin typeface="Cambria Math"/>
                              </a:rPr>
                              <m:t>(</m:t>
                            </m:r>
                            <m:r>
                              <a:rPr lang="en-US" sz="2400" i="1">
                                <a:latin typeface="Cambria Math"/>
                              </a:rPr>
                              <m:t>𝑄</m:t>
                            </m:r>
                            <m:r>
                              <a:rPr lang="en-US" sz="2400" i="1">
                                <a:latin typeface="Cambria Math"/>
                              </a:rPr>
                              <m:t>,</m:t>
                            </m:r>
                            <m:r>
                              <a:rPr lang="en-US" sz="2400" i="1">
                                <a:latin typeface="Cambria Math"/>
                              </a:rPr>
                              <m:t>𝑃</m:t>
                            </m:r>
                            <m:r>
                              <a:rPr lang="en-US" sz="2400" i="1">
                                <a:latin typeface="Cambria Math"/>
                              </a:rPr>
                              <m:t>)</m:t>
                            </m:r>
                          </m:num>
                          <m:den>
                            <m:r>
                              <a:rPr lang="en-US" sz="2400" i="1">
                                <a:latin typeface="Cambria Math"/>
                              </a:rPr>
                              <m:t>𝑅𝑇𝑇</m:t>
                            </m:r>
                            <m:r>
                              <a:rPr lang="en-US" sz="2400" i="1">
                                <a:latin typeface="Cambria Math"/>
                              </a:rPr>
                              <m:t>(</m:t>
                            </m:r>
                            <m:r>
                              <a:rPr lang="en-US" sz="2400" i="1">
                                <a:latin typeface="Cambria Math"/>
                              </a:rPr>
                              <m:t>𝑄</m:t>
                            </m:r>
                            <m:r>
                              <a:rPr lang="en-US" sz="2400" i="1">
                                <a:latin typeface="Cambria Math"/>
                              </a:rPr>
                              <m:t>, </m:t>
                            </m:r>
                            <m:r>
                              <a:rPr lang="en-US" sz="2400" i="1">
                                <a:latin typeface="Cambria Math"/>
                              </a:rPr>
                              <m:t>𝑃</m:t>
                            </m:r>
                            <m:r>
                              <a:rPr lang="en-US" sz="2400" i="1">
                                <a:latin typeface="Cambria Math"/>
                              </a:rPr>
                              <m:t>)</m:t>
                            </m:r>
                          </m:den>
                        </m:f>
                      </m:e>
                    </m:func>
                  </m:oMath>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44" t="-988"/>
                </a:stretch>
              </a:blipFill>
            </p:spPr>
            <p:txBody>
              <a:bodyPr/>
              <a:lstStyle/>
              <a:p>
                <a:r>
                  <a:rPr lang="he-IL">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2061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Better CAN routing metrics</a:t>
            </a:r>
          </a:p>
        </p:txBody>
      </p:sp>
      <p:sp>
        <p:nvSpPr>
          <p:cNvPr id="3" name="Content Placeholder 2"/>
          <p:cNvSpPr>
            <a:spLocks noGrp="1"/>
          </p:cNvSpPr>
          <p:nvPr>
            <p:ph sz="quarter" idx="1"/>
          </p:nvPr>
        </p:nvSpPr>
        <p:spPr/>
        <p:txBody>
          <a:bodyPr/>
          <a:lstStyle/>
          <a:p>
            <a:pPr algn="l" rtl="0"/>
            <a:r>
              <a:rPr lang="en-US" dirty="0" smtClean="0"/>
              <a:t>The idea:</a:t>
            </a:r>
          </a:p>
          <a:p>
            <a:pPr lvl="1" algn="l" rtl="0"/>
            <a:r>
              <a:rPr lang="en-US" dirty="0"/>
              <a:t>This favors </a:t>
            </a:r>
            <a:r>
              <a:rPr lang="en-US" u="sng" dirty="0">
                <a:effectLst>
                  <a:outerShdw blurRad="38100" dist="38100" dir="2700000" algn="tl">
                    <a:srgbClr val="000000">
                      <a:alpha val="43137"/>
                    </a:srgbClr>
                  </a:outerShdw>
                </a:effectLst>
              </a:rPr>
              <a:t>lower latency paths</a:t>
            </a:r>
            <a:r>
              <a:rPr lang="en-US" dirty="0"/>
              <a:t>, and helps the application level CAN routing avoid unnecessarily long hops</a:t>
            </a:r>
            <a:r>
              <a:rPr lang="en-US" dirty="0" smtClean="0"/>
              <a:t>.</a:t>
            </a:r>
          </a:p>
          <a:p>
            <a:pPr lvl="1" algn="l" rtl="0"/>
            <a:r>
              <a:rPr lang="en-US" dirty="0"/>
              <a:t>Unlike increasing the number of dimensions or realities, </a:t>
            </a:r>
            <a:r>
              <a:rPr lang="en-US" i="1" dirty="0"/>
              <a:t>RTT</a:t>
            </a:r>
            <a:r>
              <a:rPr lang="en-US" dirty="0"/>
              <a:t> weighted routing aims at reducing the latency of </a:t>
            </a:r>
            <a:r>
              <a:rPr lang="en-US" u="sng" dirty="0">
                <a:effectLst>
                  <a:outerShdw blurRad="38100" dist="38100" dir="2700000" algn="tl">
                    <a:srgbClr val="000000">
                      <a:alpha val="43137"/>
                    </a:srgbClr>
                  </a:outerShdw>
                </a:effectLst>
              </a:rPr>
              <a:t>individual hops</a:t>
            </a:r>
            <a:r>
              <a:rPr lang="en-US" dirty="0"/>
              <a:t> along the path and not at reducing the path length.</a:t>
            </a:r>
            <a:endParaRPr lang="he-IL" dirty="0"/>
          </a:p>
          <a:p>
            <a:pPr lvl="1" algn="l" rtl="0"/>
            <a:endParaRPr lang="en-US" dirty="0"/>
          </a:p>
          <a:p>
            <a:pPr lvl="1" algn="l" rtl="0"/>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7" name="Picture 6" descr="http://www.tmb.org.il/images/ib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4196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869723" y="3924300"/>
            <a:ext cx="457200" cy="381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C</a:t>
            </a:r>
            <a:endParaRPr lang="he-IL" dirty="0"/>
          </a:p>
        </p:txBody>
      </p:sp>
      <p:sp>
        <p:nvSpPr>
          <p:cNvPr id="9" name="Rounded Rectangle 8"/>
          <p:cNvSpPr/>
          <p:nvPr/>
        </p:nvSpPr>
        <p:spPr>
          <a:xfrm>
            <a:off x="3499338" y="5542085"/>
            <a:ext cx="457200" cy="381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A</a:t>
            </a:r>
            <a:endParaRPr lang="he-IL" dirty="0"/>
          </a:p>
        </p:txBody>
      </p:sp>
      <p:sp>
        <p:nvSpPr>
          <p:cNvPr id="10" name="Rounded Rectangle 9"/>
          <p:cNvSpPr/>
          <p:nvPr/>
        </p:nvSpPr>
        <p:spPr>
          <a:xfrm>
            <a:off x="6172200" y="4904642"/>
            <a:ext cx="457200" cy="3810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smtClean="0">
                <a:solidFill>
                  <a:sysClr val="windowText" lastClr="000000"/>
                </a:solidFill>
              </a:rPr>
              <a:t>D</a:t>
            </a:r>
            <a:endParaRPr lang="he-IL" dirty="0">
              <a:solidFill>
                <a:sysClr val="windowText" lastClr="000000"/>
              </a:solidFill>
            </a:endParaRPr>
          </a:p>
        </p:txBody>
      </p:sp>
      <p:sp>
        <p:nvSpPr>
          <p:cNvPr id="11" name="Rounded Rectangle 10"/>
          <p:cNvSpPr/>
          <p:nvPr/>
        </p:nvSpPr>
        <p:spPr>
          <a:xfrm>
            <a:off x="4876800" y="5542085"/>
            <a:ext cx="457200" cy="381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B</a:t>
            </a:r>
            <a:endParaRPr lang="he-IL" dirty="0"/>
          </a:p>
        </p:txBody>
      </p:sp>
      <p:cxnSp>
        <p:nvCxnSpPr>
          <p:cNvPr id="12" name="Straight Connector 11"/>
          <p:cNvCxnSpPr/>
          <p:nvPr/>
        </p:nvCxnSpPr>
        <p:spPr>
          <a:xfrm flipH="1" flipV="1">
            <a:off x="2743200" y="5029200"/>
            <a:ext cx="756138" cy="512885"/>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a:stCxn id="8" idx="1"/>
          </p:cNvCxnSpPr>
          <p:nvPr/>
        </p:nvCxnSpPr>
        <p:spPr>
          <a:xfrm flipH="1">
            <a:off x="2743200" y="4114800"/>
            <a:ext cx="4126523" cy="756725"/>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a:stCxn id="11" idx="1"/>
            <a:endCxn id="9" idx="3"/>
          </p:cNvCxnSpPr>
          <p:nvPr/>
        </p:nvCxnSpPr>
        <p:spPr>
          <a:xfrm flipH="1">
            <a:off x="3956538" y="5732585"/>
            <a:ext cx="920262"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a:endCxn id="11" idx="3"/>
          </p:cNvCxnSpPr>
          <p:nvPr/>
        </p:nvCxnSpPr>
        <p:spPr>
          <a:xfrm flipH="1">
            <a:off x="5334000" y="5285642"/>
            <a:ext cx="838200" cy="4469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a:endCxn id="8" idx="2"/>
          </p:cNvCxnSpPr>
          <p:nvPr/>
        </p:nvCxnSpPr>
        <p:spPr>
          <a:xfrm flipV="1">
            <a:off x="6629400" y="4305300"/>
            <a:ext cx="468923" cy="566225"/>
          </a:xfrm>
          <a:prstGeom prst="line">
            <a:avLst/>
          </a:prstGeom>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5562600" y="5285642"/>
            <a:ext cx="1664677"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Destination</a:t>
            </a:r>
            <a:endParaRPr lang="en-US" b="1" dirty="0">
              <a:solidFill>
                <a:srgbClr val="FF0000"/>
              </a:solidFill>
              <a:effectLst>
                <a:outerShdw blurRad="38100" dist="38100" dir="2700000" algn="tl">
                  <a:srgbClr val="000000">
                    <a:alpha val="43137"/>
                  </a:srgbClr>
                </a:outerShdw>
              </a:effectLst>
            </a:endParaRPr>
          </a:p>
        </p:txBody>
      </p:sp>
      <p:sp>
        <p:nvSpPr>
          <p:cNvPr id="28" name="TextBox 27"/>
          <p:cNvSpPr txBox="1"/>
          <p:nvPr/>
        </p:nvSpPr>
        <p:spPr>
          <a:xfrm>
            <a:off x="3429000" y="3773269"/>
            <a:ext cx="2420816" cy="646331"/>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Shortest path in terms of hops</a:t>
            </a:r>
            <a:endParaRPr lang="en-US" b="1" dirty="0">
              <a:solidFill>
                <a:srgbClr val="FF0000"/>
              </a:solidFill>
              <a:effectLst>
                <a:outerShdw blurRad="38100" dist="38100" dir="2700000" algn="tl">
                  <a:srgbClr val="000000">
                    <a:alpha val="43137"/>
                  </a:srgbClr>
                </a:outerShdw>
              </a:effectLst>
            </a:endParaRPr>
          </a:p>
        </p:txBody>
      </p:sp>
      <p:sp>
        <p:nvSpPr>
          <p:cNvPr id="29" name="TextBox 28"/>
          <p:cNvSpPr txBox="1"/>
          <p:nvPr/>
        </p:nvSpPr>
        <p:spPr>
          <a:xfrm>
            <a:off x="5105400" y="5715000"/>
            <a:ext cx="2667000" cy="646331"/>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Shortest path in underlying IP network </a:t>
            </a:r>
            <a:endParaRPr lang="en-US" b="1" dirty="0">
              <a:solidFill>
                <a:srgbClr val="FF0000"/>
              </a:solidFill>
              <a:effectLst>
                <a:outerShdw blurRad="38100" dist="38100" dir="2700000" algn="tl">
                  <a:srgbClr val="000000">
                    <a:alpha val="43137"/>
                  </a:srgbClr>
                </a:outerShdw>
              </a:effectLst>
            </a:endParaRPr>
          </a:p>
        </p:txBody>
      </p:sp>
      <p:sp>
        <p:nvSpPr>
          <p:cNvPr id="19" name="TextBox 18"/>
          <p:cNvSpPr txBox="1"/>
          <p:nvPr/>
        </p:nvSpPr>
        <p:spPr>
          <a:xfrm>
            <a:off x="1301261" y="5470308"/>
            <a:ext cx="1664677"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Source</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9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3"/>
                                        </p:tgtEl>
                                        <p:attrNameLst>
                                          <p:attrName>stroke.color</p:attrName>
                                        </p:attrNameLst>
                                      </p:cBhvr>
                                      <p:to>
                                        <a:srgbClr val="FF0000"/>
                                      </p:to>
                                    </p:animClr>
                                    <p:set>
                                      <p:cBhvr>
                                        <p:cTn id="17" dur="2000" fill="hold"/>
                                        <p:tgtEl>
                                          <p:spTgt spid="13"/>
                                        </p:tgtEl>
                                        <p:attrNameLst>
                                          <p:attrName>stroke.on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18" presetID="7" presetClass="emph" presetSubtype="2" fill="hold" nodeType="withEffect">
                                  <p:stCondLst>
                                    <p:cond delay="0"/>
                                  </p:stCondLst>
                                  <p:childTnLst>
                                    <p:animClr clrSpc="rgb" dir="cw">
                                      <p:cBhvr>
                                        <p:cTn id="19" dur="2000" fill="hold"/>
                                        <p:tgtEl>
                                          <p:spTgt spid="21"/>
                                        </p:tgtEl>
                                        <p:attrNameLst>
                                          <p:attrName>stroke.color</p:attrName>
                                        </p:attrNameLst>
                                      </p:cBhvr>
                                      <p:to>
                                        <a:srgbClr val="FF0000"/>
                                      </p:to>
                                    </p:animClr>
                                    <p:set>
                                      <p:cBhvr>
                                        <p:cTn id="20" dur="2000" fill="hold"/>
                                        <p:tgtEl>
                                          <p:spTgt spid="21"/>
                                        </p:tgtEl>
                                        <p:attrNameLst>
                                          <p:attrName>stroke.on</p:attrName>
                                        </p:attrNameLst>
                                      </p:cBhvr>
                                      <p:to>
                                        <p:strVal val="true"/>
                                      </p:to>
                                    </p:set>
                                  </p:childTnLst>
                                  <p:subTnLst>
                                    <p:animClr clrSpc="rgb" dir="cw">
                                      <p:cBhvr override="childStyle">
                                        <p:cTn dur="1" fill="hold" display="0" masterRel="nextClick" afterEffect="1"/>
                                        <p:tgtEl>
                                          <p:spTgt spid="21"/>
                                        </p:tgtEl>
                                        <p:attrNameLst>
                                          <p:attrName>ppt_c</p:attrName>
                                        </p:attrNameLst>
                                      </p:cBhvr>
                                      <p:to>
                                        <a:schemeClr val="tx1"/>
                                      </p:to>
                                    </p:animClr>
                                  </p:sub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7" presetClass="emph" presetSubtype="2" fill="hold" nodeType="click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subTnLst>
                                    <p:animClr clrSpc="rgb" dir="cw">
                                      <p:cBhvr override="childStyle">
                                        <p:cTn dur="1" fill="hold" display="0" masterRel="nextClick" afterEffect="1"/>
                                        <p:tgtEl>
                                          <p:spTgt spid="18"/>
                                        </p:tgtEl>
                                        <p:attrNameLst>
                                          <p:attrName>ppt_c</p:attrName>
                                        </p:attrNameLst>
                                      </p:cBhvr>
                                      <p:to>
                                        <a:schemeClr val="tx1"/>
                                      </p:to>
                                    </p:animClr>
                                  </p:subTnLst>
                                </p:cTn>
                              </p:par>
                              <p:par>
                                <p:cTn id="29" presetID="7" presetClass="emph" presetSubtype="2" fill="hold" nodeType="withEffect">
                                  <p:stCondLst>
                                    <p:cond delay="0"/>
                                  </p:stCondLst>
                                  <p:childTnLst>
                                    <p:animClr clrSpc="rgb" dir="cw">
                                      <p:cBhvr>
                                        <p:cTn id="30" dur="2000" fill="hold"/>
                                        <p:tgtEl>
                                          <p:spTgt spid="15"/>
                                        </p:tgtEl>
                                        <p:attrNameLst>
                                          <p:attrName>stroke.color</p:attrName>
                                        </p:attrNameLst>
                                      </p:cBhvr>
                                      <p:to>
                                        <a:srgbClr val="FF0000"/>
                                      </p:to>
                                    </p:animClr>
                                    <p:set>
                                      <p:cBhvr>
                                        <p:cTn id="31" dur="2000" fill="hold"/>
                                        <p:tgtEl>
                                          <p:spTgt spid="15"/>
                                        </p:tgtEl>
                                        <p:attrNameLst>
                                          <p:attrName>stroke.on</p:attrName>
                                        </p:attrNameLst>
                                      </p:cBhvr>
                                      <p:to>
                                        <p:strVal val="true"/>
                                      </p:to>
                                    </p:set>
                                  </p:childTnLst>
                                  <p:subTnLst>
                                    <p:animClr clrSpc="rgb" dir="cw">
                                      <p:cBhvr override="childStyle">
                                        <p:cTn dur="1" fill="hold" display="0" masterRel="nextClick" afterEffect="1"/>
                                        <p:tgtEl>
                                          <p:spTgt spid="15"/>
                                        </p:tgtEl>
                                        <p:attrNameLst>
                                          <p:attrName>ppt_c</p:attrName>
                                        </p:attrNameLst>
                                      </p:cBhvr>
                                      <p:to>
                                        <a:schemeClr val="tx1"/>
                                      </p:to>
                                    </p:animClr>
                                  </p:subTnLst>
                                </p:cTn>
                              </p:par>
                              <p:par>
                                <p:cTn id="32" presetID="7" presetClass="emph" presetSubtype="2" fill="hold" nodeType="withEffect">
                                  <p:stCondLst>
                                    <p:cond delay="0"/>
                                  </p:stCondLst>
                                  <p:childTnLst>
                                    <p:animClr clrSpc="rgb" dir="cw">
                                      <p:cBhvr>
                                        <p:cTn id="33" dur="2000" fill="hold"/>
                                        <p:tgtEl>
                                          <p:spTgt spid="12"/>
                                        </p:tgtEl>
                                        <p:attrNameLst>
                                          <p:attrName>stroke.color</p:attrName>
                                        </p:attrNameLst>
                                      </p:cBhvr>
                                      <p:to>
                                        <a:srgbClr val="FF0000"/>
                                      </p:to>
                                    </p:animClr>
                                    <p:set>
                                      <p:cBhvr>
                                        <p:cTn id="34" dur="2000" fill="hold"/>
                                        <p:tgtEl>
                                          <p:spTgt spid="12"/>
                                        </p:tgtEl>
                                        <p:attrNameLst>
                                          <p:attrName>stroke.on</p:attrName>
                                        </p:attrNameLst>
                                      </p:cBhvr>
                                      <p:to>
                                        <p:strVal val="tru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35" presetID="16" presetClass="entr" presetSubtype="2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Better CAN routing metrics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algn="l" rtl="0"/>
                <a:r>
                  <a:rPr lang="en-US" sz="2000" dirty="0" smtClean="0"/>
                  <a:t>The metric for evaluating  the efficacy of RTT-weighted routing is the per-hop latency:</a:t>
                </a:r>
                <a14:m>
                  <m:oMath xmlns:m="http://schemas.openxmlformats.org/officeDocument/2006/math">
                    <m:r>
                      <a:rPr lang="en-US" sz="2000" i="1" dirty="0" smtClean="0">
                        <a:latin typeface="Cambria Math"/>
                      </a:rPr>
                      <m:t> </m:t>
                    </m:r>
                  </m:oMath>
                </a14:m>
                <a:endParaRPr lang="en-US" sz="2000" i="1" dirty="0" smtClean="0">
                  <a:latin typeface="Cambria Math"/>
                </a:endParaRPr>
              </a:p>
              <a:p>
                <a:pPr marL="0" indent="0" algn="ctr" rtl="0">
                  <a:buNone/>
                </a:pPr>
                <a14:m>
                  <m:oMath xmlns:m="http://schemas.openxmlformats.org/officeDocument/2006/math">
                    <m:r>
                      <a:rPr lang="en-US" sz="2000" i="1" dirty="0">
                        <a:latin typeface="Cambria Math"/>
                      </a:rPr>
                      <m:t>𝑜𝑣𝑒𝑟𝑎𝑙𝑙</m:t>
                    </m:r>
                    <m:r>
                      <a:rPr lang="en-US" sz="2000" i="1" dirty="0">
                        <a:latin typeface="Cambria Math"/>
                      </a:rPr>
                      <m:t> </m:t>
                    </m:r>
                    <m:r>
                      <a:rPr lang="en-US" sz="2000" i="1" dirty="0">
                        <a:latin typeface="Cambria Math"/>
                      </a:rPr>
                      <m:t>𝑝𝑎𝑡</m:t>
                    </m:r>
                    <m:r>
                      <a:rPr lang="en-US" sz="2000" i="1" dirty="0">
                        <a:latin typeface="Cambria Math"/>
                      </a:rPr>
                      <m:t>h</m:t>
                    </m:r>
                    <m:r>
                      <a:rPr lang="en-US" sz="2000" i="1" dirty="0">
                        <a:latin typeface="Cambria Math"/>
                      </a:rPr>
                      <m:t> </m:t>
                    </m:r>
                    <m:r>
                      <a:rPr lang="en-US" sz="2000" i="1" dirty="0">
                        <a:latin typeface="Cambria Math"/>
                      </a:rPr>
                      <m:t>𝑙𝑎𝑡𝑒𝑛𝑐𝑦</m:t>
                    </m:r>
                    <m:r>
                      <a:rPr lang="en-US" sz="2000" i="1" dirty="0">
                        <a:latin typeface="Cambria Math"/>
                      </a:rPr>
                      <m:t> / </m:t>
                    </m:r>
                    <m:r>
                      <a:rPr lang="en-US" sz="2000" i="1" dirty="0">
                        <a:latin typeface="Cambria Math"/>
                      </a:rPr>
                      <m:t>𝑝𝑎𝑡</m:t>
                    </m:r>
                    <m:r>
                      <a:rPr lang="en-US" sz="2000" i="1" dirty="0">
                        <a:latin typeface="Cambria Math"/>
                      </a:rPr>
                      <m:t>h</m:t>
                    </m:r>
                    <m:r>
                      <a:rPr lang="en-US" sz="2000" i="1" dirty="0">
                        <a:latin typeface="Cambria Math"/>
                      </a:rPr>
                      <m:t> </m:t>
                    </m:r>
                    <m:r>
                      <a:rPr lang="en-US" sz="2000" i="1" dirty="0" smtClean="0">
                        <a:latin typeface="Cambria Math"/>
                      </a:rPr>
                      <m:t>𝑙𝑒𝑛𝑔𝑡</m:t>
                    </m:r>
                    <m:r>
                      <a:rPr lang="en-US" sz="2000" i="1" dirty="0" smtClean="0">
                        <a:latin typeface="Cambria Math"/>
                      </a:rPr>
                      <m:t>h</m:t>
                    </m:r>
                  </m:oMath>
                </a14:m>
                <a:r>
                  <a:rPr lang="en-US" sz="2000" dirty="0" smtClean="0"/>
                  <a:t>.</a:t>
                </a:r>
                <a:endParaRPr lang="he-IL" sz="2000" dirty="0"/>
              </a:p>
              <a:p>
                <a:pPr algn="l" rtl="0"/>
                <a:r>
                  <a:rPr lang="en-US" sz="2000" dirty="0" smtClean="0"/>
                  <a:t>Evaluated on a system with number of nodes ranging from 2</a:t>
                </a:r>
                <a:r>
                  <a:rPr lang="en-US" sz="2000" baseline="30000" dirty="0" smtClean="0"/>
                  <a:t>8</a:t>
                </a:r>
                <a:r>
                  <a:rPr lang="en-US" sz="2000" dirty="0" smtClean="0"/>
                  <a:t> to 2</a:t>
                </a:r>
                <a:r>
                  <a:rPr lang="en-US" sz="2000" baseline="30000" dirty="0" smtClean="0"/>
                  <a:t>18</a:t>
                </a:r>
                <a:r>
                  <a:rPr lang="en-US" sz="2000" dirty="0" smtClean="0"/>
                  <a:t>, with average latency of 115ms between randomly selected nodes in the underlying IP network.</a:t>
                </a:r>
              </a:p>
              <a:p>
                <a:pPr algn="l" rtl="0"/>
                <a:r>
                  <a:rPr lang="en-US" sz="2000" dirty="0" smtClean="0"/>
                  <a:t>As can be seen, using the RTT metric achieves 24%-40% of per-hop latency decrease in average</a:t>
                </a:r>
                <a:r>
                  <a:rPr lang="en-US" sz="2000" dirty="0"/>
                  <a:t>.</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222" t="-617" r="-296"/>
                </a:stretch>
              </a:blipFill>
            </p:spPr>
            <p:txBody>
              <a:bodyPr/>
              <a:lstStyle/>
              <a:p>
                <a:r>
                  <a:rPr lang="he-IL">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4" name="Picture 3" descr="www.cs.bgu.ac.il/~dinitz/Course/SS-12/Karp-CAN-2001.pdf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0377" t="45683" r="53019" b="24489"/>
          <a:stretch/>
        </p:blipFill>
        <p:spPr>
          <a:xfrm>
            <a:off x="2318752" y="4114800"/>
            <a:ext cx="4439899" cy="2174176"/>
          </a:xfrm>
          <a:prstGeom prst="rect">
            <a:avLst/>
          </a:prstGeom>
        </p:spPr>
      </p:pic>
    </p:spTree>
    <p:extLst>
      <p:ext uri="{BB962C8B-B14F-4D97-AF65-F5344CB8AC3E}">
        <p14:creationId xmlns:p14="http://schemas.microsoft.com/office/powerpoint/2010/main" val="14347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2930770"/>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668746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Overloading coordinate </a:t>
            </a:r>
            <a:r>
              <a:rPr lang="en-US" dirty="0"/>
              <a:t>zones</a:t>
            </a:r>
          </a:p>
        </p:txBody>
      </p:sp>
      <p:sp>
        <p:nvSpPr>
          <p:cNvPr id="3" name="Content Placeholder 2"/>
          <p:cNvSpPr>
            <a:spLocks noGrp="1"/>
          </p:cNvSpPr>
          <p:nvPr>
            <p:ph sz="quarter" idx="1"/>
          </p:nvPr>
        </p:nvSpPr>
        <p:spPr/>
        <p:txBody>
          <a:bodyPr>
            <a:normAutofit/>
          </a:bodyPr>
          <a:lstStyle/>
          <a:p>
            <a:pPr algn="l" rtl="0"/>
            <a:r>
              <a:rPr lang="en-US" sz="2400" dirty="0" smtClean="0"/>
              <a:t>So </a:t>
            </a:r>
            <a:r>
              <a:rPr lang="en-US" sz="2400" dirty="0"/>
              <a:t>far, </a:t>
            </a:r>
            <a:r>
              <a:rPr lang="en-US" sz="2400" dirty="0" smtClean="0"/>
              <a:t>the </a:t>
            </a:r>
            <a:r>
              <a:rPr lang="en-US" sz="2400" dirty="0"/>
              <a:t>design assumes that a zone is, at any point in </a:t>
            </a:r>
            <a:r>
              <a:rPr lang="en-US" sz="2400" dirty="0" smtClean="0"/>
              <a:t>time, assigned </a:t>
            </a:r>
            <a:r>
              <a:rPr lang="en-US" sz="2400" dirty="0"/>
              <a:t>to a single node in the system</a:t>
            </a:r>
            <a:r>
              <a:rPr lang="en-US" sz="2400" dirty="0" smtClean="0"/>
              <a:t>.</a:t>
            </a:r>
          </a:p>
          <a:p>
            <a:pPr algn="l" rtl="0"/>
            <a:r>
              <a:rPr lang="en-US" sz="2400" dirty="0"/>
              <a:t>We now modify this </a:t>
            </a:r>
            <a:r>
              <a:rPr lang="en-US" sz="2400" dirty="0" smtClean="0"/>
              <a:t>to allow </a:t>
            </a:r>
            <a:r>
              <a:rPr lang="en-US" sz="2400" u="sng" dirty="0">
                <a:effectLst>
                  <a:outerShdw blurRad="38100" dist="38100" dir="2700000" algn="tl">
                    <a:srgbClr val="000000">
                      <a:alpha val="43137"/>
                    </a:srgbClr>
                  </a:outerShdw>
                </a:effectLst>
              </a:rPr>
              <a:t>multiple nodes to share the same zone</a:t>
            </a:r>
            <a:r>
              <a:rPr lang="en-US" sz="2400" dirty="0"/>
              <a:t>. Nodes that </a:t>
            </a:r>
            <a:r>
              <a:rPr lang="en-US" sz="2400" dirty="0" smtClean="0"/>
              <a:t>share the </a:t>
            </a:r>
            <a:r>
              <a:rPr lang="en-US" sz="2400" dirty="0"/>
              <a:t>same zone are termed </a:t>
            </a:r>
            <a:r>
              <a:rPr lang="en-US" sz="2400" u="sng" dirty="0">
                <a:effectLst>
                  <a:outerShdw blurRad="38100" dist="38100" dir="2700000" algn="tl">
                    <a:srgbClr val="000000">
                      <a:alpha val="43137"/>
                    </a:srgbClr>
                  </a:outerShdw>
                </a:effectLst>
              </a:rPr>
              <a:t>peers</a:t>
            </a:r>
            <a:r>
              <a:rPr lang="en-US" sz="2400" dirty="0" smtClean="0"/>
              <a:t>.</a:t>
            </a:r>
          </a:p>
          <a:p>
            <a:pPr algn="l" rtl="0"/>
            <a:r>
              <a:rPr lang="en-US" sz="2400" dirty="0" smtClean="0"/>
              <a:t>A </a:t>
            </a:r>
            <a:r>
              <a:rPr lang="en-US" sz="2400" dirty="0"/>
              <a:t>node maintains a list of its peers in addition to its neighbor list</a:t>
            </a:r>
            <a:r>
              <a:rPr lang="en-US" sz="2400" dirty="0" smtClean="0"/>
              <a:t>.</a:t>
            </a:r>
          </a:p>
          <a:p>
            <a:pPr algn="l" rtl="0"/>
            <a:r>
              <a:rPr lang="en-US" sz="2400" dirty="0"/>
              <a:t>While a node must know all the peers in its own zone, it need not track all the peers in its neighboring zones. Rather, a node elects one neighbor from amongst the peers in each of its neighboring zones</a:t>
            </a:r>
            <a:r>
              <a:rPr lang="en-US" sz="2400" dirty="0" smtClean="0"/>
              <a:t>.</a:t>
            </a:r>
          </a:p>
          <a:p>
            <a:pPr lvl="1" algn="l" rtl="0"/>
            <a:endParaRPr lang="en-US" sz="2000" dirty="0" smtClean="0"/>
          </a:p>
          <a:p>
            <a:pPr lvl="1" algn="l" rtl="0"/>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14542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Overloading coordinate zones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207626974"/>
              </p:ext>
            </p:extLst>
          </p:nvPr>
        </p:nvGraphicFramePr>
        <p:xfrm>
          <a:off x="2279370" y="1550065"/>
          <a:ext cx="4419600" cy="3862804"/>
        </p:xfrm>
        <a:graphic>
          <a:graphicData uri="http://schemas.openxmlformats.org/drawingml/2006/table">
            <a:tbl>
              <a:tblPr firstRow="1" bandRow="1">
                <a:tableStyleId>{5940675A-B579-460E-94D1-54222C63F5DA}</a:tableStyleId>
              </a:tblPr>
              <a:tblGrid>
                <a:gridCol w="736600"/>
                <a:gridCol w="736600"/>
                <a:gridCol w="1473200"/>
                <a:gridCol w="736600"/>
                <a:gridCol w="736600"/>
              </a:tblGrid>
              <a:tr h="1290227">
                <a:tc gridSpan="2">
                  <a:txBody>
                    <a:bodyPr/>
                    <a:lstStyle/>
                    <a:p>
                      <a:pPr algn="ctr" rtl="0"/>
                      <a:endParaRPr lang="he-IL" dirty="0"/>
                    </a:p>
                  </a:txBody>
                  <a:tcPr anchor="ctr"/>
                </a:tc>
                <a:tc hMerge="1">
                  <a:txBody>
                    <a:bodyPr/>
                    <a:lstStyle/>
                    <a:p>
                      <a:pPr rtl="1"/>
                      <a:endParaRPr lang="he-IL"/>
                    </a:p>
                  </a:txBody>
                  <a:tcPr/>
                </a:tc>
                <a:tc>
                  <a:txBody>
                    <a:bodyPr/>
                    <a:lstStyle/>
                    <a:p>
                      <a:pPr algn="ctr" rtl="0"/>
                      <a:endParaRPr lang="he-IL" dirty="0"/>
                    </a:p>
                  </a:txBody>
                  <a:tcPr anchor="ctr">
                    <a:solidFill>
                      <a:schemeClr val="bg1">
                        <a:lumMod val="85000"/>
                      </a:schemeClr>
                    </a:solidFill>
                  </a:tcPr>
                </a:tc>
                <a:tc gridSpan="2">
                  <a:txBody>
                    <a:bodyPr/>
                    <a:lstStyle/>
                    <a:p>
                      <a:pPr algn="ctr" rtl="0"/>
                      <a:endParaRPr lang="he-IL" dirty="0"/>
                    </a:p>
                  </a:txBody>
                  <a:tcPr anchor="ctr"/>
                </a:tc>
                <a:tc hMerge="1">
                  <a:txBody>
                    <a:bodyPr/>
                    <a:lstStyle/>
                    <a:p>
                      <a:pPr rtl="1"/>
                      <a:endParaRPr lang="he-IL"/>
                    </a:p>
                  </a:txBody>
                  <a:tcPr/>
                </a:tc>
              </a:tr>
              <a:tr h="667881">
                <a:tc rowSpan="2">
                  <a:txBody>
                    <a:bodyPr/>
                    <a:lstStyle/>
                    <a:p>
                      <a:pPr algn="ctr" rtl="0"/>
                      <a:endParaRPr lang="he-IL" dirty="0"/>
                    </a:p>
                  </a:txBody>
                  <a:tcPr anchor="ctr"/>
                </a:tc>
                <a:tc>
                  <a:txBody>
                    <a:bodyPr/>
                    <a:lstStyle/>
                    <a:p>
                      <a:pPr algn="ctr" rtl="0"/>
                      <a:endParaRPr lang="he-IL" dirty="0"/>
                    </a:p>
                  </a:txBody>
                  <a:tcPr anchor="ctr">
                    <a:solidFill>
                      <a:schemeClr val="bg1">
                        <a:lumMod val="85000"/>
                      </a:schemeClr>
                    </a:solidFill>
                  </a:tcPr>
                </a:tc>
                <a:tc rowSpan="2">
                  <a:txBody>
                    <a:bodyPr/>
                    <a:lstStyle/>
                    <a:p>
                      <a:pPr algn="ctr" rtl="0"/>
                      <a:endParaRPr lang="he-IL" dirty="0"/>
                    </a:p>
                  </a:txBody>
                  <a:tcPr anchor="ctr"/>
                </a:tc>
                <a:tc rowSpan="2" gridSpan="2">
                  <a:txBody>
                    <a:bodyPr/>
                    <a:lstStyle/>
                    <a:p>
                      <a:pPr algn="ctr" rtl="0"/>
                      <a:endParaRPr lang="he-IL" dirty="0"/>
                    </a:p>
                  </a:txBody>
                  <a:tcPr anchor="ctr">
                    <a:solidFill>
                      <a:schemeClr val="bg1">
                        <a:lumMod val="85000"/>
                      </a:schemeClr>
                    </a:solidFill>
                  </a:tcPr>
                </a:tc>
                <a:tc rowSpan="2" hMerge="1">
                  <a:txBody>
                    <a:bodyPr/>
                    <a:lstStyle/>
                    <a:p>
                      <a:pPr rtl="1"/>
                      <a:endParaRPr lang="he-IL"/>
                    </a:p>
                  </a:txBody>
                  <a:tcPr/>
                </a:tc>
              </a:tr>
              <a:tr h="667881">
                <a:tc vMerge="1">
                  <a:txBody>
                    <a:bodyPr/>
                    <a:lstStyle/>
                    <a:p>
                      <a:pPr rtl="1"/>
                      <a:endParaRPr lang="he-IL"/>
                    </a:p>
                  </a:txBody>
                  <a:tcPr/>
                </a:tc>
                <a:tc>
                  <a:txBody>
                    <a:bodyPr/>
                    <a:lstStyle/>
                    <a:p>
                      <a:pPr algn="ctr" rtl="0"/>
                      <a:endParaRPr lang="he-IL" dirty="0"/>
                    </a:p>
                  </a:txBody>
                  <a:tcPr anchor="ctr">
                    <a:solidFill>
                      <a:schemeClr val="bg1">
                        <a:lumMod val="85000"/>
                      </a:schemeClr>
                    </a:solidFill>
                  </a:tcPr>
                </a:tc>
                <a:tc vMerge="1">
                  <a:txBody>
                    <a:bodyPr/>
                    <a:lstStyle/>
                    <a:p>
                      <a:pPr rtl="1"/>
                      <a:endParaRPr lang="he-IL"/>
                    </a:p>
                  </a:txBody>
                  <a:tcPr/>
                </a:tc>
                <a:tc gridSpan="2" vMerge="1">
                  <a:txBody>
                    <a:bodyPr/>
                    <a:lstStyle/>
                    <a:p>
                      <a:pPr rtl="1"/>
                      <a:endParaRPr lang="he-IL"/>
                    </a:p>
                  </a:txBody>
                  <a:tcPr/>
                </a:tc>
                <a:tc hMerge="1" vMerge="1">
                  <a:txBody>
                    <a:bodyPr/>
                    <a:lstStyle/>
                    <a:p>
                      <a:pPr rtl="1"/>
                      <a:endParaRPr lang="he-IL"/>
                    </a:p>
                  </a:txBody>
                  <a:tcPr/>
                </a:tc>
              </a:tr>
              <a:tr h="1236815">
                <a:tc gridSpan="2">
                  <a:txBody>
                    <a:bodyPr/>
                    <a:lstStyle/>
                    <a:p>
                      <a:pPr algn="ctr" rtl="0"/>
                      <a:endParaRPr lang="he-IL" dirty="0"/>
                    </a:p>
                  </a:txBody>
                  <a:tcPr anchor="ctr"/>
                </a:tc>
                <a:tc hMerge="1">
                  <a:txBody>
                    <a:bodyPr/>
                    <a:lstStyle/>
                    <a:p>
                      <a:pPr rtl="1"/>
                      <a:endParaRPr lang="he-IL"/>
                    </a:p>
                  </a:txBody>
                  <a:tcPr/>
                </a:tc>
                <a:tc>
                  <a:txBody>
                    <a:bodyPr/>
                    <a:lstStyle/>
                    <a:p>
                      <a:pPr algn="ctr" rtl="0"/>
                      <a:endParaRPr lang="he-IL" dirty="0"/>
                    </a:p>
                  </a:txBody>
                  <a:tcPr anchor="ctr">
                    <a:solidFill>
                      <a:schemeClr val="bg1">
                        <a:lumMod val="85000"/>
                      </a:schemeClr>
                    </a:solidFill>
                  </a:tcPr>
                </a:tc>
                <a:tc>
                  <a:txBody>
                    <a:bodyPr/>
                    <a:lstStyle/>
                    <a:p>
                      <a:pPr algn="ctr" rtl="0"/>
                      <a:endParaRPr lang="he-IL" dirty="0"/>
                    </a:p>
                  </a:txBody>
                  <a:tcPr anchor="ctr"/>
                </a:tc>
                <a:tc>
                  <a:txBody>
                    <a:bodyPr/>
                    <a:lstStyle/>
                    <a:p>
                      <a:pPr algn="ctr" rtl="0"/>
                      <a:endParaRPr lang="he-IL" dirty="0"/>
                    </a:p>
                  </a:txBody>
                  <a:tcPr anchor="ctr"/>
                </a:tc>
              </a:tr>
            </a:tbl>
          </a:graphicData>
        </a:graphic>
      </p:graphicFrame>
      <p:grpSp>
        <p:nvGrpSpPr>
          <p:cNvPr id="20" name="Group 19"/>
          <p:cNvGrpSpPr/>
          <p:nvPr/>
        </p:nvGrpSpPr>
        <p:grpSpPr>
          <a:xfrm>
            <a:off x="4108170" y="3012965"/>
            <a:ext cx="2270502" cy="976344"/>
            <a:chOff x="4054098" y="3328956"/>
            <a:chExt cx="2873645" cy="1166844"/>
          </a:xfrm>
        </p:grpSpPr>
        <p:sp>
          <p:nvSpPr>
            <p:cNvPr id="9" name="Rounded Rectangle 8"/>
            <p:cNvSpPr/>
            <p:nvPr/>
          </p:nvSpPr>
          <p:spPr>
            <a:xfrm>
              <a:off x="4054098" y="3642897"/>
              <a:ext cx="4572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A</a:t>
              </a:r>
              <a:endParaRPr lang="he-IL" dirty="0"/>
            </a:p>
          </p:txBody>
        </p:sp>
        <p:sp>
          <p:nvSpPr>
            <p:cNvPr id="10" name="Rounded Rectangle 9"/>
            <p:cNvSpPr/>
            <p:nvPr/>
          </p:nvSpPr>
          <p:spPr>
            <a:xfrm>
              <a:off x="4770895" y="3328956"/>
              <a:ext cx="4572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B</a:t>
              </a:r>
              <a:endParaRPr lang="he-IL" dirty="0"/>
            </a:p>
          </p:txBody>
        </p:sp>
        <p:sp>
          <p:nvSpPr>
            <p:cNvPr id="11" name="Rounded Rectangle 10"/>
            <p:cNvSpPr/>
            <p:nvPr/>
          </p:nvSpPr>
          <p:spPr>
            <a:xfrm>
              <a:off x="4770895" y="4038600"/>
              <a:ext cx="4572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D</a:t>
              </a:r>
              <a:endParaRPr lang="he-IL" dirty="0"/>
            </a:p>
          </p:txBody>
        </p:sp>
        <p:sp>
          <p:nvSpPr>
            <p:cNvPr id="12" name="Rounded Rectangle 11"/>
            <p:cNvSpPr/>
            <p:nvPr/>
          </p:nvSpPr>
          <p:spPr>
            <a:xfrm>
              <a:off x="5638800" y="4114800"/>
              <a:ext cx="4572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F</a:t>
              </a:r>
              <a:endParaRPr lang="he-IL" dirty="0"/>
            </a:p>
          </p:txBody>
        </p:sp>
        <p:sp>
          <p:nvSpPr>
            <p:cNvPr id="13" name="Rounded Rectangle 12"/>
            <p:cNvSpPr/>
            <p:nvPr/>
          </p:nvSpPr>
          <p:spPr>
            <a:xfrm>
              <a:off x="5638800" y="3328956"/>
              <a:ext cx="4572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E</a:t>
              </a:r>
              <a:endParaRPr lang="he-IL" dirty="0"/>
            </a:p>
          </p:txBody>
        </p:sp>
        <p:sp>
          <p:nvSpPr>
            <p:cNvPr id="14" name="Rounded Rectangle 13"/>
            <p:cNvSpPr/>
            <p:nvPr/>
          </p:nvSpPr>
          <p:spPr>
            <a:xfrm>
              <a:off x="6470543" y="4023897"/>
              <a:ext cx="4572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G</a:t>
              </a:r>
              <a:endParaRPr lang="he-IL" dirty="0"/>
            </a:p>
          </p:txBody>
        </p:sp>
        <p:cxnSp>
          <p:nvCxnSpPr>
            <p:cNvPr id="15" name="Straight Connector 14"/>
            <p:cNvCxnSpPr>
              <a:endCxn id="12" idx="1"/>
            </p:cNvCxnSpPr>
            <p:nvPr/>
          </p:nvCxnSpPr>
          <p:spPr>
            <a:xfrm>
              <a:off x="5228095" y="4214397"/>
              <a:ext cx="410705" cy="9090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5241010" y="3516436"/>
              <a:ext cx="381000" cy="31702"/>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511298" y="3833397"/>
              <a:ext cx="1959245" cy="205203"/>
            </a:xfrm>
            <a:prstGeom prst="line">
              <a:avLst/>
            </a:prstGeom>
          </p:spPr>
          <p:style>
            <a:lnRef idx="3">
              <a:schemeClr val="dk1"/>
            </a:lnRef>
            <a:fillRef idx="0">
              <a:schemeClr val="dk1"/>
            </a:fillRef>
            <a:effectRef idx="2">
              <a:schemeClr val="dk1"/>
            </a:effectRef>
            <a:fontRef idx="minor">
              <a:schemeClr val="tx1"/>
            </a:fontRef>
          </p:style>
        </p:cxnSp>
      </p:grpSp>
      <p:sp>
        <p:nvSpPr>
          <p:cNvPr id="21" name="TextBox 20"/>
          <p:cNvSpPr txBox="1"/>
          <p:nvPr/>
        </p:nvSpPr>
        <p:spPr>
          <a:xfrm>
            <a:off x="1371600" y="5771909"/>
            <a:ext cx="6400800" cy="369332"/>
          </a:xfrm>
          <a:prstGeom prst="rect">
            <a:avLst/>
          </a:prstGeom>
          <a:noFill/>
        </p:spPr>
        <p:txBody>
          <a:bodyPr wrap="square" rtlCol="1">
            <a:spAutoFit/>
          </a:bodyPr>
          <a:lstStyle/>
          <a:p>
            <a:pPr algn="ctr"/>
            <a:r>
              <a:rPr lang="en-US" dirty="0" smtClean="0"/>
              <a:t>Every peer chooses the closest peer from the neighboring zone.</a:t>
            </a:r>
            <a:endParaRPr lang="he-IL" dirty="0"/>
          </a:p>
        </p:txBody>
      </p:sp>
    </p:spTree>
    <p:extLst>
      <p:ext uri="{BB962C8B-B14F-4D97-AF65-F5344CB8AC3E}">
        <p14:creationId xmlns:p14="http://schemas.microsoft.com/office/powerpoint/2010/main" val="323606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Overloading coordinate zones- the algorithm</a:t>
            </a:r>
          </a:p>
        </p:txBody>
      </p:sp>
      <p:sp>
        <p:nvSpPr>
          <p:cNvPr id="3" name="Content Placeholder 2"/>
          <p:cNvSpPr>
            <a:spLocks noGrp="1"/>
          </p:cNvSpPr>
          <p:nvPr>
            <p:ph sz="quarter" idx="1"/>
          </p:nvPr>
        </p:nvSpPr>
        <p:spPr/>
        <p:txBody>
          <a:bodyPr>
            <a:normAutofit/>
          </a:bodyPr>
          <a:lstStyle/>
          <a:p>
            <a:pPr algn="l" rtl="0"/>
            <a:r>
              <a:rPr lang="en-US" sz="2400" dirty="0" smtClean="0"/>
              <a:t>When a new node </a:t>
            </a:r>
            <a:r>
              <a:rPr lang="en-US" sz="2400" i="1" dirty="0" smtClean="0"/>
              <a:t>A</a:t>
            </a:r>
            <a:r>
              <a:rPr lang="en-US" sz="2400" dirty="0" smtClean="0"/>
              <a:t> joins the system, it discovers an existing (already in the CAN)</a:t>
            </a:r>
            <a:r>
              <a:rPr lang="en-US" sz="2400" dirty="0" smtClean="0">
                <a:solidFill>
                  <a:schemeClr val="tx2"/>
                </a:solidFill>
              </a:rPr>
              <a:t> </a:t>
            </a:r>
            <a:r>
              <a:rPr lang="en-US" sz="2400" dirty="0" smtClean="0"/>
              <a:t>node </a:t>
            </a:r>
            <a:r>
              <a:rPr lang="en-US" sz="2400" i="1" dirty="0" smtClean="0"/>
              <a:t>B </a:t>
            </a:r>
            <a:r>
              <a:rPr lang="en-US" sz="2400" dirty="0" smtClean="0"/>
              <a:t>whose zone it is meant to occupy.</a:t>
            </a:r>
          </a:p>
          <a:p>
            <a:pPr algn="l" rtl="0"/>
            <a:r>
              <a:rPr lang="en-US" sz="2400" dirty="0"/>
              <a:t>Rather than directly splitting its zone as described earlier, node </a:t>
            </a:r>
            <a:r>
              <a:rPr lang="en-US" sz="2400" i="1" dirty="0"/>
              <a:t>B</a:t>
            </a:r>
            <a:r>
              <a:rPr lang="en-US" sz="2400" dirty="0"/>
              <a:t> ﬁrst checks whether it has fewer </a:t>
            </a:r>
            <a:r>
              <a:rPr lang="en-US" sz="2400" dirty="0" smtClean="0"/>
              <a:t>than </a:t>
            </a:r>
            <a:r>
              <a:rPr lang="en-US" sz="2400" u="sng" dirty="0" smtClean="0">
                <a:effectLst>
                  <a:outerShdw blurRad="38100" dist="38100" dir="2700000" algn="tl">
                    <a:srgbClr val="000000">
                      <a:alpha val="43137"/>
                    </a:srgbClr>
                  </a:outerShdw>
                </a:effectLst>
              </a:rPr>
              <a:t>MAXPEERS</a:t>
            </a:r>
            <a:r>
              <a:rPr lang="en-US" sz="2400" dirty="0" smtClean="0"/>
              <a:t> </a:t>
            </a:r>
            <a:r>
              <a:rPr lang="en-US" sz="2400" dirty="0"/>
              <a:t>peer </a:t>
            </a:r>
            <a:r>
              <a:rPr lang="en-US" sz="2400" dirty="0" smtClean="0"/>
              <a:t>nodes:</a:t>
            </a:r>
          </a:p>
          <a:p>
            <a:pPr lvl="1" algn="l" rtl="0"/>
            <a:r>
              <a:rPr lang="en-US" sz="2000" dirty="0"/>
              <a:t>Yes- </a:t>
            </a:r>
            <a:r>
              <a:rPr lang="en-US" sz="2000" i="1" dirty="0"/>
              <a:t>A</a:t>
            </a:r>
            <a:r>
              <a:rPr lang="en-US" sz="2000" dirty="0"/>
              <a:t> merely joins </a:t>
            </a:r>
            <a:r>
              <a:rPr lang="en-US" sz="2000" i="1" dirty="0" smtClean="0"/>
              <a:t>B</a:t>
            </a:r>
            <a:r>
              <a:rPr lang="en-US" sz="2000" dirty="0" smtClean="0"/>
              <a:t>’s zone </a:t>
            </a:r>
            <a:r>
              <a:rPr lang="en-US" sz="2000" dirty="0"/>
              <a:t>without any space splitting. Node </a:t>
            </a:r>
            <a:r>
              <a:rPr lang="en-US" sz="2000" i="1" dirty="0"/>
              <a:t>A</a:t>
            </a:r>
            <a:r>
              <a:rPr lang="en-US" sz="2000" dirty="0"/>
              <a:t> obtains both its </a:t>
            </a:r>
            <a:r>
              <a:rPr lang="en-US" sz="2000" dirty="0" smtClean="0"/>
              <a:t>peer list </a:t>
            </a:r>
            <a:r>
              <a:rPr lang="en-US" sz="2000" dirty="0"/>
              <a:t>and its list of coordinate neighbors from </a:t>
            </a:r>
            <a:r>
              <a:rPr lang="en-US" sz="2000" i="1" dirty="0"/>
              <a:t>B</a:t>
            </a:r>
            <a:r>
              <a:rPr lang="en-US" sz="2000" i="1" dirty="0" smtClean="0"/>
              <a:t>.</a:t>
            </a:r>
          </a:p>
          <a:p>
            <a:pPr lvl="1" algn="l" rtl="0"/>
            <a:r>
              <a:rPr lang="en-US" sz="2000" dirty="0"/>
              <a:t>No- then the </a:t>
            </a:r>
            <a:r>
              <a:rPr lang="en-US" sz="2000" dirty="0" smtClean="0"/>
              <a:t>zone is </a:t>
            </a:r>
            <a:r>
              <a:rPr lang="en-US" sz="2000" dirty="0"/>
              <a:t>split into half as </a:t>
            </a:r>
            <a:r>
              <a:rPr lang="en-US" sz="2000" dirty="0" smtClean="0"/>
              <a:t>before</a:t>
            </a:r>
            <a:r>
              <a:rPr lang="en-US" sz="2000" dirty="0"/>
              <a:t>:</a:t>
            </a:r>
          </a:p>
          <a:p>
            <a:pPr lvl="2" algn="l" rtl="0"/>
            <a:r>
              <a:rPr lang="en-US" sz="1800" dirty="0" smtClean="0"/>
              <a:t>Node </a:t>
            </a:r>
            <a:r>
              <a:rPr lang="en-US" sz="1800" i="1" dirty="0"/>
              <a:t>B</a:t>
            </a:r>
            <a:r>
              <a:rPr lang="en-US" sz="1800" dirty="0"/>
              <a:t> informs each of the nodes on </a:t>
            </a:r>
            <a:r>
              <a:rPr lang="en-US" sz="1800" dirty="0" smtClean="0"/>
              <a:t>it’s peer-list </a:t>
            </a:r>
            <a:r>
              <a:rPr lang="en-US" sz="1800" dirty="0"/>
              <a:t>that the space is to be split. </a:t>
            </a:r>
            <a:endParaRPr lang="en-US" sz="1800" dirty="0" smtClean="0"/>
          </a:p>
          <a:p>
            <a:pPr lvl="2" algn="l" rtl="0"/>
            <a:r>
              <a:rPr lang="en-US" sz="1800" dirty="0" smtClean="0"/>
              <a:t>Using </a:t>
            </a:r>
            <a:r>
              <a:rPr lang="en-US" sz="1800" dirty="0"/>
              <a:t>a deterministic </a:t>
            </a:r>
            <a:r>
              <a:rPr lang="en-US" sz="1800" dirty="0" smtClean="0"/>
              <a:t>rule the </a:t>
            </a:r>
            <a:r>
              <a:rPr lang="en-US" sz="1800" dirty="0"/>
              <a:t>nodes on the peer </a:t>
            </a:r>
            <a:r>
              <a:rPr lang="en-US" sz="1800" dirty="0" smtClean="0"/>
              <a:t>list together </a:t>
            </a:r>
            <a:r>
              <a:rPr lang="en-US" sz="1800" dirty="0"/>
              <a:t>with the new node A divide themselves equally </a:t>
            </a:r>
            <a:r>
              <a:rPr lang="en-US" sz="1800" dirty="0" smtClean="0"/>
              <a:t>between the </a:t>
            </a:r>
            <a:r>
              <a:rPr lang="en-US" sz="1800" dirty="0"/>
              <a:t>two halves of the now split zone</a:t>
            </a:r>
            <a:r>
              <a:rPr lang="en-US" sz="1800" dirty="0" smtClean="0"/>
              <a:t>.</a:t>
            </a:r>
          </a:p>
          <a:p>
            <a:pPr lvl="1" algn="l" rtl="0"/>
            <a:endParaRPr lang="en-US" sz="2000" dirty="0" smtClean="0"/>
          </a:p>
          <a:p>
            <a:pPr lvl="1" algn="l" rtl="0"/>
            <a:endParaRPr lang="en-US" sz="2000" dirty="0" smtClean="0"/>
          </a:p>
          <a:p>
            <a:pPr lvl="1" algn="l" rtl="0"/>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82230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Overloading coordinate zones- the algorithm</a:t>
            </a:r>
          </a:p>
        </p:txBody>
      </p:sp>
      <p:sp>
        <p:nvSpPr>
          <p:cNvPr id="3" name="Content Placeholder 2"/>
          <p:cNvSpPr>
            <a:spLocks noGrp="1"/>
          </p:cNvSpPr>
          <p:nvPr>
            <p:ph sz="quarter" idx="1"/>
          </p:nvPr>
        </p:nvSpPr>
        <p:spPr/>
        <p:txBody>
          <a:bodyPr>
            <a:normAutofit/>
          </a:bodyPr>
          <a:lstStyle/>
          <a:p>
            <a:pPr algn="l" rtl="0"/>
            <a:r>
              <a:rPr lang="en-US" dirty="0" smtClean="0"/>
              <a:t>Periodically, a </a:t>
            </a:r>
            <a:r>
              <a:rPr lang="en-US" dirty="0"/>
              <a:t>node </a:t>
            </a:r>
            <a:r>
              <a:rPr lang="en-US" dirty="0" smtClean="0"/>
              <a:t>sends to </a:t>
            </a:r>
            <a:r>
              <a:rPr lang="en-US" dirty="0"/>
              <a:t>its coordinate </a:t>
            </a:r>
            <a:r>
              <a:rPr lang="en-US" dirty="0" smtClean="0"/>
              <a:t>neighbors </a:t>
            </a:r>
            <a:r>
              <a:rPr lang="en-US" dirty="0"/>
              <a:t>a request </a:t>
            </a:r>
            <a:r>
              <a:rPr lang="en-US" dirty="0" smtClean="0"/>
              <a:t>for its </a:t>
            </a:r>
            <a:r>
              <a:rPr lang="en-US" dirty="0"/>
              <a:t>list of </a:t>
            </a:r>
            <a:r>
              <a:rPr lang="en-US" dirty="0" smtClean="0"/>
              <a:t>peers.</a:t>
            </a:r>
          </a:p>
          <a:p>
            <a:pPr lvl="1" algn="l" rtl="0"/>
            <a:r>
              <a:rPr lang="en-US" dirty="0" smtClean="0"/>
              <a:t>Then </a:t>
            </a:r>
            <a:r>
              <a:rPr lang="en-US" dirty="0"/>
              <a:t>measures the </a:t>
            </a:r>
            <a:r>
              <a:rPr lang="en-US" u="sng" dirty="0">
                <a:effectLst>
                  <a:outerShdw blurRad="38100" dist="38100" dir="2700000" algn="tl">
                    <a:srgbClr val="000000">
                      <a:alpha val="43137"/>
                    </a:srgbClr>
                  </a:outerShdw>
                </a:effectLst>
              </a:rPr>
              <a:t>RTT</a:t>
            </a:r>
            <a:r>
              <a:rPr lang="en-US" dirty="0"/>
              <a:t> to all the nodes in </a:t>
            </a:r>
            <a:r>
              <a:rPr lang="en-US" dirty="0" smtClean="0"/>
              <a:t>that neighboring </a:t>
            </a:r>
            <a:r>
              <a:rPr lang="en-US" dirty="0"/>
              <a:t>zone and retains the node with the </a:t>
            </a:r>
            <a:r>
              <a:rPr lang="en-US" u="sng" dirty="0">
                <a:effectLst>
                  <a:outerShdw blurRad="38100" dist="38100" dir="2700000" algn="tl">
                    <a:srgbClr val="000000">
                      <a:alpha val="43137"/>
                    </a:srgbClr>
                  </a:outerShdw>
                </a:effectLst>
              </a:rPr>
              <a:t>lowest RTT </a:t>
            </a:r>
            <a:r>
              <a:rPr lang="en-US" dirty="0"/>
              <a:t>as </a:t>
            </a:r>
            <a:r>
              <a:rPr lang="en-US" dirty="0" smtClean="0"/>
              <a:t>its neighbor </a:t>
            </a:r>
            <a:r>
              <a:rPr lang="en-US" dirty="0"/>
              <a:t>in that </a:t>
            </a:r>
            <a:r>
              <a:rPr lang="en-US" dirty="0" smtClean="0"/>
              <a:t>zone.</a:t>
            </a:r>
          </a:p>
          <a:p>
            <a:pPr lvl="1" algn="l" rtl="0"/>
            <a:r>
              <a:rPr lang="en-US" dirty="0" smtClean="0"/>
              <a:t>Thus </a:t>
            </a:r>
            <a:r>
              <a:rPr lang="en-US" dirty="0"/>
              <a:t>a node will, over time, measure </a:t>
            </a:r>
            <a:r>
              <a:rPr lang="en-US" dirty="0" smtClean="0"/>
              <a:t>the round-trip-time </a:t>
            </a:r>
            <a:r>
              <a:rPr lang="en-US" dirty="0"/>
              <a:t>to all the nodes in each neighboring zone and </a:t>
            </a:r>
            <a:r>
              <a:rPr lang="en-US" dirty="0" smtClean="0"/>
              <a:t>retain the </a:t>
            </a:r>
            <a:r>
              <a:rPr lang="en-US" dirty="0"/>
              <a:t>closest (i.e. lowest latency</a:t>
            </a:r>
            <a:r>
              <a:rPr lang="en-US" dirty="0" smtClean="0"/>
              <a:t>).</a:t>
            </a:r>
            <a:br>
              <a:rPr lang="en-US" dirty="0" smtClean="0"/>
            </a:br>
            <a:endParaRPr lang="en-US" dirty="0" smtClean="0"/>
          </a:p>
          <a:p>
            <a:pPr algn="l" rtl="0"/>
            <a:r>
              <a:rPr lang="en-US" dirty="0"/>
              <a:t>The contents of the hash table itself may be either divided </a:t>
            </a:r>
            <a:r>
              <a:rPr lang="en-US" dirty="0" smtClean="0"/>
              <a:t>or replicated </a:t>
            </a:r>
            <a:r>
              <a:rPr lang="en-US" dirty="0"/>
              <a:t>across the nodes in a </a:t>
            </a:r>
            <a:r>
              <a:rPr lang="en-US" dirty="0" smtClean="0"/>
              <a:t>zone.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82090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Overloading coordinate zones- </a:t>
            </a:r>
            <a:r>
              <a:rPr lang="en-US" dirty="0" smtClean="0"/>
              <a:t>Pros &amp; Cons</a:t>
            </a:r>
            <a:endParaRPr lang="en-US"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Reduced </a:t>
            </a:r>
            <a:r>
              <a:rPr lang="en-US" dirty="0"/>
              <a:t>path length </a:t>
            </a:r>
            <a:r>
              <a:rPr lang="en-US" dirty="0" smtClean="0"/>
              <a:t>and </a:t>
            </a:r>
            <a:r>
              <a:rPr lang="en-US" dirty="0"/>
              <a:t>hence reduced path </a:t>
            </a:r>
            <a:r>
              <a:rPr lang="en-US" dirty="0" smtClean="0"/>
              <a:t>latency</a:t>
            </a:r>
            <a:endParaRPr lang="en-US" dirty="0" smtClean="0"/>
          </a:p>
          <a:p>
            <a:pPr lvl="1" algn="l" rtl="0"/>
            <a:r>
              <a:rPr lang="en-US" dirty="0" smtClean="0"/>
              <a:t>Since </a:t>
            </a:r>
            <a:r>
              <a:rPr lang="en-US" dirty="0"/>
              <a:t>placing multiple nodes per zone has the same effect as reducing the number of nodes in the </a:t>
            </a:r>
            <a:r>
              <a:rPr lang="en-US" dirty="0" smtClean="0"/>
              <a:t>system.</a:t>
            </a:r>
          </a:p>
          <a:p>
            <a:pPr algn="l" rtl="0"/>
            <a:r>
              <a:rPr lang="en-US" dirty="0" smtClean="0"/>
              <a:t>Reduced </a:t>
            </a:r>
            <a:r>
              <a:rPr lang="en-US" dirty="0"/>
              <a:t>per-hop </a:t>
            </a:r>
            <a:r>
              <a:rPr lang="en-US" dirty="0" smtClean="0"/>
              <a:t>latency</a:t>
            </a:r>
            <a:endParaRPr lang="en-US" dirty="0" smtClean="0"/>
          </a:p>
          <a:p>
            <a:pPr lvl="1" algn="l" rtl="0"/>
            <a:r>
              <a:rPr lang="en-US" dirty="0" smtClean="0"/>
              <a:t>Since a </a:t>
            </a:r>
            <a:r>
              <a:rPr lang="en-US" dirty="0"/>
              <a:t>node now has multiple choices in its selection of neighboring nodes and can select neighbors that are closer in terms of latency</a:t>
            </a:r>
            <a:r>
              <a:rPr lang="en-US" dirty="0" smtClean="0"/>
              <a:t>.</a:t>
            </a:r>
          </a:p>
          <a:p>
            <a:pPr lvl="1" algn="l" rtl="0"/>
            <a:r>
              <a:rPr lang="en-US" dirty="0"/>
              <a:t>We </a:t>
            </a:r>
            <a:r>
              <a:rPr lang="en-US" dirty="0" smtClean="0"/>
              <a:t>see that </a:t>
            </a:r>
            <a:r>
              <a:rPr lang="en-US" dirty="0"/>
              <a:t>placing 4 nodes </a:t>
            </a:r>
            <a:r>
              <a:rPr lang="en-US" dirty="0" smtClean="0"/>
              <a:t/>
            </a:r>
            <a:br>
              <a:rPr lang="en-US" dirty="0" smtClean="0"/>
            </a:br>
            <a:r>
              <a:rPr lang="en-US" dirty="0" smtClean="0"/>
              <a:t>per </a:t>
            </a:r>
            <a:r>
              <a:rPr lang="en-US" dirty="0"/>
              <a:t>zone can reduce the </a:t>
            </a:r>
            <a:r>
              <a:rPr lang="en-US" dirty="0" smtClean="0"/>
              <a:t/>
            </a:r>
            <a:br>
              <a:rPr lang="en-US" dirty="0" smtClean="0"/>
            </a:br>
            <a:r>
              <a:rPr lang="en-US" dirty="0" smtClean="0"/>
              <a:t>per-hop latency by </a:t>
            </a:r>
            <a:r>
              <a:rPr lang="en-US" dirty="0"/>
              <a:t>about </a:t>
            </a:r>
            <a:r>
              <a:rPr lang="en-US" dirty="0" smtClean="0"/>
              <a:t/>
            </a:r>
            <a:br>
              <a:rPr lang="en-US" dirty="0" smtClean="0"/>
            </a:br>
            <a:r>
              <a:rPr lang="en-US" dirty="0" smtClean="0"/>
              <a:t>45%.</a:t>
            </a:r>
          </a:p>
          <a:p>
            <a:pPr algn="l" rtl="0"/>
            <a:r>
              <a:rPr lang="en-US" dirty="0" smtClean="0"/>
              <a:t>Improved fault </a:t>
            </a:r>
            <a:r>
              <a:rPr lang="en-US" dirty="0" smtClean="0"/>
              <a:t>tolerance</a:t>
            </a:r>
            <a:endParaRPr lang="en-US" dirty="0" smtClean="0"/>
          </a:p>
          <a:p>
            <a:pPr lvl="1" algn="l" rtl="0"/>
            <a:r>
              <a:rPr lang="en-US" dirty="0" smtClean="0"/>
              <a:t>Since a </a:t>
            </a:r>
            <a:r>
              <a:rPr lang="en-US" dirty="0"/>
              <a:t>zone is vacant only when all the nodes in a zone crash </a:t>
            </a:r>
            <a:r>
              <a:rPr lang="en-US" dirty="0" smtClean="0"/>
              <a:t>simultaneously.</a:t>
            </a:r>
            <a:endParaRPr lang="en-US" dirty="0"/>
          </a:p>
          <a:p>
            <a:pPr lvl="2" algn="l" rtl="0"/>
            <a:endParaRPr lang="en-US" dirty="0" smtClean="0"/>
          </a:p>
          <a:p>
            <a:pPr algn="l" rtl="0"/>
            <a:r>
              <a:rPr lang="en-US" dirty="0" smtClean="0"/>
              <a:t>On </a:t>
            </a:r>
            <a:r>
              <a:rPr lang="en-US" dirty="0"/>
              <a:t>the negative side, overloading zones adds somewhat to system complexity because nodes must additionally track </a:t>
            </a:r>
            <a:r>
              <a:rPr lang="en-US" dirty="0" smtClean="0"/>
              <a:t>its set </a:t>
            </a:r>
            <a:r>
              <a:rPr lang="en-US" dirty="0"/>
              <a:t>of </a:t>
            </a:r>
            <a:r>
              <a:rPr lang="en-US" dirty="0" smtClean="0"/>
              <a:t>peers, in addition to its set of neighbors.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7" name="Picture 6" descr="www.cs.bgu.ac.il/~dinitz/Course/SS-12/Karp-CAN-2001.pdf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53334" t="43898" r="11500" b="38075"/>
          <a:stretch/>
        </p:blipFill>
        <p:spPr>
          <a:xfrm>
            <a:off x="4267200" y="3048000"/>
            <a:ext cx="4233620" cy="1304195"/>
          </a:xfrm>
          <a:prstGeom prst="rect">
            <a:avLst/>
          </a:prstGeom>
        </p:spPr>
      </p:pic>
    </p:spTree>
    <p:extLst>
      <p:ext uri="{BB962C8B-B14F-4D97-AF65-F5344CB8AC3E}">
        <p14:creationId xmlns:p14="http://schemas.microsoft.com/office/powerpoint/2010/main" val="31156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arn(inVertical)">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Simplified algorithm key </a:t>
            </a:r>
            <a:r>
              <a:rPr lang="en-US" dirty="0" smtClean="0"/>
              <a:t>features (reminder)</a:t>
            </a:r>
            <a:endParaRPr lang="en-US"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The Key-Value entries of the hash table are distributed between the CAN nodes (each node stores a fraction of the table).</a:t>
            </a:r>
          </a:p>
          <a:p>
            <a:pPr algn="l" rtl="0"/>
            <a:r>
              <a:rPr lang="en-US" dirty="0" smtClean="0"/>
              <a:t>The coordinate space is completely logical, not related to the underlying physical (IP) network.</a:t>
            </a:r>
          </a:p>
          <a:p>
            <a:pPr algn="l" rtl="0"/>
            <a:r>
              <a:rPr lang="en-US" dirty="0" smtClean="0"/>
              <a:t>An entry (</a:t>
            </a:r>
            <a:r>
              <a:rPr lang="en-US" i="1" dirty="0" smtClean="0"/>
              <a:t>K</a:t>
            </a:r>
            <a:r>
              <a:rPr lang="en-US" i="1" baseline="-25000" dirty="0" smtClean="0"/>
              <a:t>1</a:t>
            </a:r>
            <a:r>
              <a:rPr lang="en-US" i="1" dirty="0" smtClean="0"/>
              <a:t>, V</a:t>
            </a:r>
            <a:r>
              <a:rPr lang="en-US" i="1" baseline="-25000" dirty="0" smtClean="0"/>
              <a:t>1</a:t>
            </a:r>
            <a:r>
              <a:rPr lang="en-US" dirty="0" smtClean="0"/>
              <a:t>) is mapped to a single point </a:t>
            </a:r>
            <a:r>
              <a:rPr lang="en-US" i="1" dirty="0" smtClean="0"/>
              <a:t>P</a:t>
            </a:r>
            <a:r>
              <a:rPr lang="en-US" dirty="0" smtClean="0"/>
              <a:t> in the </a:t>
            </a:r>
            <a:r>
              <a:rPr lang="en-US" dirty="0"/>
              <a:t>coordinate </a:t>
            </a:r>
            <a:r>
              <a:rPr lang="en-US" dirty="0" smtClean="0"/>
              <a:t>space, and stored at the node which owns the zone in which </a:t>
            </a:r>
            <a:r>
              <a:rPr lang="en-US" i="1" dirty="0" smtClean="0"/>
              <a:t>P</a:t>
            </a:r>
            <a:r>
              <a:rPr lang="en-US" dirty="0" smtClean="0"/>
              <a:t> lies.</a:t>
            </a:r>
          </a:p>
          <a:p>
            <a:pPr algn="l" rtl="0"/>
            <a:r>
              <a:rPr lang="en-US" dirty="0" smtClean="0"/>
              <a:t>To retrieve an entry corresponding to key </a:t>
            </a:r>
            <a:r>
              <a:rPr lang="en-US" i="1" dirty="0" smtClean="0"/>
              <a:t>K</a:t>
            </a:r>
            <a:r>
              <a:rPr lang="en-US" i="1" baseline="-25000" dirty="0" smtClean="0"/>
              <a:t>1</a:t>
            </a:r>
            <a:r>
              <a:rPr lang="en-US" dirty="0" smtClean="0"/>
              <a:t>, the same hash function is applied to map </a:t>
            </a:r>
            <a:r>
              <a:rPr lang="en-US" i="1" dirty="0" smtClean="0"/>
              <a:t>K</a:t>
            </a:r>
            <a:r>
              <a:rPr lang="en-US" i="1" baseline="-25000" dirty="0" smtClean="0"/>
              <a:t>1</a:t>
            </a:r>
            <a:r>
              <a:rPr lang="en-US" dirty="0" smtClean="0"/>
              <a:t> to </a:t>
            </a:r>
            <a:r>
              <a:rPr lang="en-US" i="1" dirty="0" smtClean="0"/>
              <a:t>P</a:t>
            </a:r>
            <a:r>
              <a:rPr lang="en-US" dirty="0" smtClean="0"/>
              <a:t>, and a query is routed to the node in whose zone </a:t>
            </a:r>
            <a:r>
              <a:rPr lang="en-US" i="1" dirty="0" smtClean="0"/>
              <a:t>P </a:t>
            </a:r>
            <a:r>
              <a:rPr lang="en-US" dirty="0" smtClean="0"/>
              <a:t>lies.</a:t>
            </a:r>
          </a:p>
          <a:p>
            <a:pPr algn="l" rtl="0"/>
            <a:r>
              <a:rPr lang="en-US" dirty="0" smtClean="0"/>
              <a:t>Each CAN node stores a routing table containing IP addresses and virtual coordinate zone of each of its neighbors (which zones are adjacent to its own).</a:t>
            </a:r>
          </a:p>
          <a:p>
            <a:pPr lvl="1" algn="l" rtl="0"/>
            <a:endParaRPr lang="en-US" dirty="0" smtClean="0"/>
          </a:p>
          <a:p>
            <a:pPr lvl="1" algn="l" rtl="0"/>
            <a:endParaRPr lang="en-US" dirty="0" smtClean="0"/>
          </a:p>
          <a:p>
            <a:pPr lvl="1" algn="l" rtl="0"/>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1469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3352800"/>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017091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Multiple hash function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algn="l" rtl="0"/>
                <a:r>
                  <a:rPr lang="en-US" i="1" dirty="0" smtClean="0"/>
                  <a:t>k </a:t>
                </a:r>
                <a:r>
                  <a:rPr lang="en-US" dirty="0" smtClean="0"/>
                  <a:t>different hash functions to map a single key onto </a:t>
                </a:r>
                <a:r>
                  <a:rPr lang="en-US" i="1" dirty="0" smtClean="0"/>
                  <a:t>k </a:t>
                </a:r>
                <a:r>
                  <a:rPr lang="en-US" dirty="0" smtClean="0"/>
                  <a:t>points in the coordinate space.</a:t>
                </a:r>
              </a:p>
              <a:p>
                <a:pPr algn="l" rtl="0"/>
                <a:r>
                  <a:rPr lang="en-US" dirty="0" smtClean="0"/>
                  <a:t>Accordingly </a:t>
                </a:r>
                <a:r>
                  <a:rPr lang="en-US" dirty="0"/>
                  <a:t>replicate a single (key</a:t>
                </a:r>
                <a:r>
                  <a:rPr lang="en-US" dirty="0" smtClean="0"/>
                  <a:t>, value</a:t>
                </a:r>
                <a:r>
                  <a:rPr lang="en-US" dirty="0"/>
                  <a:t>) pair at </a:t>
                </a:r>
                <a:r>
                  <a:rPr lang="en-US" i="1" dirty="0"/>
                  <a:t>k</a:t>
                </a:r>
                <a:r>
                  <a:rPr lang="en-US" dirty="0"/>
                  <a:t> distinct </a:t>
                </a:r>
                <a:r>
                  <a:rPr lang="en-US" dirty="0" smtClean="0"/>
                  <a:t>nodes in </a:t>
                </a:r>
                <a:r>
                  <a:rPr lang="en-US" dirty="0"/>
                  <a:t>the system.</a:t>
                </a:r>
                <a:endParaRPr lang="en-US" dirty="0" smtClean="0"/>
              </a:p>
              <a:p>
                <a:pPr algn="l" rtl="0"/>
                <a:r>
                  <a:rPr lang="en-US" dirty="0" smtClean="0"/>
                  <a:t>Improves data availability.</a:t>
                </a:r>
              </a:p>
              <a:p>
                <a:pPr algn="l" rtl="0"/>
                <a:r>
                  <a:rPr lang="en-US" dirty="0" smtClean="0"/>
                  <a:t>To improve latency:</a:t>
                </a:r>
              </a:p>
              <a:p>
                <a:pPr lvl="1" algn="l" rtl="0"/>
                <a:r>
                  <a:rPr lang="en-US" dirty="0" smtClean="0"/>
                  <a:t>Assume node </a:t>
                </a:r>
                <a:r>
                  <a:rPr lang="en-US" i="1" dirty="0" smtClean="0"/>
                  <a:t>A </a:t>
                </a:r>
                <a:r>
                  <a:rPr lang="en-US" dirty="0" smtClean="0"/>
                  <a:t>wants to send a query to the CAN, i.e. retrieve the value associated to some key </a:t>
                </a:r>
                <a14:m>
                  <m:oMath xmlns:m="http://schemas.openxmlformats.org/officeDocument/2006/math">
                    <m:sSub>
                      <m:sSubPr>
                        <m:ctrlPr>
                          <a:rPr lang="en-US" b="0" i="1" smtClean="0">
                            <a:latin typeface="Cambria Math"/>
                          </a:rPr>
                        </m:ctrlPr>
                      </m:sSubPr>
                      <m:e>
                        <m:r>
                          <a:rPr lang="en-US" b="0" i="1" smtClean="0">
                            <a:latin typeface="Cambria Math"/>
                          </a:rPr>
                          <m:t>𝐾</m:t>
                        </m:r>
                      </m:e>
                      <m:sub>
                        <m:r>
                          <a:rPr lang="en-US" b="0" i="1" smtClean="0">
                            <a:latin typeface="Cambria Math"/>
                          </a:rPr>
                          <m:t>1</m:t>
                        </m:r>
                      </m:sub>
                    </m:sSub>
                  </m:oMath>
                </a14:m>
                <a:r>
                  <a:rPr lang="en-US" dirty="0" smtClean="0"/>
                  <a:t>.</a:t>
                </a:r>
              </a:p>
              <a:p>
                <a:pPr lvl="1" algn="l" rtl="0"/>
                <a:r>
                  <a:rPr lang="en-US" dirty="0" smtClean="0"/>
                  <a:t>Since </a:t>
                </a:r>
                <a14:m>
                  <m:oMath xmlns:m="http://schemas.openxmlformats.org/officeDocument/2006/math">
                    <m:sSub>
                      <m:sSubPr>
                        <m:ctrlPr>
                          <a:rPr lang="en-US" i="1">
                            <a:latin typeface="Cambria Math"/>
                          </a:rPr>
                        </m:ctrlPr>
                      </m:sSubPr>
                      <m:e>
                        <m:r>
                          <a:rPr lang="en-US" i="1">
                            <a:latin typeface="Cambria Math"/>
                          </a:rPr>
                          <m:t>𝐾</m:t>
                        </m:r>
                      </m:e>
                      <m:sub>
                        <m:r>
                          <a:rPr lang="en-US" i="1">
                            <a:latin typeface="Cambria Math"/>
                          </a:rPr>
                          <m:t>1</m:t>
                        </m:r>
                      </m:sub>
                    </m:sSub>
                  </m:oMath>
                </a14:m>
                <a:r>
                  <a:rPr lang="en-US" dirty="0" smtClean="0"/>
                  <a:t> is mapped to </a:t>
                </a:r>
                <a:r>
                  <a:rPr lang="en-US" i="1" dirty="0" smtClean="0"/>
                  <a:t>k </a:t>
                </a:r>
                <a:r>
                  <a:rPr lang="en-US" dirty="0" smtClean="0"/>
                  <a:t>different nodes (by each of the hash functions), the node forwards the query to the closest.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593" t="-1111" r="-1259"/>
                </a:stretch>
              </a:blipFill>
            </p:spPr>
            <p:txBody>
              <a:bodyPr/>
              <a:lstStyle/>
              <a:p>
                <a:r>
                  <a:rPr lang="he-IL">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Footer Placeholder 5"/>
          <p:cNvSpPr>
            <a:spLocks noGrp="1"/>
          </p:cNvSpPr>
          <p:nvPr>
            <p:ph type="ftr" sz="quarter" idx="11"/>
          </p:nvPr>
        </p:nvSpPr>
        <p:spPr/>
        <p:txBody>
          <a:bodyPr/>
          <a:lstStyle/>
          <a:p>
            <a:r>
              <a:rPr lang="en-US" dirty="0" smtClean="0"/>
              <a:t>A Scalable Content-Addressable Network</a:t>
            </a:r>
            <a:endParaRPr lang="en-US" dirty="0"/>
          </a:p>
        </p:txBody>
      </p:sp>
    </p:spTree>
    <p:extLst>
      <p:ext uri="{BB962C8B-B14F-4D97-AF65-F5344CB8AC3E}">
        <p14:creationId xmlns:p14="http://schemas.microsoft.com/office/powerpoint/2010/main" val="34494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Multiple hash function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8" name="TextBox 7"/>
          <p:cNvSpPr txBox="1"/>
          <p:nvPr/>
        </p:nvSpPr>
        <p:spPr>
          <a:xfrm>
            <a:off x="4286250" y="1937266"/>
            <a:ext cx="514350" cy="369332"/>
          </a:xfrm>
          <a:prstGeom prst="rect">
            <a:avLst/>
          </a:prstGeom>
          <a:noFill/>
        </p:spPr>
        <p:txBody>
          <a:bodyPr wrap="square" rtlCol="0">
            <a:spAutoFit/>
          </a:bodyPr>
          <a:lstStyle/>
          <a:p>
            <a:r>
              <a:rPr lang="en-US" dirty="0" smtClean="0"/>
              <a:t>K</a:t>
            </a:r>
            <a:r>
              <a:rPr lang="en-US" baseline="-25000" dirty="0"/>
              <a:t>1</a:t>
            </a:r>
            <a:endParaRPr lang="en-US" dirty="0"/>
          </a:p>
        </p:txBody>
      </p:sp>
      <p:pic>
        <p:nvPicPr>
          <p:cNvPr id="1026" name="Picture 2" descr="http://www.allancockerill.com/images/socialnetwo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352800"/>
            <a:ext cx="4762500" cy="28860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stCxn id="8" idx="2"/>
          </p:cNvCxnSpPr>
          <p:nvPr/>
        </p:nvCxnSpPr>
        <p:spPr>
          <a:xfrm flipH="1">
            <a:off x="3581401" y="2306598"/>
            <a:ext cx="962024" cy="2189202"/>
          </a:xfrm>
          <a:prstGeom prst="line">
            <a:avLst/>
          </a:prstGeom>
          <a:ln>
            <a:tailEnd type="arrow" w="lg" len="med"/>
          </a:ln>
        </p:spPr>
        <p:style>
          <a:lnRef idx="3">
            <a:schemeClr val="dk1"/>
          </a:lnRef>
          <a:fillRef idx="0">
            <a:schemeClr val="dk1"/>
          </a:fillRef>
          <a:effectRef idx="2">
            <a:schemeClr val="dk1"/>
          </a:effectRef>
          <a:fontRef idx="minor">
            <a:schemeClr val="tx1"/>
          </a:fontRef>
        </p:style>
      </p:cxnSp>
      <p:cxnSp>
        <p:nvCxnSpPr>
          <p:cNvPr id="22" name="Straight Connector 21"/>
          <p:cNvCxnSpPr>
            <a:stCxn id="8" idx="2"/>
          </p:cNvCxnSpPr>
          <p:nvPr/>
        </p:nvCxnSpPr>
        <p:spPr>
          <a:xfrm>
            <a:off x="4543425" y="2306598"/>
            <a:ext cx="1476375" cy="2113002"/>
          </a:xfrm>
          <a:prstGeom prst="line">
            <a:avLst/>
          </a:prstGeom>
          <a:ln>
            <a:tailEnd type="arrow" w="lg" len="med"/>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3728311" y="3031867"/>
            <a:ext cx="457200" cy="369332"/>
          </a:xfrm>
          <a:prstGeom prst="rect">
            <a:avLst/>
          </a:prstGeom>
          <a:noFill/>
        </p:spPr>
        <p:txBody>
          <a:bodyPr wrap="square" rtlCol="0">
            <a:spAutoFit/>
          </a:bodyPr>
          <a:lstStyle/>
          <a:p>
            <a:r>
              <a:rPr lang="en-US" dirty="0" smtClean="0"/>
              <a:t>h</a:t>
            </a:r>
            <a:r>
              <a:rPr lang="en-US" baseline="-25000" dirty="0" smtClean="0"/>
              <a:t>1</a:t>
            </a:r>
            <a:endParaRPr lang="en-US" dirty="0"/>
          </a:p>
        </p:txBody>
      </p:sp>
      <p:sp>
        <p:nvSpPr>
          <p:cNvPr id="26" name="TextBox 25"/>
          <p:cNvSpPr txBox="1"/>
          <p:nvPr/>
        </p:nvSpPr>
        <p:spPr>
          <a:xfrm>
            <a:off x="4185511" y="3519735"/>
            <a:ext cx="1072289" cy="646331"/>
          </a:xfrm>
          <a:prstGeom prst="rect">
            <a:avLst/>
          </a:prstGeom>
          <a:solidFill>
            <a:schemeClr val="bg1"/>
          </a:solidFill>
        </p:spPr>
        <p:txBody>
          <a:bodyPr wrap="square" rtlCol="0">
            <a:spAutoFit/>
          </a:bodyPr>
          <a:lstStyle/>
          <a:p>
            <a:r>
              <a:rPr lang="en-US" dirty="0" smtClean="0"/>
              <a:t>   h</a:t>
            </a:r>
            <a:r>
              <a:rPr lang="en-US" baseline="-25000" dirty="0" smtClean="0"/>
              <a:t>2</a:t>
            </a:r>
          </a:p>
          <a:p>
            <a:endParaRPr lang="en-US" dirty="0"/>
          </a:p>
        </p:txBody>
      </p:sp>
      <p:cxnSp>
        <p:nvCxnSpPr>
          <p:cNvPr id="18" name="Straight Connector 17"/>
          <p:cNvCxnSpPr>
            <a:stCxn id="8" idx="2"/>
          </p:cNvCxnSpPr>
          <p:nvPr/>
        </p:nvCxnSpPr>
        <p:spPr>
          <a:xfrm>
            <a:off x="4543425" y="2306598"/>
            <a:ext cx="456069" cy="3088104"/>
          </a:xfrm>
          <a:prstGeom prst="line">
            <a:avLst/>
          </a:prstGeom>
          <a:ln>
            <a:tailEnd type="arrow" w="lg" len="med"/>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5212274" y="2983468"/>
            <a:ext cx="457200" cy="369332"/>
          </a:xfrm>
          <a:prstGeom prst="rect">
            <a:avLst/>
          </a:prstGeom>
          <a:noFill/>
        </p:spPr>
        <p:txBody>
          <a:bodyPr wrap="square" rtlCol="0">
            <a:spAutoFit/>
          </a:bodyPr>
          <a:lstStyle/>
          <a:p>
            <a:r>
              <a:rPr lang="en-US" dirty="0" smtClean="0"/>
              <a:t>h</a:t>
            </a:r>
            <a:r>
              <a:rPr lang="en-US" baseline="-25000" dirty="0" smtClean="0"/>
              <a:t>3</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70115" y="1447800"/>
                <a:ext cx="2971800" cy="1631216"/>
              </a:xfrm>
              <a:prstGeom prst="rect">
                <a:avLst/>
              </a:prstGeom>
              <a:noFill/>
            </p:spPr>
            <p:txBody>
              <a:bodyPr wrap="square" rtlCol="0">
                <a:spAutoFit/>
              </a:bodyPr>
              <a:lstStyle/>
              <a:p>
                <a:r>
                  <a:rPr lang="en-US" sz="2400" u="sng" dirty="0" smtClean="0"/>
                  <a:t>An example for </a:t>
                </a:r>
                <a:r>
                  <a:rPr lang="en-US" sz="2400" i="1" u="sng" dirty="0" smtClean="0"/>
                  <a:t>k</a:t>
                </a:r>
                <a:r>
                  <a:rPr lang="en-US" sz="2400" u="sng" dirty="0" smtClean="0"/>
                  <a:t>=3</a:t>
                </a:r>
              </a:p>
              <a:p>
                <a:endParaRPr lang="en-US" sz="2000" dirty="0">
                  <a:solidFill>
                    <a:schemeClr val="tx2"/>
                  </a:solidFill>
                </a:endParaRPr>
              </a:p>
              <a:p>
                <a:r>
                  <a:rPr lang="en-US" sz="2000" dirty="0" smtClean="0">
                    <a:solidFill>
                      <a:schemeClr val="tx2"/>
                    </a:solidFill>
                  </a:rPr>
                  <a:t>The key </a:t>
                </a:r>
                <a14:m>
                  <m:oMath xmlns:m="http://schemas.openxmlformats.org/officeDocument/2006/math">
                    <m:sSub>
                      <m:sSubPr>
                        <m:ctrlPr>
                          <a:rPr lang="en-US" sz="2000" i="1" smtClean="0">
                            <a:solidFill>
                              <a:schemeClr val="tx2"/>
                            </a:solidFill>
                            <a:latin typeface="Cambria Math"/>
                          </a:rPr>
                        </m:ctrlPr>
                      </m:sSubPr>
                      <m:e>
                        <m:r>
                          <a:rPr lang="en-US" sz="2000" b="0" i="1" smtClean="0">
                            <a:solidFill>
                              <a:schemeClr val="tx2"/>
                            </a:solidFill>
                            <a:latin typeface="Cambria Math"/>
                          </a:rPr>
                          <m:t>𝐾</m:t>
                        </m:r>
                      </m:e>
                      <m:sub>
                        <m:r>
                          <a:rPr lang="en-US" sz="2000" b="0" i="1" smtClean="0">
                            <a:solidFill>
                              <a:schemeClr val="tx2"/>
                            </a:solidFill>
                            <a:latin typeface="Cambria Math"/>
                          </a:rPr>
                          <m:t>1</m:t>
                        </m:r>
                      </m:sub>
                    </m:sSub>
                  </m:oMath>
                </a14:m>
                <a:r>
                  <a:rPr lang="en-US" dirty="0" smtClean="0">
                    <a:solidFill>
                      <a:schemeClr val="tx2"/>
                    </a:solidFill>
                  </a:rPr>
                  <a:t> is mapped to 3 nodes by the hash functions </a:t>
                </a:r>
                <a14:m>
                  <m:oMath xmlns:m="http://schemas.openxmlformats.org/officeDocument/2006/math">
                    <m:sSub>
                      <m:sSubPr>
                        <m:ctrlPr>
                          <a:rPr lang="en-US"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1</m:t>
                        </m:r>
                      </m:sub>
                    </m:sSub>
                    <m:r>
                      <a:rPr lang="en-US" b="0" i="1" smtClean="0">
                        <a:solidFill>
                          <a:schemeClr val="tx2"/>
                        </a:solidFill>
                        <a:latin typeface="Cambria Math"/>
                      </a:rPr>
                      <m:t>, </m:t>
                    </m:r>
                    <m:sSub>
                      <m:sSubPr>
                        <m:ctrlPr>
                          <a:rPr lang="en-US"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2</m:t>
                        </m:r>
                      </m:sub>
                    </m:sSub>
                    <m:r>
                      <a:rPr lang="en-US" b="0" i="1" smtClean="0">
                        <a:solidFill>
                          <a:schemeClr val="tx2"/>
                        </a:solidFill>
                        <a:latin typeface="Cambria Math"/>
                      </a:rPr>
                      <m:t>,</m:t>
                    </m:r>
                    <m:sSub>
                      <m:sSubPr>
                        <m:ctrlPr>
                          <a:rPr lang="en-US"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3</m:t>
                        </m:r>
                      </m:sub>
                    </m:sSub>
                    <m:r>
                      <a:rPr lang="en-US" b="0" i="1" smtClean="0">
                        <a:solidFill>
                          <a:schemeClr val="tx2"/>
                        </a:solidFill>
                        <a:latin typeface="Cambria Math"/>
                      </a:rPr>
                      <m:t>.</m:t>
                    </m:r>
                  </m:oMath>
                </a14:m>
                <a:endParaRPr lang="en-US" dirty="0" smtClean="0">
                  <a:solidFill>
                    <a:schemeClr val="tx2"/>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70115" y="1447800"/>
                <a:ext cx="2971800" cy="1631216"/>
              </a:xfrm>
              <a:prstGeom prst="rect">
                <a:avLst/>
              </a:prstGeom>
              <a:blipFill rotWithShape="1">
                <a:blip r:embed="rId4"/>
                <a:stretch>
                  <a:fillRect l="-3074" t="-2996"/>
                </a:stretch>
              </a:blipFill>
            </p:spPr>
            <p:txBody>
              <a:bodyPr/>
              <a:lstStyle/>
              <a:p>
                <a:r>
                  <a:rPr lang="he-IL">
                    <a:noFill/>
                  </a:rPr>
                  <a:t> </a:t>
                </a:r>
              </a:p>
            </p:txBody>
          </p:sp>
        </mc:Fallback>
      </mc:AlternateContent>
    </p:spTree>
    <p:extLst>
      <p:ext uri="{BB962C8B-B14F-4D97-AF65-F5344CB8AC3E}">
        <p14:creationId xmlns:p14="http://schemas.microsoft.com/office/powerpoint/2010/main" val="257084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3764796"/>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181719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Topology-sensitive CAN overlay network</a:t>
            </a:r>
          </a:p>
        </p:txBody>
      </p:sp>
      <p:sp>
        <p:nvSpPr>
          <p:cNvPr id="3" name="Content Placeholder 2"/>
          <p:cNvSpPr>
            <a:spLocks noGrp="1"/>
          </p:cNvSpPr>
          <p:nvPr>
            <p:ph sz="quarter" idx="1"/>
          </p:nvPr>
        </p:nvSpPr>
        <p:spPr/>
        <p:txBody>
          <a:bodyPr>
            <a:normAutofit/>
          </a:bodyPr>
          <a:lstStyle/>
          <a:p>
            <a:pPr algn="l" rtl="0"/>
            <a:r>
              <a:rPr lang="en-US" sz="2400" dirty="0" smtClean="0"/>
              <a:t>The simple algorithm allocates nodes to zones randomly:</a:t>
            </a:r>
          </a:p>
          <a:p>
            <a:pPr lvl="1" algn="l" rtl="0"/>
            <a:r>
              <a:rPr lang="en-US" sz="2000" dirty="0" smtClean="0"/>
              <a:t>Node’s </a:t>
            </a:r>
            <a:r>
              <a:rPr lang="en-US" sz="2000" dirty="0"/>
              <a:t>neighbors on </a:t>
            </a:r>
            <a:r>
              <a:rPr lang="en-US" sz="2000" dirty="0" smtClean="0"/>
              <a:t>the CAN </a:t>
            </a:r>
            <a:r>
              <a:rPr lang="en-US" sz="2000" dirty="0"/>
              <a:t>need not be topologically nearby on the underlying IP </a:t>
            </a:r>
            <a:r>
              <a:rPr lang="en-US" sz="2000" dirty="0" smtClean="0"/>
              <a:t>network</a:t>
            </a:r>
          </a:p>
          <a:p>
            <a:pPr lvl="1" algn="l" rtl="0"/>
            <a:r>
              <a:rPr lang="en-US" sz="2000" dirty="0"/>
              <a:t>This can lead to seemingly strange routing </a:t>
            </a:r>
            <a:r>
              <a:rPr lang="en-US" sz="2000" dirty="0" smtClean="0"/>
              <a:t>scenarios, </a:t>
            </a:r>
            <a:r>
              <a:rPr lang="en-US" sz="2000" dirty="0"/>
              <a:t>for example, a CAN node in Berkeley has its neighbor nodes in Europe and hence its path to a node in nearby Stanford may traverse distant nodes in Europe</a:t>
            </a:r>
            <a:r>
              <a:rPr lang="en-US" sz="2000" dirty="0" smtClean="0"/>
              <a:t>.</a:t>
            </a:r>
          </a:p>
          <a:p>
            <a:pPr algn="l" rtl="0"/>
            <a:r>
              <a:rPr lang="en-US" sz="2400" dirty="0" smtClean="0"/>
              <a:t>Previous improvements (we’ve seen) tried to improve path selection over an existing overlay network.</a:t>
            </a:r>
          </a:p>
          <a:p>
            <a:pPr algn="l" rtl="0"/>
            <a:r>
              <a:rPr lang="en-US" sz="2400" dirty="0" smtClean="0"/>
              <a:t>Now, we will try to design CAN topologies which are congruent with the underlying IP network.</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9743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Topology-sensitive CAN overlay network</a:t>
            </a:r>
          </a:p>
        </p:txBody>
      </p:sp>
      <p:sp>
        <p:nvSpPr>
          <p:cNvPr id="3" name="Content Placeholder 2"/>
          <p:cNvSpPr>
            <a:spLocks noGrp="1"/>
          </p:cNvSpPr>
          <p:nvPr>
            <p:ph sz="quarter" idx="1"/>
          </p:nvPr>
        </p:nvSpPr>
        <p:spPr/>
        <p:txBody>
          <a:bodyPr>
            <a:normAutofit/>
          </a:bodyPr>
          <a:lstStyle/>
          <a:p>
            <a:pPr algn="l" rtl="0"/>
            <a:r>
              <a:rPr lang="en-US" sz="2400" dirty="0" smtClean="0"/>
              <a:t>Assumes the existence of well known </a:t>
            </a:r>
            <a:r>
              <a:rPr lang="en-US" sz="2400" u="sng" dirty="0" smtClean="0">
                <a:effectLst>
                  <a:outerShdw blurRad="38100" dist="38100" dir="2700000" algn="tl">
                    <a:srgbClr val="000000">
                      <a:alpha val="43137"/>
                    </a:srgbClr>
                  </a:outerShdw>
                </a:effectLst>
              </a:rPr>
              <a:t>landmarks</a:t>
            </a:r>
            <a:r>
              <a:rPr lang="en-US" sz="2400" dirty="0" smtClean="0"/>
              <a:t> on the internet (e.g. DNS root name servers).</a:t>
            </a:r>
          </a:p>
          <a:p>
            <a:pPr algn="l" rtl="0"/>
            <a:r>
              <a:rPr lang="en-US" sz="2400" dirty="0" smtClean="0"/>
              <a:t>Every CAN node measures its </a:t>
            </a:r>
            <a:r>
              <a:rPr lang="en-US" sz="2400" u="sng" dirty="0" smtClean="0">
                <a:effectLst>
                  <a:outerShdw blurRad="38100" dist="38100" dir="2700000" algn="tl">
                    <a:srgbClr val="000000">
                      <a:alpha val="43137"/>
                    </a:srgbClr>
                  </a:outerShdw>
                </a:effectLst>
              </a:rPr>
              <a:t>RTT</a:t>
            </a:r>
            <a:r>
              <a:rPr lang="en-US" sz="2400" dirty="0" smtClean="0"/>
              <a:t> to each of these landmarks and orders the landmarks in order of </a:t>
            </a:r>
            <a:r>
              <a:rPr lang="en-US" sz="2400" u="sng" dirty="0" smtClean="0">
                <a:effectLst>
                  <a:outerShdw blurRad="38100" dist="38100" dir="2700000" algn="tl">
                    <a:srgbClr val="000000">
                      <a:alpha val="43137"/>
                    </a:srgbClr>
                  </a:outerShdw>
                </a:effectLst>
              </a:rPr>
              <a:t>increasing RTT</a:t>
            </a:r>
            <a:r>
              <a:rPr lang="en-US" sz="2400" dirty="0" smtClean="0"/>
              <a:t>.</a:t>
            </a:r>
          </a:p>
          <a:p>
            <a:pPr algn="l" rtl="0"/>
            <a:r>
              <a:rPr lang="en-US" sz="2400" dirty="0" smtClean="0"/>
              <a:t>With </a:t>
            </a:r>
            <a:r>
              <a:rPr lang="en-US" sz="2400" i="1" dirty="0" smtClean="0"/>
              <a:t>m</a:t>
            </a:r>
            <a:r>
              <a:rPr lang="en-US" sz="2400" dirty="0" smtClean="0"/>
              <a:t> landmarks, </a:t>
            </a:r>
            <a:r>
              <a:rPr lang="en-US" sz="2400" i="1" dirty="0" smtClean="0"/>
              <a:t>m</a:t>
            </a:r>
            <a:r>
              <a:rPr lang="en-US" sz="2400" dirty="0" smtClean="0"/>
              <a:t>! such orderings are possible.</a:t>
            </a:r>
          </a:p>
          <a:p>
            <a:pPr algn="l" rtl="0"/>
            <a:r>
              <a:rPr lang="en-US" sz="2400" dirty="0" smtClean="0"/>
              <a:t>The coordinate space is partitioned into corresponding </a:t>
            </a:r>
            <a:r>
              <a:rPr lang="en-US" sz="2400" i="1" dirty="0" smtClean="0"/>
              <a:t>m</a:t>
            </a:r>
            <a:r>
              <a:rPr lang="en-US" sz="2400" dirty="0" smtClean="0"/>
              <a:t>! equal portions.</a:t>
            </a:r>
          </a:p>
          <a:p>
            <a:pPr algn="l" rtl="0"/>
            <a:r>
              <a:rPr lang="en-US" sz="2400" dirty="0" smtClean="0"/>
              <a:t>A new node joins the CAN at a random point in the portion of the coordinate space, associated with its landmark ordering.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7806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Topology-sensitive CAN overlay network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grpSp>
        <p:nvGrpSpPr>
          <p:cNvPr id="8" name="Group 7"/>
          <p:cNvGrpSpPr/>
          <p:nvPr/>
        </p:nvGrpSpPr>
        <p:grpSpPr>
          <a:xfrm>
            <a:off x="1143001" y="2723948"/>
            <a:ext cx="6555938" cy="3429000"/>
            <a:chOff x="1208868" y="1909762"/>
            <a:chExt cx="6656496" cy="4033838"/>
          </a:xfrm>
        </p:grpSpPr>
        <p:pic>
          <p:nvPicPr>
            <p:cNvPr id="7" name="Picture 2" descr="http://www.allancockerill.com/images/socialnetwo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868" y="1909762"/>
              <a:ext cx="6656496" cy="40338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79916" y="2057400"/>
              <a:ext cx="140648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14401" y="1565719"/>
            <a:ext cx="788898" cy="1158230"/>
            <a:chOff x="914401" y="1565719"/>
            <a:chExt cx="788898" cy="1158230"/>
          </a:xfrm>
        </p:grpSpPr>
        <p:pic>
          <p:nvPicPr>
            <p:cNvPr id="2050" name="Picture 2" descr="http://www.vernontech.ca/uploads/computer-serv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1935051"/>
              <a:ext cx="788898" cy="7888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3001" y="1565719"/>
              <a:ext cx="457199" cy="369332"/>
            </a:xfrm>
            <a:prstGeom prst="rect">
              <a:avLst/>
            </a:prstGeom>
            <a:noFill/>
          </p:spPr>
          <p:txBody>
            <a:bodyPr wrap="square" rtlCol="1">
              <a:spAutoFit/>
            </a:bodyPr>
            <a:lstStyle/>
            <a:p>
              <a:r>
                <a:rPr lang="en-US" dirty="0" smtClean="0"/>
                <a:t>L</a:t>
              </a:r>
              <a:r>
                <a:rPr lang="en-US" baseline="-25000" dirty="0" smtClean="0"/>
                <a:t>1</a:t>
              </a:r>
              <a:endParaRPr lang="he-IL" dirty="0"/>
            </a:p>
          </p:txBody>
        </p:sp>
      </p:grpSp>
      <p:grpSp>
        <p:nvGrpSpPr>
          <p:cNvPr id="13" name="Group 12"/>
          <p:cNvGrpSpPr/>
          <p:nvPr/>
        </p:nvGrpSpPr>
        <p:grpSpPr>
          <a:xfrm>
            <a:off x="4961465" y="1355936"/>
            <a:ext cx="788898" cy="1158230"/>
            <a:chOff x="914401" y="1565719"/>
            <a:chExt cx="788898" cy="1158230"/>
          </a:xfrm>
        </p:grpSpPr>
        <p:pic>
          <p:nvPicPr>
            <p:cNvPr id="14" name="Picture 2" descr="http://www.vernontech.ca/uploads/computer-serv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1935051"/>
              <a:ext cx="788898" cy="7888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43001" y="1565719"/>
              <a:ext cx="457199" cy="369332"/>
            </a:xfrm>
            <a:prstGeom prst="rect">
              <a:avLst/>
            </a:prstGeom>
            <a:noFill/>
          </p:spPr>
          <p:txBody>
            <a:bodyPr wrap="square" rtlCol="1">
              <a:spAutoFit/>
            </a:bodyPr>
            <a:lstStyle/>
            <a:p>
              <a:r>
                <a:rPr lang="en-US" dirty="0" smtClean="0"/>
                <a:t>L</a:t>
              </a:r>
              <a:r>
                <a:rPr lang="en-US" baseline="-25000" dirty="0"/>
                <a:t>2</a:t>
              </a:r>
              <a:endParaRPr lang="he-IL" dirty="0"/>
            </a:p>
          </p:txBody>
        </p:sp>
      </p:grpSp>
      <p:cxnSp>
        <p:nvCxnSpPr>
          <p:cNvPr id="18" name="Straight Connector 17"/>
          <p:cNvCxnSpPr>
            <a:endCxn id="2050" idx="2"/>
          </p:cNvCxnSpPr>
          <p:nvPr/>
        </p:nvCxnSpPr>
        <p:spPr>
          <a:xfrm flipH="1" flipV="1">
            <a:off x="1308850" y="2723949"/>
            <a:ext cx="39283" cy="986702"/>
          </a:xfrm>
          <a:prstGeom prst="line">
            <a:avLst/>
          </a:prstGeom>
          <a:ln>
            <a:headEnd type="arrow" w="lg" len="med"/>
            <a:tailEnd type="arrow" w="lg" len="med"/>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1500534" y="2329501"/>
            <a:ext cx="3460931" cy="1381150"/>
          </a:xfrm>
          <a:prstGeom prst="line">
            <a:avLst/>
          </a:prstGeom>
          <a:ln>
            <a:headEnd type="arrow" w="lg" len="med"/>
            <a:tailEnd type="arrow" w="lg" len="med"/>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59235" y="3989890"/>
            <a:ext cx="941299" cy="381000"/>
          </a:xfrm>
          <a:prstGeom prst="rect">
            <a:avLst/>
          </a:prstGeom>
          <a:noFill/>
        </p:spPr>
        <p:txBody>
          <a:bodyPr wrap="square" rtlCol="1">
            <a:spAutoFit/>
          </a:bodyPr>
          <a:lstStyle/>
          <a:p>
            <a:r>
              <a:rPr lang="en-US" dirty="0" smtClean="0"/>
              <a:t>&lt;L</a:t>
            </a:r>
            <a:r>
              <a:rPr lang="en-US" baseline="-25000" dirty="0" smtClean="0"/>
              <a:t>1</a:t>
            </a:r>
            <a:r>
              <a:rPr lang="en-US" dirty="0" smtClean="0"/>
              <a:t>, L</a:t>
            </a:r>
            <a:r>
              <a:rPr lang="en-US" baseline="-25000" dirty="0" smtClean="0"/>
              <a:t>2</a:t>
            </a:r>
            <a:r>
              <a:rPr lang="en-US" dirty="0" smtClean="0"/>
              <a:t>&gt;</a:t>
            </a:r>
            <a:endParaRPr lang="he-IL" dirty="0"/>
          </a:p>
        </p:txBody>
      </p:sp>
      <p:cxnSp>
        <p:nvCxnSpPr>
          <p:cNvPr id="27" name="Straight Connector 26"/>
          <p:cNvCxnSpPr/>
          <p:nvPr/>
        </p:nvCxnSpPr>
        <p:spPr>
          <a:xfrm flipH="1" flipV="1">
            <a:off x="1500534" y="2723949"/>
            <a:ext cx="633066" cy="514147"/>
          </a:xfrm>
          <a:prstGeom prst="line">
            <a:avLst/>
          </a:prstGeom>
          <a:ln>
            <a:headEnd type="arrow" w="lg" len="med"/>
            <a:tailEnd type="arrow" w="lg" len="med"/>
          </a:ln>
        </p:spPr>
        <p:style>
          <a:lnRef idx="3">
            <a:schemeClr val="dk1"/>
          </a:lnRef>
          <a:fillRef idx="0">
            <a:schemeClr val="dk1"/>
          </a:fillRef>
          <a:effectRef idx="2">
            <a:schemeClr val="dk1"/>
          </a:effectRef>
          <a:fontRef idx="minor">
            <a:schemeClr val="tx1"/>
          </a:fontRef>
        </p:style>
      </p:cxnSp>
      <p:cxnSp>
        <p:nvCxnSpPr>
          <p:cNvPr id="30" name="Straight Connector 29"/>
          <p:cNvCxnSpPr>
            <a:endCxn id="14" idx="1"/>
          </p:cNvCxnSpPr>
          <p:nvPr/>
        </p:nvCxnSpPr>
        <p:spPr>
          <a:xfrm flipV="1">
            <a:off x="2362200" y="2119717"/>
            <a:ext cx="2599265" cy="1097584"/>
          </a:xfrm>
          <a:prstGeom prst="line">
            <a:avLst/>
          </a:prstGeom>
          <a:ln>
            <a:headEnd type="arrow" w="lg" len="med"/>
            <a:tailEnd type="arrow" w="lg" len="med"/>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1817067" y="2829576"/>
            <a:ext cx="941299" cy="381000"/>
          </a:xfrm>
          <a:prstGeom prst="rect">
            <a:avLst/>
          </a:prstGeom>
          <a:noFill/>
        </p:spPr>
        <p:txBody>
          <a:bodyPr wrap="square" rtlCol="1">
            <a:spAutoFit/>
          </a:bodyPr>
          <a:lstStyle/>
          <a:p>
            <a:r>
              <a:rPr lang="en-US" dirty="0" smtClean="0"/>
              <a:t>&lt;L</a:t>
            </a:r>
            <a:r>
              <a:rPr lang="en-US" baseline="-25000" dirty="0" smtClean="0"/>
              <a:t>1</a:t>
            </a:r>
            <a:r>
              <a:rPr lang="en-US" dirty="0" smtClean="0"/>
              <a:t>, L</a:t>
            </a:r>
            <a:r>
              <a:rPr lang="en-US" baseline="-25000" dirty="0" smtClean="0"/>
              <a:t>2</a:t>
            </a:r>
            <a:r>
              <a:rPr lang="en-US" dirty="0" smtClean="0"/>
              <a:t>&gt;</a:t>
            </a:r>
            <a:endParaRPr lang="he-IL" dirty="0"/>
          </a:p>
        </p:txBody>
      </p:sp>
      <p:sp>
        <p:nvSpPr>
          <p:cNvPr id="2048" name="Rounded Rectangle 2047"/>
          <p:cNvSpPr/>
          <p:nvPr/>
        </p:nvSpPr>
        <p:spPr>
          <a:xfrm>
            <a:off x="1143001" y="2849449"/>
            <a:ext cx="2518831" cy="3170351"/>
          </a:xfrm>
          <a:prstGeom prst="round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36" name="Rounded Rectangle 35"/>
          <p:cNvSpPr/>
          <p:nvPr/>
        </p:nvSpPr>
        <p:spPr>
          <a:xfrm>
            <a:off x="3932764" y="2723949"/>
            <a:ext cx="3766175" cy="3295852"/>
          </a:xfrm>
          <a:prstGeom prst="roundRect">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9811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048"/>
                                        </p:tgtEl>
                                        <p:attrNameLst>
                                          <p:attrName>style.visibility</p:attrName>
                                        </p:attrNameLst>
                                      </p:cBhvr>
                                      <p:to>
                                        <p:strVal val="visible"/>
                                      </p:to>
                                    </p:set>
                                    <p:animEffect transition="in" filter="wheel(1)">
                                      <p:cBhvr>
                                        <p:cTn id="37" dur="2000"/>
                                        <p:tgtEl>
                                          <p:spTgt spid="204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2048"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Topology-sensitive CAN overlay network</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algn="l" rtl="0"/>
                <a:r>
                  <a:rPr lang="en-US" dirty="0" smtClean="0"/>
                  <a:t>The </a:t>
                </a:r>
                <a:r>
                  <a:rPr lang="en-US" dirty="0"/>
                  <a:t>rationale behind this scheme is that </a:t>
                </a:r>
                <a:r>
                  <a:rPr lang="en-US" u="sng" dirty="0">
                    <a:effectLst>
                      <a:outerShdw blurRad="38100" dist="38100" dir="2700000" algn="tl">
                        <a:srgbClr val="000000">
                          <a:alpha val="43137"/>
                        </a:srgbClr>
                      </a:outerShdw>
                    </a:effectLst>
                  </a:rPr>
                  <a:t>topologically close </a:t>
                </a:r>
                <a:r>
                  <a:rPr lang="en-US" u="sng" dirty="0" smtClean="0">
                    <a:effectLst>
                      <a:outerShdw blurRad="38100" dist="38100" dir="2700000" algn="tl">
                        <a:srgbClr val="000000">
                          <a:alpha val="43137"/>
                        </a:srgbClr>
                      </a:outerShdw>
                    </a:effectLst>
                  </a:rPr>
                  <a:t>nodes are </a:t>
                </a:r>
                <a:r>
                  <a:rPr lang="en-US" u="sng" dirty="0">
                    <a:effectLst>
                      <a:outerShdw blurRad="38100" dist="38100" dir="2700000" algn="tl">
                        <a:srgbClr val="000000">
                          <a:alpha val="43137"/>
                        </a:srgbClr>
                      </a:outerShdw>
                    </a:effectLst>
                  </a:rPr>
                  <a:t>likely to have </a:t>
                </a:r>
                <a:r>
                  <a:rPr lang="en-US" u="sng" dirty="0" smtClean="0">
                    <a:effectLst>
                      <a:outerShdw blurRad="38100" dist="38100" dir="2700000" algn="tl">
                        <a:srgbClr val="000000">
                          <a:alpha val="43137"/>
                        </a:srgbClr>
                      </a:outerShdw>
                    </a:effectLst>
                  </a:rPr>
                  <a:t>similar orderings</a:t>
                </a:r>
                <a:r>
                  <a:rPr lang="en-US" dirty="0" smtClean="0"/>
                  <a:t>, and consequently</a:t>
                </a:r>
                <a:r>
                  <a:rPr lang="en-US" dirty="0"/>
                  <a:t>, will </a:t>
                </a:r>
                <a:r>
                  <a:rPr lang="en-US" dirty="0" smtClean="0"/>
                  <a:t>reside in adjacent portions </a:t>
                </a:r>
                <a:r>
                  <a:rPr lang="en-US" dirty="0"/>
                  <a:t>of the coordinate </a:t>
                </a:r>
                <a:r>
                  <a:rPr lang="en-US" dirty="0" smtClean="0"/>
                  <a:t>space.</a:t>
                </a:r>
              </a:p>
              <a:p>
                <a:pPr algn="l" rtl="0"/>
                <a:r>
                  <a:rPr lang="en-US" dirty="0" smtClean="0"/>
                  <a:t>The metric used to evaluate the above scheme:</a:t>
                </a:r>
                <a:br>
                  <a:rPr lang="en-US" dirty="0" smtClean="0"/>
                </a:br>
                <a:r>
                  <a:rPr lang="en-US" dirty="0" smtClean="0"/>
                  <a:t>		</a:t>
                </a:r>
              </a:p>
              <a:p>
                <a:pPr marL="320040"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a:rPr>
                        <m:t>𝑙𝑎𝑡𝑒𝑛𝑐𝑦</m:t>
                      </m:r>
                      <m:r>
                        <a:rPr lang="en-US" b="0" i="1" smtClean="0">
                          <a:latin typeface="Cambria Math"/>
                        </a:rPr>
                        <m:t> </m:t>
                      </m:r>
                      <m:r>
                        <a:rPr lang="en-US" b="0" i="1" smtClean="0">
                          <a:latin typeface="Cambria Math"/>
                        </a:rPr>
                        <m:t>𝑠𝑡𝑟𝑒𝑐𝑡𝑐</m:t>
                      </m:r>
                      <m:r>
                        <a:rPr lang="en-US" b="0" i="1" smtClean="0">
                          <a:latin typeface="Cambria Math"/>
                        </a:rPr>
                        <m:t>h</m:t>
                      </m:r>
                      <m:r>
                        <a:rPr lang="en-US" b="0" i="1" smtClean="0">
                          <a:latin typeface="Cambria Math"/>
                        </a:rPr>
                        <m:t>=</m:t>
                      </m:r>
                      <m:f>
                        <m:fPr>
                          <m:ctrlPr>
                            <a:rPr lang="en-US" b="0" i="1" smtClean="0">
                              <a:latin typeface="Cambria Math"/>
                            </a:rPr>
                          </m:ctrlPr>
                        </m:fPr>
                        <m:num>
                          <m:r>
                            <a:rPr lang="en-US" b="0" i="1" smtClean="0">
                              <a:latin typeface="Cambria Math"/>
                            </a:rPr>
                            <m:t>𝐶𝐴𝑁</m:t>
                          </m:r>
                          <m:r>
                            <a:rPr lang="en-US" b="0" i="1" smtClean="0">
                              <a:latin typeface="Cambria Math"/>
                            </a:rPr>
                            <m:t> </m:t>
                          </m:r>
                          <m:r>
                            <a:rPr lang="en-US" b="0" i="1" smtClean="0">
                              <a:latin typeface="Cambria Math"/>
                            </a:rPr>
                            <m:t>𝑙𝑎𝑡𝑒𝑛𝑐𝑦</m:t>
                          </m:r>
                        </m:num>
                        <m:den>
                          <m:r>
                            <a:rPr lang="en-US" b="0" i="1" smtClean="0">
                              <a:latin typeface="Cambria Math"/>
                            </a:rPr>
                            <m:t>𝐼𝑃</m:t>
                          </m:r>
                          <m:r>
                            <a:rPr lang="en-US" b="0" i="1" smtClean="0">
                              <a:latin typeface="Cambria Math"/>
                            </a:rPr>
                            <m:t> </m:t>
                          </m:r>
                          <m:r>
                            <a:rPr lang="en-US" b="0" i="1" smtClean="0">
                              <a:latin typeface="Cambria Math"/>
                            </a:rPr>
                            <m:t>𝑛𝑒𝑡𝑤𝑜𝑟𝑘</m:t>
                          </m:r>
                          <m:r>
                            <a:rPr lang="en-US" b="0" i="1" smtClean="0">
                              <a:latin typeface="Cambria Math"/>
                            </a:rPr>
                            <m:t> </m:t>
                          </m:r>
                          <m:r>
                            <a:rPr lang="en-US" b="0" i="1" smtClean="0">
                              <a:latin typeface="Cambria Math"/>
                            </a:rPr>
                            <m:t>𝑙𝑎𝑡𝑒𝑛𝑐𝑦</m:t>
                          </m:r>
                        </m:den>
                      </m:f>
                    </m:oMath>
                  </m:oMathPara>
                </a14:m>
                <a:endParaRPr lang="en-US" dirty="0" smtClean="0"/>
              </a:p>
              <a:p>
                <a:pPr algn="l" rtl="0"/>
                <a:endParaRPr lang="en-US" dirty="0" smtClean="0"/>
              </a:p>
              <a:p>
                <a:pPr algn="l" rtl="0"/>
                <a:r>
                  <a:rPr lang="en-US" dirty="0" smtClean="0"/>
                  <a:t>Leads to uneven load.</a:t>
                </a:r>
              </a:p>
              <a:p>
                <a:pPr lvl="1" algn="l" rtl="0"/>
                <a:r>
                  <a:rPr lang="en-US" dirty="0" smtClean="0"/>
                  <a:t>Since some orderings are more likely to occur than others, the </a:t>
                </a:r>
                <a:r>
                  <a:rPr lang="en-US" dirty="0"/>
                  <a:t>coordinate space is no longer uniformly </a:t>
                </a:r>
                <a:r>
                  <a:rPr lang="en-US" dirty="0" smtClean="0"/>
                  <a:t>populated.</a:t>
                </a:r>
              </a:p>
              <a:p>
                <a:pPr lvl="1" algn="l" rtl="0"/>
                <a:r>
                  <a:rPr lang="en-US" dirty="0" smtClean="0"/>
                  <a:t>Their (the popular orderings) corresponding portions </a:t>
                </a:r>
                <a:r>
                  <a:rPr lang="en-US" dirty="0"/>
                  <a:t>of the coordinate space are also more densely </a:t>
                </a:r>
                <a:r>
                  <a:rPr lang="en-US" dirty="0" smtClean="0"/>
                  <a:t>occupied than others.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44" t="-1852"/>
                </a:stretch>
              </a:blipFill>
            </p:spPr>
            <p:txBody>
              <a:bodyPr/>
              <a:lstStyle/>
              <a:p>
                <a:r>
                  <a:rPr lang="he-IL">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185529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Topology-sensitive CAN overlay network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4" name="Picture 3" descr="www.cs.bgu.ac.il/~dinitz/Course/SS-12/Karp-CAN-2001.pdf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47666" t="14499" r="13334" b="25039"/>
          <a:stretch/>
        </p:blipFill>
        <p:spPr>
          <a:xfrm>
            <a:off x="1981200" y="1814284"/>
            <a:ext cx="4834156" cy="4503616"/>
          </a:xfrm>
          <a:prstGeom prst="rect">
            <a:avLst/>
          </a:prstGeom>
        </p:spPr>
      </p:pic>
      <p:sp>
        <p:nvSpPr>
          <p:cNvPr id="7" name="TextBox 6"/>
          <p:cNvSpPr txBox="1"/>
          <p:nvPr/>
        </p:nvSpPr>
        <p:spPr>
          <a:xfrm>
            <a:off x="457200" y="1295400"/>
            <a:ext cx="8229600" cy="369332"/>
          </a:xfrm>
          <a:prstGeom prst="rect">
            <a:avLst/>
          </a:prstGeom>
          <a:noFill/>
        </p:spPr>
        <p:txBody>
          <a:bodyPr wrap="square" rtlCol="1">
            <a:spAutoFit/>
          </a:bodyPr>
          <a:lstStyle/>
          <a:p>
            <a:r>
              <a:rPr lang="en-US" dirty="0" smtClean="0"/>
              <a:t>The effect of topology-sensitive construction on </a:t>
            </a:r>
            <a:r>
              <a:rPr lang="en-US" i="1" dirty="0" smtClean="0"/>
              <a:t>Latency Stretch</a:t>
            </a:r>
            <a:endParaRPr lang="he-IL" dirty="0"/>
          </a:p>
        </p:txBody>
      </p:sp>
    </p:spTree>
    <p:extLst>
      <p:ext uri="{BB962C8B-B14F-4D97-AF65-F5344CB8AC3E}">
        <p14:creationId xmlns:p14="http://schemas.microsoft.com/office/powerpoint/2010/main" val="539936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4161294"/>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6994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CAN evaluation metrics</a:t>
            </a:r>
          </a:p>
        </p:txBody>
      </p:sp>
      <p:sp>
        <p:nvSpPr>
          <p:cNvPr id="3" name="Content Placeholder 2"/>
          <p:cNvSpPr>
            <a:spLocks noGrp="1"/>
          </p:cNvSpPr>
          <p:nvPr>
            <p:ph sz="quarter" idx="1"/>
          </p:nvPr>
        </p:nvSpPr>
        <p:spPr/>
        <p:txBody>
          <a:bodyPr>
            <a:normAutofit fontScale="77500" lnSpcReduction="20000"/>
          </a:bodyPr>
          <a:lstStyle/>
          <a:p>
            <a:pPr algn="l" rtl="0"/>
            <a:r>
              <a:rPr lang="en-US" dirty="0" smtClean="0"/>
              <a:t>Path length</a:t>
            </a:r>
          </a:p>
          <a:p>
            <a:pPr lvl="1" algn="l" rtl="0"/>
            <a:r>
              <a:rPr lang="en-US" dirty="0" smtClean="0"/>
              <a:t>The average </a:t>
            </a:r>
            <a:r>
              <a:rPr lang="en-US" dirty="0"/>
              <a:t>number of (application-level) hops required to route between two points in the coordinate space</a:t>
            </a:r>
            <a:r>
              <a:rPr lang="en-US" dirty="0" smtClean="0"/>
              <a:t>.</a:t>
            </a:r>
            <a:r>
              <a:rPr lang="en-US" dirty="0" smtClean="0">
                <a:solidFill>
                  <a:srgbClr val="C00000"/>
                </a:solidFill>
              </a:rPr>
              <a:t> </a:t>
            </a:r>
            <a:endParaRPr lang="en-US" dirty="0" smtClean="0"/>
          </a:p>
          <a:p>
            <a:pPr algn="l" rtl="0"/>
            <a:r>
              <a:rPr lang="en-US" dirty="0" smtClean="0"/>
              <a:t>Neighbor state</a:t>
            </a:r>
          </a:p>
          <a:p>
            <a:pPr lvl="1" algn="l" rtl="0"/>
            <a:r>
              <a:rPr lang="en-US" dirty="0" smtClean="0"/>
              <a:t>The number of neighbors every CAN node must be “familiar” with.</a:t>
            </a:r>
          </a:p>
          <a:p>
            <a:pPr algn="l" rtl="0"/>
            <a:r>
              <a:rPr lang="en-US" dirty="0" smtClean="0"/>
              <a:t>Latency</a:t>
            </a:r>
          </a:p>
          <a:p>
            <a:pPr lvl="1" algn="l" rtl="0"/>
            <a:r>
              <a:rPr lang="en-US" dirty="0" smtClean="0"/>
              <a:t>Average end-to-end </a:t>
            </a:r>
            <a:r>
              <a:rPr lang="en-US" dirty="0"/>
              <a:t>latency of the total routing path between two points in the coordinate </a:t>
            </a:r>
            <a:r>
              <a:rPr lang="en-US" dirty="0" smtClean="0"/>
              <a:t>space.</a:t>
            </a:r>
          </a:p>
          <a:p>
            <a:pPr lvl="1" algn="l" rtl="0"/>
            <a:r>
              <a:rPr lang="en-US" dirty="0" smtClean="0"/>
              <a:t>Average latency of a single hop between adjacent nodes in the CAN overlay network. </a:t>
            </a:r>
          </a:p>
          <a:p>
            <a:pPr algn="l" rtl="0"/>
            <a:r>
              <a:rPr lang="en-US" dirty="0" smtClean="0"/>
              <a:t>Zones Volume</a:t>
            </a:r>
          </a:p>
          <a:p>
            <a:pPr lvl="1" algn="l" rtl="0"/>
            <a:r>
              <a:rPr lang="en-US" dirty="0" smtClean="0"/>
              <a:t>An indication </a:t>
            </a:r>
            <a:r>
              <a:rPr lang="en-US" dirty="0"/>
              <a:t>of the </a:t>
            </a:r>
            <a:r>
              <a:rPr lang="en-US" dirty="0" smtClean="0"/>
              <a:t>requests </a:t>
            </a:r>
            <a:r>
              <a:rPr lang="en-US" dirty="0"/>
              <a:t>and storage load a node must </a:t>
            </a:r>
            <a:r>
              <a:rPr lang="en-US" dirty="0" smtClean="0"/>
              <a:t>handle.</a:t>
            </a:r>
          </a:p>
          <a:p>
            <a:pPr algn="l" rtl="0"/>
            <a:r>
              <a:rPr lang="en-US" dirty="0" smtClean="0"/>
              <a:t>Routing fault tolerance</a:t>
            </a:r>
          </a:p>
          <a:p>
            <a:pPr lvl="1" algn="l" rtl="0"/>
            <a:r>
              <a:rPr lang="en-US" dirty="0" smtClean="0"/>
              <a:t>The </a:t>
            </a:r>
            <a:r>
              <a:rPr lang="en-US" dirty="0"/>
              <a:t>availability of multiple paths between two points in the CAN</a:t>
            </a:r>
            <a:r>
              <a:rPr lang="en-US" dirty="0" smtClean="0"/>
              <a:t>.</a:t>
            </a:r>
          </a:p>
          <a:p>
            <a:pPr algn="l" rtl="0"/>
            <a:r>
              <a:rPr lang="en-US" dirty="0" smtClean="0"/>
              <a:t>Hash table availability</a:t>
            </a:r>
          </a:p>
          <a:p>
            <a:pPr lvl="1" algn="l" rtl="0"/>
            <a:r>
              <a:rPr lang="en-US" dirty="0" smtClean="0"/>
              <a:t>Adequate replication </a:t>
            </a:r>
            <a:r>
              <a:rPr lang="en-US" dirty="0"/>
              <a:t>of a (key, value) entry to withstand the loss of one or </a:t>
            </a:r>
            <a:r>
              <a:rPr lang="en-US" dirty="0" smtClean="0"/>
              <a:t>more nodes.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161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arn(inVertical)">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arn(inVertical)">
                                      <p:cBhvr>
                                        <p:cTn id="50" dur="500"/>
                                        <p:tgtEl>
                                          <p:spTgt spid="3">
                                            <p:txEl>
                                              <p:pRg st="11" end="11"/>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barn(inVertical)">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More Uniform Partitioning</a:t>
            </a:r>
          </a:p>
        </p:txBody>
      </p:sp>
      <p:sp>
        <p:nvSpPr>
          <p:cNvPr id="3" name="Content Placeholder 2"/>
          <p:cNvSpPr>
            <a:spLocks noGrp="1"/>
          </p:cNvSpPr>
          <p:nvPr>
            <p:ph sz="quarter" idx="1"/>
          </p:nvPr>
        </p:nvSpPr>
        <p:spPr/>
        <p:txBody>
          <a:bodyPr>
            <a:normAutofit/>
          </a:bodyPr>
          <a:lstStyle/>
          <a:p>
            <a:pPr algn="l" rtl="0"/>
            <a:r>
              <a:rPr lang="en-US" sz="2400" dirty="0" smtClean="0"/>
              <a:t>Since </a:t>
            </a:r>
            <a:r>
              <a:rPr lang="en-US" sz="2400" dirty="0"/>
              <a:t>(key</a:t>
            </a:r>
            <a:r>
              <a:rPr lang="en-US" sz="2400" dirty="0" smtClean="0"/>
              <a:t>, value</a:t>
            </a:r>
            <a:r>
              <a:rPr lang="en-US" sz="2400" dirty="0"/>
              <a:t>) pairs are spread across the coordinate space </a:t>
            </a:r>
            <a:r>
              <a:rPr lang="en-US" sz="2400" dirty="0" smtClean="0"/>
              <a:t>using a </a:t>
            </a:r>
            <a:r>
              <a:rPr lang="en-US" sz="2400" dirty="0"/>
              <a:t>uniform hash function, the volume of a node’s zone is </a:t>
            </a:r>
            <a:r>
              <a:rPr lang="en-US" sz="2400" dirty="0" smtClean="0"/>
              <a:t>indicative of </a:t>
            </a:r>
            <a:r>
              <a:rPr lang="en-US" sz="2400" dirty="0"/>
              <a:t>the size of the (key</a:t>
            </a:r>
            <a:r>
              <a:rPr lang="en-US" sz="2400" dirty="0" smtClean="0"/>
              <a:t>, value</a:t>
            </a:r>
            <a:r>
              <a:rPr lang="en-US" sz="2400" dirty="0"/>
              <a:t>) database the node will have to </a:t>
            </a:r>
            <a:r>
              <a:rPr lang="en-US" sz="2400" dirty="0" smtClean="0"/>
              <a:t>store.</a:t>
            </a:r>
            <a:endParaRPr lang="en-US" sz="2400" dirty="0"/>
          </a:p>
          <a:p>
            <a:pPr algn="l" rtl="0"/>
            <a:r>
              <a:rPr lang="en-US" sz="2400" dirty="0"/>
              <a:t>A uniform partitioning of the space is thus desirable to </a:t>
            </a:r>
            <a:r>
              <a:rPr lang="en-US" sz="2400" dirty="0" smtClean="0"/>
              <a:t>achieve </a:t>
            </a:r>
            <a:r>
              <a:rPr lang="en-US" sz="2400" u="sng" dirty="0" smtClean="0">
                <a:effectLst>
                  <a:outerShdw blurRad="38100" dist="38100" dir="2700000" algn="tl">
                    <a:srgbClr val="000000">
                      <a:alpha val="43137"/>
                    </a:srgbClr>
                  </a:outerShdw>
                </a:effectLst>
              </a:rPr>
              <a:t>adequate </a:t>
            </a:r>
            <a:r>
              <a:rPr lang="en-US" sz="2400" u="sng" dirty="0">
                <a:effectLst>
                  <a:outerShdw blurRad="38100" dist="38100" dir="2700000" algn="tl">
                    <a:srgbClr val="000000">
                      <a:alpha val="43137"/>
                    </a:srgbClr>
                  </a:outerShdw>
                </a:effectLst>
              </a:rPr>
              <a:t>load </a:t>
            </a:r>
            <a:r>
              <a:rPr lang="en-US" sz="2400" u="sng" dirty="0" smtClean="0">
                <a:effectLst>
                  <a:outerShdw blurRad="38100" dist="38100" dir="2700000" algn="tl">
                    <a:srgbClr val="000000">
                      <a:alpha val="43137"/>
                    </a:srgbClr>
                  </a:outerShdw>
                </a:effectLst>
              </a:rPr>
              <a:t>balancing </a:t>
            </a:r>
            <a:r>
              <a:rPr lang="en-US" sz="2400" dirty="0" smtClean="0"/>
              <a:t>(doesn’t relate to previously discussed topological arrangement).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77541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More Uniform Partitioning</a:t>
            </a:r>
          </a:p>
        </p:txBody>
      </p:sp>
      <p:sp>
        <p:nvSpPr>
          <p:cNvPr id="3" name="Content Placeholder 2"/>
          <p:cNvSpPr>
            <a:spLocks noGrp="1"/>
          </p:cNvSpPr>
          <p:nvPr>
            <p:ph sz="quarter" idx="1"/>
          </p:nvPr>
        </p:nvSpPr>
        <p:spPr/>
        <p:txBody>
          <a:bodyPr>
            <a:normAutofit/>
          </a:bodyPr>
          <a:lstStyle/>
          <a:p>
            <a:pPr algn="l" rtl="0"/>
            <a:r>
              <a:rPr lang="en-US" sz="2400" dirty="0" smtClean="0"/>
              <a:t>When </a:t>
            </a:r>
            <a:r>
              <a:rPr lang="en-US" sz="2400" dirty="0"/>
              <a:t>a new node joins, a JOIN message is sent to the owner of a random point in the space.</a:t>
            </a:r>
          </a:p>
          <a:p>
            <a:pPr algn="l" rtl="0"/>
            <a:r>
              <a:rPr lang="en-US" sz="2400" dirty="0"/>
              <a:t>Instead of directly splitting its own zone, the existing occupant node ﬁrst compares the volume of its zone with those of its immediate neighbors.</a:t>
            </a:r>
          </a:p>
          <a:p>
            <a:pPr algn="l" rtl="0"/>
            <a:r>
              <a:rPr lang="en-US" sz="2400" dirty="0"/>
              <a:t>The zone that is split to accommodate the new node is then the one with the largest volume</a:t>
            </a:r>
            <a:r>
              <a:rPr lang="en-US" sz="2400" dirty="0" smtClean="0"/>
              <a:t>.</a:t>
            </a:r>
          </a:p>
          <a:p>
            <a:pPr algn="l" rtl="0"/>
            <a:endParaRPr lang="en-US" sz="2400" dirty="0"/>
          </a:p>
          <a:p>
            <a:pPr algn="l" rtl="0"/>
            <a:r>
              <a:rPr lang="en-US" sz="2400" dirty="0"/>
              <a:t>Note that this is not sufﬁcient for true load balancing </a:t>
            </a:r>
            <a:r>
              <a:rPr lang="en-US" sz="2400" dirty="0" smtClean="0"/>
              <a:t>because some </a:t>
            </a:r>
            <a:r>
              <a:rPr lang="en-US" sz="2400" dirty="0"/>
              <a:t>(key</a:t>
            </a:r>
            <a:r>
              <a:rPr lang="en-US" sz="2400" dirty="0" smtClean="0"/>
              <a:t>, value</a:t>
            </a:r>
            <a:r>
              <a:rPr lang="en-US" sz="2400" dirty="0"/>
              <a:t>) pairs will be more popular than </a:t>
            </a:r>
            <a:r>
              <a:rPr lang="en-US" sz="2400" dirty="0" smtClean="0"/>
              <a:t>others (“hot spots”).</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3732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More Uniform Partitioning</a:t>
            </a:r>
          </a:p>
        </p:txBody>
      </p:sp>
      <p:sp>
        <p:nvSpPr>
          <p:cNvPr id="3" name="Content Placeholder 2"/>
          <p:cNvSpPr>
            <a:spLocks noGrp="1"/>
          </p:cNvSpPr>
          <p:nvPr>
            <p:ph sz="quarter" idx="1"/>
          </p:nvPr>
        </p:nvSpPr>
        <p:spPr>
          <a:xfrm>
            <a:off x="457200" y="1219200"/>
            <a:ext cx="8229600" cy="914400"/>
          </a:xfrm>
        </p:spPr>
        <p:txBody>
          <a:bodyPr>
            <a:normAutofit/>
          </a:bodyPr>
          <a:lstStyle/>
          <a:p>
            <a:pPr algn="l" rtl="0"/>
            <a:r>
              <a:rPr lang="en-US" sz="2000" dirty="0"/>
              <a:t>Effect of </a:t>
            </a:r>
            <a:r>
              <a:rPr lang="en-US" sz="2000" dirty="0" smtClean="0"/>
              <a:t>Uniform Partitioning on a simulated CAN with 65,536 randomly generated nodes, 3 dimensions and 1 reality</a:t>
            </a:r>
            <a:r>
              <a:rPr lang="en-US" sz="2400" dirty="0" smtClean="0"/>
              <a:t>.</a:t>
            </a:r>
            <a:endParaRPr lang="en-US" sz="2400" dirty="0"/>
          </a:p>
          <a:p>
            <a:pPr algn="l" rtl="0"/>
            <a:endParaRPr lang="en-US" dirty="0" smtClean="0"/>
          </a:p>
          <a:p>
            <a:pPr lvl="1" algn="l" rtl="0"/>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7" name="Picture 6" descr="www.cs.bgu.ac.il/~dinitz/Course/SS-12/Karp-CAN-2001.pdf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34166" t="16718" r="10000" b="3683"/>
          <a:stretch/>
        </p:blipFill>
        <p:spPr>
          <a:xfrm>
            <a:off x="4000631" y="2248359"/>
            <a:ext cx="4686167" cy="4014716"/>
          </a:xfrm>
          <a:prstGeom prst="rect">
            <a:avLst/>
          </a:prstGeom>
        </p:spPr>
      </p:pic>
      <p:sp>
        <p:nvSpPr>
          <p:cNvPr id="8" name="Content Placeholder 2"/>
          <p:cNvSpPr txBox="1">
            <a:spLocks/>
          </p:cNvSpPr>
          <p:nvPr/>
        </p:nvSpPr>
        <p:spPr>
          <a:xfrm>
            <a:off x="609600" y="2248359"/>
            <a:ext cx="3391031" cy="3847641"/>
          </a:xfrm>
          <a:prstGeom prst="rect">
            <a:avLst/>
          </a:prstGeom>
        </p:spPr>
        <p:txBody>
          <a:bodyPr vert="horz">
            <a:normAutofit/>
          </a:bodyPr>
          <a:lst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rtl="0"/>
            <a:endParaRPr lang="en-US" dirty="0" smtClean="0"/>
          </a:p>
          <a:p>
            <a:pPr algn="l" rtl="0"/>
            <a:endParaRPr lang="en-US" dirty="0" smtClean="0"/>
          </a:p>
        </p:txBody>
      </p:sp>
      <p:sp>
        <p:nvSpPr>
          <p:cNvPr id="9" name="Content Placeholder 2"/>
          <p:cNvSpPr txBox="1">
            <a:spLocks/>
          </p:cNvSpPr>
          <p:nvPr/>
        </p:nvSpPr>
        <p:spPr>
          <a:xfrm>
            <a:off x="304800" y="2133601"/>
            <a:ext cx="3695831" cy="4129474"/>
          </a:xfrm>
          <a:prstGeom prst="rect">
            <a:avLst/>
          </a:prstGeom>
        </p:spPr>
        <p:txBody>
          <a:bodyPr vert="horz">
            <a:normAutofit fontScale="92500" lnSpcReduction="20000"/>
          </a:bodyPr>
          <a:lst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l" rtl="0"/>
            <a:r>
              <a:rPr lang="en-US" sz="2100" dirty="0" smtClean="0"/>
              <a:t>We </a:t>
            </a:r>
            <a:r>
              <a:rPr lang="en-US" sz="2100" dirty="0"/>
              <a:t>use V to denote VT/n</a:t>
            </a:r>
            <a:r>
              <a:rPr lang="en-US" sz="2100" dirty="0" smtClean="0"/>
              <a:t>.</a:t>
            </a:r>
          </a:p>
          <a:p>
            <a:pPr lvl="1" algn="l" rtl="0"/>
            <a:r>
              <a:rPr lang="en-US" sz="2000" dirty="0"/>
              <a:t>We compute the volume of the zone assigned to each node.</a:t>
            </a:r>
          </a:p>
          <a:p>
            <a:pPr lvl="1" algn="l" rtl="0"/>
            <a:r>
              <a:rPr lang="en-US" sz="2000" dirty="0"/>
              <a:t>The chart shows the percentage of the total number of nodes (Y axis) that were assigned zones of a particular volume.</a:t>
            </a:r>
          </a:p>
          <a:p>
            <a:pPr lvl="1" algn="l" rtl="0"/>
            <a:r>
              <a:rPr lang="en-US" sz="2000" dirty="0"/>
              <a:t>We can see that without the uniform partitioning feature a little over 40% of the nodes are assigned to zones with volume V as compared to almost 90% with this feature.</a:t>
            </a:r>
          </a:p>
          <a:p>
            <a:pPr lvl="1" algn="l" rtl="0"/>
            <a:endParaRPr lang="en-US" sz="1800" dirty="0"/>
          </a:p>
          <a:p>
            <a:pPr lvl="1" algn="l" rtl="0"/>
            <a:endParaRPr lang="en-US" sz="2100" dirty="0"/>
          </a:p>
          <a:p>
            <a:pPr algn="l" rtl="0"/>
            <a:endParaRPr lang="en-US" dirty="0" smtClean="0"/>
          </a:p>
          <a:p>
            <a:pPr lvl="1" algn="l" rtl="0"/>
            <a:endParaRPr lang="en-US" dirty="0" smtClean="0"/>
          </a:p>
        </p:txBody>
      </p:sp>
    </p:spTree>
    <p:extLst>
      <p:ext uri="{BB962C8B-B14F-4D97-AF65-F5344CB8AC3E}">
        <p14:creationId xmlns:p14="http://schemas.microsoft.com/office/powerpoint/2010/main" val="3719878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4613475"/>
            <a:ext cx="73914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69948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Caching and Replication techniques for “hot spot” management</a:t>
            </a:r>
          </a:p>
        </p:txBody>
      </p:sp>
      <p:sp>
        <p:nvSpPr>
          <p:cNvPr id="3" name="Content Placeholder 2"/>
          <p:cNvSpPr>
            <a:spLocks noGrp="1"/>
          </p:cNvSpPr>
          <p:nvPr>
            <p:ph sz="quarter" idx="1"/>
          </p:nvPr>
        </p:nvSpPr>
        <p:spPr/>
        <p:txBody>
          <a:bodyPr>
            <a:normAutofit fontScale="92500" lnSpcReduction="10000"/>
          </a:bodyPr>
          <a:lstStyle/>
          <a:p>
            <a:pPr algn="l" rtl="0"/>
            <a:r>
              <a:rPr lang="en-US" sz="2400" dirty="0" smtClean="0"/>
              <a:t>As </a:t>
            </a:r>
            <a:r>
              <a:rPr lang="en-US" sz="2400" dirty="0"/>
              <a:t>with ﬁles in the Web, certain (key</a:t>
            </a:r>
            <a:r>
              <a:rPr lang="en-US" sz="2400" dirty="0" smtClean="0"/>
              <a:t>, value</a:t>
            </a:r>
            <a:r>
              <a:rPr lang="en-US" sz="2400" dirty="0"/>
              <a:t>) pairs in a CAN </a:t>
            </a:r>
            <a:r>
              <a:rPr lang="en-US" sz="2400" dirty="0" smtClean="0"/>
              <a:t>are likely </a:t>
            </a:r>
            <a:r>
              <a:rPr lang="en-US" sz="2400" dirty="0"/>
              <a:t>to be far more frequently accessed than others, thus </a:t>
            </a:r>
            <a:r>
              <a:rPr lang="en-US" sz="2400" u="sng" dirty="0">
                <a:effectLst>
                  <a:outerShdw blurRad="38100" dist="38100" dir="2700000" algn="tl">
                    <a:srgbClr val="000000">
                      <a:alpha val="43137"/>
                    </a:srgbClr>
                  </a:outerShdw>
                </a:effectLst>
              </a:rPr>
              <a:t>overloading nodes that hold these popular data </a:t>
            </a:r>
            <a:r>
              <a:rPr lang="en-US" sz="2400" u="sng" dirty="0" smtClean="0">
                <a:effectLst>
                  <a:outerShdw blurRad="38100" dist="38100" dir="2700000" algn="tl">
                    <a:srgbClr val="000000">
                      <a:alpha val="43137"/>
                    </a:srgbClr>
                  </a:outerShdw>
                </a:effectLst>
              </a:rPr>
              <a:t>keys</a:t>
            </a:r>
            <a:r>
              <a:rPr lang="en-US" sz="2400" dirty="0" smtClean="0"/>
              <a:t>.</a:t>
            </a:r>
          </a:p>
          <a:p>
            <a:pPr algn="l" rtl="0"/>
            <a:r>
              <a:rPr lang="en-US" sz="2400" dirty="0"/>
              <a:t>To make very </a:t>
            </a:r>
            <a:r>
              <a:rPr lang="en-US" sz="2400" dirty="0" smtClean="0"/>
              <a:t>popular data </a:t>
            </a:r>
            <a:r>
              <a:rPr lang="en-US" sz="2400" dirty="0"/>
              <a:t>keys widely available, we borrow some of the caching </a:t>
            </a:r>
            <a:r>
              <a:rPr lang="en-US" sz="2400" dirty="0" smtClean="0"/>
              <a:t>and replication </a:t>
            </a:r>
            <a:r>
              <a:rPr lang="en-US" sz="2400" dirty="0"/>
              <a:t>techniques commonly applied to the </a:t>
            </a:r>
            <a:r>
              <a:rPr lang="en-US" sz="2400" dirty="0" smtClean="0"/>
              <a:t>Web:</a:t>
            </a:r>
          </a:p>
          <a:p>
            <a:pPr lvl="1" algn="l" rtl="0"/>
            <a:r>
              <a:rPr lang="en-US" sz="2000" b="1" dirty="0"/>
              <a:t>Caching: </a:t>
            </a:r>
            <a:r>
              <a:rPr lang="en-US" sz="2000" dirty="0"/>
              <a:t>a CAN node maintains a cache of the data keys it recently accessed.</a:t>
            </a:r>
          </a:p>
          <a:p>
            <a:pPr lvl="1" algn="l" rtl="0"/>
            <a:r>
              <a:rPr lang="en-US" sz="2000" b="1" dirty="0"/>
              <a:t>Replication: </a:t>
            </a:r>
            <a:r>
              <a:rPr lang="en-US" sz="2000" dirty="0"/>
              <a:t>A node that ﬁnds it is being overloaded by requests for a particular data key can replicate the data key at each of its neighboring nodes</a:t>
            </a:r>
            <a:r>
              <a:rPr lang="en-US" sz="2000" dirty="0" smtClean="0"/>
              <a:t>.</a:t>
            </a:r>
          </a:p>
          <a:p>
            <a:pPr lvl="2" algn="l" rtl="0"/>
            <a:r>
              <a:rPr lang="en-US" sz="1800" dirty="0"/>
              <a:t>A popular data key is thus eventually replicated within a region surrounding the original storage </a:t>
            </a:r>
            <a:r>
              <a:rPr lang="en-US" sz="1800" dirty="0" smtClean="0"/>
              <a:t>node.</a:t>
            </a:r>
          </a:p>
          <a:p>
            <a:pPr lvl="2" algn="l" rtl="0"/>
            <a:r>
              <a:rPr lang="en-US" sz="1800" dirty="0"/>
              <a:t>A node holding a replica of a requested data key can, with a certain probability, choose to either satisfy the request or forward it on its way, thereby causing the load to be spread over the entire region rather than just along the periphery</a:t>
            </a:r>
            <a:r>
              <a:rPr lang="en-US" sz="1800" dirty="0" smtClean="0"/>
              <a:t>.</a:t>
            </a:r>
            <a:endParaRPr lang="en-US" sz="1700" dirty="0" smtClean="0"/>
          </a:p>
          <a:p>
            <a:pPr lvl="2" algn="l" rtl="0"/>
            <a:endParaRPr lang="en-US" sz="1700" dirty="0" smtClean="0"/>
          </a:p>
          <a:p>
            <a:pPr lvl="1" algn="l" rtl="0"/>
            <a:endParaRPr lang="en-US" sz="20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41251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Improvements- Summary</a:t>
            </a:r>
            <a:endParaRPr lang="he-IL" dirty="0"/>
          </a:p>
        </p:txBody>
      </p:sp>
      <p:sp>
        <p:nvSpPr>
          <p:cNvPr id="3" name="Content Placeholder 2"/>
          <p:cNvSpPr>
            <a:spLocks noGrp="1"/>
          </p:cNvSpPr>
          <p:nvPr>
            <p:ph sz="quarter" idx="1"/>
          </p:nvPr>
        </p:nvSpPr>
        <p:spPr/>
        <p:txBody>
          <a:bodyPr numCol="2">
            <a:normAutofit lnSpcReduction="10000"/>
          </a:bodyPr>
          <a:lstStyle/>
          <a:p>
            <a:pPr algn="l" rtl="0"/>
            <a:r>
              <a:rPr lang="en-US" dirty="0" smtClean="0"/>
              <a:t>Path latency</a:t>
            </a:r>
          </a:p>
          <a:p>
            <a:pPr lvl="1" algn="l" rtl="0"/>
            <a:r>
              <a:rPr lang="en-US" dirty="0" smtClean="0"/>
              <a:t>Multiple dimensions</a:t>
            </a:r>
          </a:p>
          <a:p>
            <a:pPr lvl="1" algn="l" rtl="0"/>
            <a:r>
              <a:rPr lang="en-US" dirty="0" smtClean="0"/>
              <a:t>Multiple realities</a:t>
            </a:r>
          </a:p>
          <a:p>
            <a:pPr lvl="1" algn="l" rtl="0"/>
            <a:r>
              <a:rPr lang="en-US" i="1" dirty="0" smtClean="0"/>
              <a:t>RTT</a:t>
            </a:r>
            <a:r>
              <a:rPr lang="en-US" dirty="0" smtClean="0"/>
              <a:t> weighted metric</a:t>
            </a:r>
          </a:p>
          <a:p>
            <a:pPr lvl="1" algn="l" rtl="0"/>
            <a:r>
              <a:rPr lang="en-US" dirty="0"/>
              <a:t>Overloading coordinate zones</a:t>
            </a:r>
          </a:p>
          <a:p>
            <a:pPr lvl="1" algn="l" rtl="0"/>
            <a:r>
              <a:rPr lang="en-US" dirty="0" smtClean="0"/>
              <a:t>Multiple hash functions</a:t>
            </a:r>
          </a:p>
          <a:p>
            <a:pPr lvl="1" algn="l" rtl="0"/>
            <a:r>
              <a:rPr lang="en-US" dirty="0" smtClean="0"/>
              <a:t>Topology-sensitive construction</a:t>
            </a:r>
          </a:p>
          <a:p>
            <a:pPr lvl="1" algn="l" rtl="0"/>
            <a:endParaRPr lang="en-US" dirty="0" smtClean="0"/>
          </a:p>
          <a:p>
            <a:pPr algn="l" rtl="0"/>
            <a:r>
              <a:rPr lang="en-US" dirty="0" smtClean="0"/>
              <a:t>Data availability</a:t>
            </a:r>
          </a:p>
          <a:p>
            <a:pPr lvl="1" algn="l" rtl="0"/>
            <a:r>
              <a:rPr lang="en-US" dirty="0"/>
              <a:t>Multiple </a:t>
            </a:r>
            <a:r>
              <a:rPr lang="en-US" dirty="0" smtClean="0"/>
              <a:t>realities</a:t>
            </a:r>
          </a:p>
          <a:p>
            <a:pPr lvl="1" algn="l" rtl="0"/>
            <a:r>
              <a:rPr lang="en-US" dirty="0"/>
              <a:t>Multiple hash </a:t>
            </a:r>
            <a:r>
              <a:rPr lang="en-US" dirty="0" smtClean="0"/>
              <a:t>functions</a:t>
            </a:r>
            <a:endParaRPr lang="en-US" dirty="0"/>
          </a:p>
          <a:p>
            <a:pPr lvl="1" algn="l" rtl="0"/>
            <a:endParaRPr lang="en-US" dirty="0"/>
          </a:p>
          <a:p>
            <a:pPr algn="l" rtl="0"/>
            <a:r>
              <a:rPr lang="en-US" dirty="0" smtClean="0"/>
              <a:t>Routing robustness</a:t>
            </a:r>
          </a:p>
          <a:p>
            <a:pPr lvl="1" algn="l" rtl="0"/>
            <a:r>
              <a:rPr lang="en-US" dirty="0"/>
              <a:t>Multiple </a:t>
            </a:r>
            <a:r>
              <a:rPr lang="en-US" dirty="0" smtClean="0"/>
              <a:t>dimensions</a:t>
            </a:r>
          </a:p>
          <a:p>
            <a:pPr lvl="1" algn="l" rtl="0"/>
            <a:r>
              <a:rPr lang="en-US" dirty="0" smtClean="0"/>
              <a:t>Multiple realities</a:t>
            </a:r>
          </a:p>
          <a:p>
            <a:pPr lvl="1" algn="l" rtl="0"/>
            <a:r>
              <a:rPr lang="en-US" dirty="0" smtClean="0"/>
              <a:t>Overloading coordinate zones</a:t>
            </a:r>
          </a:p>
          <a:p>
            <a:pPr lvl="1" algn="l" rtl="0"/>
            <a:r>
              <a:rPr lang="en-US" dirty="0"/>
              <a:t>Multiple hash </a:t>
            </a:r>
            <a:r>
              <a:rPr lang="en-US" dirty="0" smtClean="0"/>
              <a:t>functions</a:t>
            </a:r>
          </a:p>
          <a:p>
            <a:pPr lvl="1" algn="l" rtl="0"/>
            <a:endParaRPr lang="en-US" dirty="0"/>
          </a:p>
          <a:p>
            <a:pPr algn="l" rtl="0"/>
            <a:r>
              <a:rPr lang="en-US" dirty="0" smtClean="0"/>
              <a:t>Load balancing</a:t>
            </a:r>
          </a:p>
          <a:p>
            <a:pPr lvl="1" algn="l" rtl="0"/>
            <a:r>
              <a:rPr lang="en-US" dirty="0" smtClean="0"/>
              <a:t>More uniform partitioning.</a:t>
            </a:r>
          </a:p>
          <a:p>
            <a:pPr lvl="1" algn="l" rtl="0"/>
            <a:r>
              <a:rPr lang="en-US" dirty="0" smtClean="0"/>
              <a:t>Caching and replication.</a:t>
            </a:r>
            <a:endParaRPr lang="en-US" dirty="0"/>
          </a:p>
          <a:p>
            <a:pPr lvl="1" algn="l" rtl="0"/>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5050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arn(inVertical)">
                                      <p:cBhvr>
                                        <p:cTn id="33" dur="500"/>
                                        <p:tgtEl>
                                          <p:spTgt spid="3">
                                            <p:txEl>
                                              <p:pRg st="9" end="9"/>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arn(inVertical)">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arn(inVertical)">
                                      <p:cBhvr>
                                        <p:cTn id="41" dur="500"/>
                                        <p:tgtEl>
                                          <p:spTgt spid="3">
                                            <p:txEl>
                                              <p:pRg st="12" end="12"/>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arn(inVertical)">
                                      <p:cBhvr>
                                        <p:cTn id="44" dur="500"/>
                                        <p:tgtEl>
                                          <p:spTgt spid="3">
                                            <p:txEl>
                                              <p:pRg st="13" end="13"/>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arn(inVertical)">
                                      <p:cBhvr>
                                        <p:cTn id="47" dur="500"/>
                                        <p:tgtEl>
                                          <p:spTgt spid="3">
                                            <p:txEl>
                                              <p:pRg st="14" end="14"/>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barn(inVertical)">
                                      <p:cBhvr>
                                        <p:cTn id="50" dur="500"/>
                                        <p:tgtEl>
                                          <p:spTgt spid="3">
                                            <p:txEl>
                                              <p:pRg st="15" end="15"/>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barn(inVertical)">
                                      <p:cBhvr>
                                        <p:cTn id="53" dur="500"/>
                                        <p:tgtEl>
                                          <p:spTgt spid="3">
                                            <p:txEl>
                                              <p:pRg st="16" end="1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barn(inVertical)">
                                      <p:cBhvr>
                                        <p:cTn id="58" dur="500"/>
                                        <p:tgtEl>
                                          <p:spTgt spid="3">
                                            <p:txEl>
                                              <p:pRg st="18" end="18"/>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3">
                                            <p:txEl>
                                              <p:pRg st="19" end="19"/>
                                            </p:txEl>
                                          </p:spTgt>
                                        </p:tgtEl>
                                        <p:attrNameLst>
                                          <p:attrName>style.visibility</p:attrName>
                                        </p:attrNameLst>
                                      </p:cBhvr>
                                      <p:to>
                                        <p:strVal val="visible"/>
                                      </p:to>
                                    </p:set>
                                    <p:animEffect transition="in" filter="barn(inVertical)">
                                      <p:cBhvr>
                                        <p:cTn id="61" dur="500"/>
                                        <p:tgtEl>
                                          <p:spTgt spid="3">
                                            <p:txEl>
                                              <p:pRg st="19" end="19"/>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3">
                                            <p:txEl>
                                              <p:pRg st="20" end="20"/>
                                            </p:txEl>
                                          </p:spTgt>
                                        </p:tgtEl>
                                        <p:attrNameLst>
                                          <p:attrName>style.visibility</p:attrName>
                                        </p:attrNameLst>
                                      </p:cBhvr>
                                      <p:to>
                                        <p:strVal val="visible"/>
                                      </p:to>
                                    </p:set>
                                    <p:animEffect transition="in" filter="barn(inVertical)">
                                      <p:cBhvr>
                                        <p:cTn id="64"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Improvements- Summary</a:t>
            </a:r>
            <a:endParaRPr lang="he-IL" dirty="0"/>
          </a:p>
        </p:txBody>
      </p:sp>
      <p:sp>
        <p:nvSpPr>
          <p:cNvPr id="3" name="Content Placeholder 2"/>
          <p:cNvSpPr>
            <a:spLocks noGrp="1"/>
          </p:cNvSpPr>
          <p:nvPr>
            <p:ph sz="quarter" idx="1"/>
          </p:nvPr>
        </p:nvSpPr>
        <p:spPr/>
        <p:txBody>
          <a:bodyPr numCol="1">
            <a:normAutofit/>
          </a:bodyPr>
          <a:lstStyle/>
          <a:p>
            <a:pPr marL="0" indent="0" algn="l" rtl="0">
              <a:buNone/>
            </a:pPr>
            <a:r>
              <a:rPr lang="en-US" dirty="0" smtClean="0"/>
              <a:t>To Measure the cumulative effect of all the above features, 2 algorithms were compared:</a:t>
            </a:r>
          </a:p>
          <a:p>
            <a:pPr marL="788670" lvl="1" indent="-514350" algn="l" rtl="0">
              <a:buFont typeface="+mj-lt"/>
              <a:buAutoNum type="arabicPeriod"/>
            </a:pPr>
            <a:r>
              <a:rPr lang="en-US" dirty="0" smtClean="0"/>
              <a:t>The basic simplified algorithm- “bare bone”.</a:t>
            </a:r>
          </a:p>
          <a:p>
            <a:pPr marL="788670" lvl="1" indent="-514350" algn="l" rtl="0">
              <a:buFont typeface="+mj-lt"/>
              <a:buAutoNum type="arabicPeriod"/>
            </a:pPr>
            <a:r>
              <a:rPr lang="en-US" dirty="0" smtClean="0"/>
              <a:t>“Knobs on full” algorithm.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4" name="Picture 3" descr="Karp-CAN-2001.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1335" t="27511" r="56909" b="40759"/>
          <a:stretch/>
        </p:blipFill>
        <p:spPr>
          <a:xfrm>
            <a:off x="457200" y="3124200"/>
            <a:ext cx="3437139" cy="2667000"/>
          </a:xfrm>
          <a:prstGeom prst="rect">
            <a:avLst/>
          </a:prstGeom>
        </p:spPr>
      </p:pic>
      <p:sp>
        <p:nvSpPr>
          <p:cNvPr id="7" name="TextBox 6"/>
          <p:cNvSpPr txBox="1"/>
          <p:nvPr/>
        </p:nvSpPr>
        <p:spPr>
          <a:xfrm>
            <a:off x="4114800" y="3048000"/>
            <a:ext cx="2438400" cy="1077218"/>
          </a:xfrm>
          <a:prstGeom prst="rect">
            <a:avLst/>
          </a:prstGeom>
          <a:noFill/>
        </p:spPr>
        <p:txBody>
          <a:bodyPr wrap="square" rtlCol="1">
            <a:spAutoFit/>
          </a:bodyPr>
          <a:lstStyle/>
          <a:p>
            <a:r>
              <a:rPr lang="en-US" sz="1600" i="1" dirty="0" smtClean="0"/>
              <a:t>d</a:t>
            </a:r>
            <a:r>
              <a:rPr lang="en-US" sz="1600" dirty="0" smtClean="0"/>
              <a:t> - </a:t>
            </a:r>
            <a:r>
              <a:rPr lang="en-US" sz="1600" dirty="0" smtClean="0">
                <a:solidFill>
                  <a:schemeClr val="tx2"/>
                </a:solidFill>
              </a:rPr>
              <a:t>dimensions</a:t>
            </a:r>
          </a:p>
          <a:p>
            <a:r>
              <a:rPr lang="en-US" sz="1600" i="1" dirty="0" smtClean="0"/>
              <a:t>r</a:t>
            </a:r>
            <a:r>
              <a:rPr lang="en-US" sz="1600" dirty="0" smtClean="0"/>
              <a:t> - </a:t>
            </a:r>
            <a:r>
              <a:rPr lang="en-US" sz="1600" dirty="0" smtClean="0">
                <a:solidFill>
                  <a:schemeClr val="tx2"/>
                </a:solidFill>
              </a:rPr>
              <a:t>realities</a:t>
            </a:r>
          </a:p>
          <a:p>
            <a:r>
              <a:rPr lang="en-US" sz="1600" i="1" dirty="0" smtClean="0"/>
              <a:t>p</a:t>
            </a:r>
            <a:r>
              <a:rPr lang="en-US" sz="1600" dirty="0" smtClean="0"/>
              <a:t> - </a:t>
            </a:r>
            <a:r>
              <a:rPr lang="en-US" sz="1600" dirty="0" smtClean="0">
                <a:solidFill>
                  <a:schemeClr val="tx2"/>
                </a:solidFill>
              </a:rPr>
              <a:t>peers per zone</a:t>
            </a:r>
          </a:p>
          <a:p>
            <a:r>
              <a:rPr lang="en-US" sz="1600" i="1" dirty="0" smtClean="0"/>
              <a:t>k</a:t>
            </a:r>
            <a:r>
              <a:rPr lang="en-US" sz="1600" dirty="0" smtClean="0"/>
              <a:t> - </a:t>
            </a:r>
            <a:r>
              <a:rPr lang="en-US" sz="1600" dirty="0" smtClean="0">
                <a:solidFill>
                  <a:schemeClr val="tx2"/>
                </a:solidFill>
              </a:rPr>
              <a:t>hash functions</a:t>
            </a:r>
            <a:endParaRPr lang="he-IL" sz="1600" dirty="0">
              <a:solidFill>
                <a:schemeClr val="tx2"/>
              </a:solidFill>
            </a:endParaRPr>
          </a:p>
        </p:txBody>
      </p:sp>
      <p:pic>
        <p:nvPicPr>
          <p:cNvPr id="8" name="Picture 7" descr="Karp-CAN-2001.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49082" t="33418" r="6747" b="47004"/>
          <a:stretch/>
        </p:blipFill>
        <p:spPr>
          <a:xfrm>
            <a:off x="4048728" y="4172675"/>
            <a:ext cx="4648200" cy="1599975"/>
          </a:xfrm>
          <a:prstGeom prst="rect">
            <a:avLst/>
          </a:prstGeom>
        </p:spPr>
      </p:pic>
      <p:sp>
        <p:nvSpPr>
          <p:cNvPr id="9" name="Oval Callout 8"/>
          <p:cNvSpPr/>
          <p:nvPr/>
        </p:nvSpPr>
        <p:spPr>
          <a:xfrm>
            <a:off x="6019800" y="2711193"/>
            <a:ext cx="2133599" cy="1386053"/>
          </a:xfrm>
          <a:prstGeom prst="wedgeEllipseCallout">
            <a:avLst>
              <a:gd name="adj1" fmla="val 29800"/>
              <a:gd name="adj2" fmla="val 11678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Why is the IP latency lower?</a:t>
            </a:r>
            <a:endParaRPr lang="he-IL" dirty="0"/>
          </a:p>
        </p:txBody>
      </p:sp>
    </p:spTree>
    <p:extLst>
      <p:ext uri="{BB962C8B-B14F-4D97-AF65-F5344CB8AC3E}">
        <p14:creationId xmlns:p14="http://schemas.microsoft.com/office/powerpoint/2010/main" val="28815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0120" y="3139698"/>
            <a:ext cx="3810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pPr rtl="0"/>
            <a:r>
              <a:rPr lang="en-US" dirty="0" smtClean="0"/>
              <a:t>Outline</a:t>
            </a:r>
            <a:endParaRPr lang="he-IL" dirty="0"/>
          </a:p>
        </p:txBody>
      </p:sp>
      <p:sp>
        <p:nvSpPr>
          <p:cNvPr id="3" name="Content Placeholder 2"/>
          <p:cNvSpPr>
            <a:spLocks noGrp="1"/>
          </p:cNvSpPr>
          <p:nvPr>
            <p:ph sz="quarter" idx="1"/>
          </p:nvPr>
        </p:nvSpPr>
        <p:spPr/>
        <p:txBody>
          <a:bodyPr/>
          <a:lstStyle/>
          <a:p>
            <a:pPr marL="514350" indent="-514350" algn="l" rtl="0">
              <a:buFont typeface="+mj-lt"/>
              <a:buAutoNum type="arabicPeriod"/>
            </a:pPr>
            <a:endParaRPr lang="en-US" dirty="0" smtClean="0"/>
          </a:p>
          <a:p>
            <a:pPr marL="514350" indent="-514350" algn="l" rtl="0">
              <a:buFont typeface="+mj-lt"/>
              <a:buAutoNum type="arabicPeriod"/>
            </a:pPr>
            <a:r>
              <a:rPr lang="en-US" dirty="0" smtClean="0"/>
              <a:t>Introduction</a:t>
            </a:r>
          </a:p>
          <a:p>
            <a:pPr marL="514350" indent="-514350" algn="l" rtl="0">
              <a:buFont typeface="+mj-lt"/>
              <a:buAutoNum type="arabicPeriod"/>
            </a:pPr>
            <a:r>
              <a:rPr lang="en-US" dirty="0" smtClean="0"/>
              <a:t>Basic Design</a:t>
            </a:r>
          </a:p>
          <a:p>
            <a:pPr marL="514350" indent="-514350" algn="l" rtl="0">
              <a:buFont typeface="+mj-lt"/>
              <a:buAutoNum type="arabicPeriod"/>
            </a:pPr>
            <a:r>
              <a:rPr lang="en-US" dirty="0" smtClean="0"/>
              <a:t>Advanced Architecture</a:t>
            </a:r>
          </a:p>
          <a:p>
            <a:pPr marL="514350" indent="-514350" algn="l" rtl="0">
              <a:buFont typeface="+mj-lt"/>
              <a:buAutoNum type="arabicPeriod"/>
            </a:pPr>
            <a:r>
              <a:rPr lang="en-US" dirty="0" smtClean="0"/>
              <a:t>Applications &amp; Citations</a:t>
            </a:r>
          </a:p>
          <a:p>
            <a:pPr marL="514350" indent="-514350" algn="l" rtl="0">
              <a:buFont typeface="+mj-lt"/>
              <a:buAutoNum type="arabicPeriod"/>
            </a:pPr>
            <a:r>
              <a:rPr lang="en-US" dirty="0" smtClean="0"/>
              <a:t>Discussion</a:t>
            </a:r>
          </a:p>
          <a:p>
            <a:pPr lvl="1" algn="l" rtl="0"/>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1342109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Citations</a:t>
            </a:r>
            <a:endParaRPr lang="he-IL" dirty="0"/>
          </a:p>
        </p:txBody>
      </p:sp>
      <p:sp>
        <p:nvSpPr>
          <p:cNvPr id="3" name="Content Placeholder 2"/>
          <p:cNvSpPr>
            <a:spLocks noGrp="1"/>
          </p:cNvSpPr>
          <p:nvPr>
            <p:ph sz="quarter" idx="1"/>
          </p:nvPr>
        </p:nvSpPr>
        <p:spPr>
          <a:xfrm>
            <a:off x="457200" y="1219200"/>
            <a:ext cx="8229600" cy="4953000"/>
          </a:xfrm>
        </p:spPr>
        <p:txBody>
          <a:bodyPr>
            <a:normAutofit lnSpcReduction="10000"/>
          </a:bodyPr>
          <a:lstStyle/>
          <a:p>
            <a:pPr algn="l" rtl="0"/>
            <a:r>
              <a:rPr lang="en-US" sz="2400" dirty="0" smtClean="0"/>
              <a:t>7,210 citations according to Google Scholar.</a:t>
            </a:r>
          </a:p>
          <a:p>
            <a:pPr algn="l" rtl="0"/>
            <a:r>
              <a:rPr lang="en-US" sz="2400" dirty="0" smtClean="0">
                <a:solidFill>
                  <a:srgbClr val="C00000"/>
                </a:solidFill>
              </a:rPr>
              <a:t>Not actually </a:t>
            </a:r>
            <a:r>
              <a:rPr lang="en-US" sz="2400" dirty="0">
                <a:solidFill>
                  <a:srgbClr val="C00000"/>
                </a:solidFill>
              </a:rPr>
              <a:t>cited </a:t>
            </a:r>
            <a:r>
              <a:rPr lang="en-US" sz="2400" dirty="0" smtClean="0">
                <a:solidFill>
                  <a:srgbClr val="C00000"/>
                </a:solidFill>
              </a:rPr>
              <a:t>7,210 times!</a:t>
            </a:r>
          </a:p>
          <a:p>
            <a:pPr lvl="1" algn="l" rtl="0"/>
            <a:r>
              <a:rPr lang="en-US" sz="2000" dirty="0"/>
              <a:t>I</a:t>
            </a:r>
            <a:r>
              <a:rPr lang="en-US" sz="2000" dirty="0" smtClean="0"/>
              <a:t>n</a:t>
            </a:r>
            <a:r>
              <a:rPr lang="en-US" sz="2000" dirty="0"/>
              <a:t> </a:t>
            </a:r>
            <a:r>
              <a:rPr lang="en-US" sz="2000" b="1" dirty="0"/>
              <a:t> </a:t>
            </a:r>
            <a:r>
              <a:rPr lang="en-US" sz="2000" dirty="0" err="1" smtClean="0"/>
              <a:t>CiteSeerX</a:t>
            </a:r>
            <a:r>
              <a:rPr lang="en-US" sz="2000" dirty="0" smtClean="0"/>
              <a:t> </a:t>
            </a:r>
            <a:r>
              <a:rPr lang="en-US" sz="2000" u="sng" dirty="0" smtClean="0">
                <a:effectLst>
                  <a:outerShdw blurRad="38100" dist="38100" dir="2700000" algn="tl">
                    <a:srgbClr val="000000">
                      <a:alpha val="43137"/>
                    </a:srgbClr>
                  </a:outerShdw>
                </a:effectLst>
              </a:rPr>
              <a:t>only </a:t>
            </a:r>
            <a:r>
              <a:rPr lang="en-US" sz="2000" u="sng" dirty="0">
                <a:effectLst>
                  <a:outerShdw blurRad="38100" dist="38100" dir="2700000" algn="tl">
                    <a:srgbClr val="000000">
                      <a:alpha val="43137"/>
                    </a:srgbClr>
                  </a:outerShdw>
                </a:effectLst>
              </a:rPr>
              <a:t>2 out of the first </a:t>
            </a:r>
            <a:r>
              <a:rPr lang="en-US" sz="2000" u="sng" dirty="0" smtClean="0">
                <a:effectLst>
                  <a:outerShdw blurRad="38100" dist="38100" dir="2700000" algn="tl">
                    <a:srgbClr val="000000">
                      <a:alpha val="43137"/>
                    </a:srgbClr>
                  </a:outerShdw>
                </a:effectLst>
              </a:rPr>
              <a:t>10 citations</a:t>
            </a:r>
            <a:r>
              <a:rPr lang="en-US" sz="2000" dirty="0"/>
              <a:t> </a:t>
            </a:r>
            <a:r>
              <a:rPr lang="en-US" sz="2000" dirty="0" smtClean="0"/>
              <a:t>actually</a:t>
            </a:r>
            <a:r>
              <a:rPr lang="en-US" sz="2000" dirty="0"/>
              <a:t> reference the </a:t>
            </a:r>
            <a:r>
              <a:rPr lang="en-US" sz="2000" dirty="0" smtClean="0"/>
              <a:t>article</a:t>
            </a:r>
            <a:r>
              <a:rPr lang="en-US" sz="2000" dirty="0"/>
              <a:t> </a:t>
            </a:r>
            <a:r>
              <a:rPr lang="en-US" sz="2000" dirty="0" smtClean="0"/>
              <a:t>(although they do </a:t>
            </a:r>
            <a:r>
              <a:rPr lang="en-US" sz="2000" dirty="0"/>
              <a:t>relate to the same field</a:t>
            </a:r>
            <a:r>
              <a:rPr lang="en-US" sz="2000" dirty="0" smtClean="0"/>
              <a:t>).</a:t>
            </a:r>
          </a:p>
          <a:p>
            <a:pPr lvl="1" algn="l" rtl="0"/>
            <a:r>
              <a:rPr lang="en-US" sz="2100" dirty="0"/>
              <a:t>The actual numbers are much lower- </a:t>
            </a:r>
            <a:r>
              <a:rPr lang="en-US" sz="2000" u="sng" dirty="0">
                <a:effectLst>
                  <a:outerShdw blurRad="38100" dist="38100" dir="2700000" algn="tl">
                    <a:srgbClr val="000000">
                      <a:alpha val="43137"/>
                    </a:srgbClr>
                  </a:outerShdw>
                </a:effectLst>
              </a:rPr>
              <a:t>1,196 </a:t>
            </a:r>
            <a:r>
              <a:rPr lang="en-US" sz="2000" u="sng" dirty="0" smtClean="0">
                <a:effectLst>
                  <a:outerShdw blurRad="38100" dist="38100" dir="2700000" algn="tl">
                    <a:srgbClr val="000000">
                      <a:alpha val="43137"/>
                    </a:srgbClr>
                  </a:outerShdw>
                </a:effectLst>
              </a:rPr>
              <a:t>Citations according to ACM</a:t>
            </a:r>
            <a:r>
              <a:rPr lang="en-US" sz="2000" dirty="0" smtClean="0"/>
              <a:t>.</a:t>
            </a:r>
            <a:endParaRPr lang="en-US" sz="2100" dirty="0" smtClean="0"/>
          </a:p>
          <a:p>
            <a:pPr algn="l" rtl="0"/>
            <a:endParaRPr lang="en-US" sz="2400" dirty="0"/>
          </a:p>
          <a:p>
            <a:pPr algn="l" rtl="0"/>
            <a:r>
              <a:rPr lang="en-US" sz="2400" dirty="0" smtClean="0"/>
              <a:t>The majority of the citations reference this article in the context of:</a:t>
            </a:r>
          </a:p>
          <a:p>
            <a:pPr lvl="1" algn="l" rtl="0"/>
            <a:r>
              <a:rPr lang="en-US" sz="2100" dirty="0" smtClean="0"/>
              <a:t>p2p technologies survey articles.</a:t>
            </a:r>
          </a:p>
          <a:p>
            <a:pPr lvl="1" algn="l" rtl="0"/>
            <a:r>
              <a:rPr lang="en-US" sz="2000" dirty="0"/>
              <a:t>Related works in the field of p2p networks</a:t>
            </a:r>
            <a:r>
              <a:rPr lang="en-US" sz="2000" dirty="0" smtClean="0"/>
              <a:t>.</a:t>
            </a:r>
          </a:p>
          <a:p>
            <a:pPr lvl="1" algn="l" rtl="0"/>
            <a:r>
              <a:rPr lang="en-US" sz="2100" dirty="0"/>
              <a:t>Network algorithms that use a </a:t>
            </a:r>
            <a:r>
              <a:rPr lang="en-US" sz="2100" i="1" dirty="0"/>
              <a:t>Distributed Hash Table (DHT), </a:t>
            </a:r>
            <a:r>
              <a:rPr lang="en-US" sz="2100" dirty="0"/>
              <a:t>and mention some of the DHT algorithms, and CAN among </a:t>
            </a:r>
            <a:r>
              <a:rPr lang="en-US" sz="2100" dirty="0" smtClean="0"/>
              <a:t>them</a:t>
            </a:r>
            <a:r>
              <a:rPr lang="en-US" sz="2100" dirty="0"/>
              <a:t>.</a:t>
            </a:r>
            <a:endParaRPr lang="he-IL" sz="2000" dirty="0"/>
          </a:p>
          <a:p>
            <a:pPr algn="l" rtl="0"/>
            <a:endParaRPr lang="en-US" sz="2400" dirty="0" smtClean="0"/>
          </a:p>
          <a:p>
            <a:pPr algn="l" rtl="0"/>
            <a:endParaRPr lang="en-US" sz="2400" dirty="0" smtClean="0"/>
          </a:p>
          <a:p>
            <a:pPr lvl="1" algn="l" rtl="0"/>
            <a:endParaRPr lang="en-US" sz="2000" dirty="0" smtClean="0"/>
          </a:p>
          <a:p>
            <a:pPr lvl="1" algn="l" rtl="0"/>
            <a:endParaRPr lang="he-IL"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998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Applications</a:t>
            </a:r>
            <a:endParaRPr lang="he-IL" dirty="0"/>
          </a:p>
        </p:txBody>
      </p:sp>
      <p:sp>
        <p:nvSpPr>
          <p:cNvPr id="3" name="Content Placeholder 2"/>
          <p:cNvSpPr>
            <a:spLocks noGrp="1"/>
          </p:cNvSpPr>
          <p:nvPr>
            <p:ph sz="quarter" idx="1"/>
          </p:nvPr>
        </p:nvSpPr>
        <p:spPr>
          <a:xfrm>
            <a:off x="457200" y="1219200"/>
            <a:ext cx="8229600" cy="4953000"/>
          </a:xfrm>
        </p:spPr>
        <p:txBody>
          <a:bodyPr>
            <a:normAutofit/>
          </a:bodyPr>
          <a:lstStyle/>
          <a:p>
            <a:pPr algn="l" rtl="0"/>
            <a:r>
              <a:rPr lang="en-US" sz="2400" dirty="0"/>
              <a:t>We were unable to find any actual applications of </a:t>
            </a:r>
            <a:r>
              <a:rPr lang="en-US" sz="2400" dirty="0" smtClean="0"/>
              <a:t>CAN</a:t>
            </a:r>
          </a:p>
          <a:p>
            <a:pPr lvl="1" algn="l" rtl="0"/>
            <a:r>
              <a:rPr lang="en-US" sz="2100" dirty="0" smtClean="0"/>
              <a:t>all </a:t>
            </a:r>
            <a:r>
              <a:rPr lang="en-US" sz="2100" dirty="0"/>
              <a:t>the schemes described in the literature we’ve reviewed are solely experimental. </a:t>
            </a:r>
            <a:endParaRPr lang="en-US" sz="2100" dirty="0" smtClean="0"/>
          </a:p>
          <a:p>
            <a:pPr lvl="1" algn="l" rtl="0"/>
            <a:endParaRPr lang="en-US" sz="2100" dirty="0"/>
          </a:p>
          <a:p>
            <a:pPr algn="l" rtl="0"/>
            <a:r>
              <a:rPr lang="en-US" sz="2400" dirty="0" smtClean="0"/>
              <a:t>Why?</a:t>
            </a:r>
          </a:p>
          <a:p>
            <a:pPr lvl="1" algn="l" rtl="0"/>
            <a:r>
              <a:rPr lang="en-US" sz="2100" dirty="0" smtClean="0"/>
              <a:t>Companies keep their system architecture in secret?</a:t>
            </a:r>
          </a:p>
          <a:p>
            <a:pPr lvl="1" algn="l" rtl="0"/>
            <a:r>
              <a:rPr lang="en-US" sz="2100" dirty="0" smtClean="0"/>
              <a:t>The scientific community is occupied with non-practical research?</a:t>
            </a:r>
          </a:p>
          <a:p>
            <a:pPr algn="l" rtl="0"/>
            <a:endParaRPr lang="en-US" sz="2400" dirty="0"/>
          </a:p>
          <a:p>
            <a:pPr marL="0" indent="0" algn="l" rtl="0">
              <a:buNone/>
            </a:pPr>
            <a:endParaRPr lang="he-IL" sz="2800" dirty="0"/>
          </a:p>
          <a:p>
            <a:pPr algn="l" rtl="0"/>
            <a:endParaRPr lang="en-US" sz="2400" dirty="0" smtClean="0"/>
          </a:p>
          <a:p>
            <a:pPr algn="l" rtl="0"/>
            <a:endParaRPr lang="en-US" sz="2400" dirty="0" smtClean="0"/>
          </a:p>
          <a:p>
            <a:pPr lvl="1" algn="l" rtl="0"/>
            <a:endParaRPr lang="en-US" sz="2000" dirty="0" smtClean="0"/>
          </a:p>
          <a:p>
            <a:pPr lvl="1" algn="l" rtl="0"/>
            <a:endParaRPr lang="he-IL"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6996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algn="l" rtl="0"/>
                <a:r>
                  <a:rPr lang="en-US" dirty="0" smtClean="0"/>
                  <a:t>Simplified algorithm characteristics</a:t>
                </a:r>
                <a:endParaRPr lang="en-US" dirty="0"/>
              </a:p>
              <a:p>
                <a:pPr lvl="1" algn="l" rtl="0"/>
                <a:r>
                  <a:rPr lang="en-US" dirty="0" smtClean="0"/>
                  <a:t>Per-node state: </a:t>
                </a:r>
                <a14:m>
                  <m:oMath xmlns:m="http://schemas.openxmlformats.org/officeDocument/2006/math">
                    <m:r>
                      <a:rPr lang="en-US" i="1">
                        <a:latin typeface="Cambria Math"/>
                      </a:rPr>
                      <m:t>𝑂</m:t>
                    </m:r>
                    <m:r>
                      <a:rPr lang="en-US" i="1">
                        <a:latin typeface="Cambria Math"/>
                      </a:rPr>
                      <m:t>(</m:t>
                    </m:r>
                    <m:r>
                      <a:rPr lang="en-US" i="1">
                        <a:latin typeface="Cambria Math"/>
                      </a:rPr>
                      <m:t>𝑑</m:t>
                    </m:r>
                    <m:r>
                      <a:rPr lang="en-US" i="1">
                        <a:latin typeface="Cambria Math"/>
                      </a:rPr>
                      <m:t>)</m:t>
                    </m:r>
                  </m:oMath>
                </a14:m>
                <a:endParaRPr lang="en-US" dirty="0" smtClean="0"/>
              </a:p>
              <a:p>
                <a:pPr lvl="1" algn="l" rtl="0"/>
                <a:r>
                  <a:rPr lang="en-US" dirty="0" smtClean="0"/>
                  <a:t>Path length: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𝑑</m:t>
                    </m:r>
                    <m:rad>
                      <m:radPr>
                        <m:ctrlPr>
                          <a:rPr lang="en-US" b="0" i="1" smtClean="0">
                            <a:latin typeface="Cambria Math"/>
                          </a:rPr>
                        </m:ctrlPr>
                      </m:radPr>
                      <m:deg>
                        <m:r>
                          <m:rPr>
                            <m:brk m:alnAt="7"/>
                          </m:rPr>
                          <a:rPr lang="en-US" b="0" i="1" smtClean="0">
                            <a:latin typeface="Cambria Math"/>
                          </a:rPr>
                          <m:t>𝑑</m:t>
                        </m:r>
                      </m:deg>
                      <m:e>
                        <m:r>
                          <a:rPr lang="en-US" b="0" i="1" smtClean="0">
                            <a:latin typeface="Cambria Math"/>
                          </a:rPr>
                          <m:t>𝑛</m:t>
                        </m:r>
                      </m:e>
                    </m:rad>
                    <m:r>
                      <a:rPr lang="en-US" b="0" i="1" smtClean="0">
                        <a:latin typeface="Cambria Math"/>
                      </a:rPr>
                      <m:t>)</m:t>
                    </m:r>
                  </m:oMath>
                </a14:m>
                <a:r>
                  <a:rPr lang="en-US" dirty="0" smtClean="0"/>
                  <a:t> hops (application level)</a:t>
                </a:r>
              </a:p>
              <a:p>
                <a:pPr lvl="1" algn="l" rtl="0"/>
                <a14:m>
                  <m:oMath xmlns:m="http://schemas.openxmlformats.org/officeDocument/2006/math">
                    <m:r>
                      <a:rPr lang="en-US" i="1" dirty="0" smtClean="0">
                        <a:latin typeface="Cambria Math"/>
                      </a:rPr>
                      <m:t>𝐴𝑣𝑔</m:t>
                    </m:r>
                    <m:r>
                      <a:rPr lang="en-US" i="1" dirty="0" smtClean="0">
                        <a:latin typeface="Cambria Math"/>
                      </a:rPr>
                      <m:t>. </m:t>
                    </m:r>
                    <m:r>
                      <a:rPr lang="en-US" i="1" dirty="0" smtClean="0">
                        <a:latin typeface="Cambria Math"/>
                      </a:rPr>
                      <m:t>𝑙𝑜𝑜𝑘𝑢𝑝</m:t>
                    </m:r>
                    <m:r>
                      <a:rPr lang="en-US" i="1" dirty="0" smtClean="0">
                        <a:latin typeface="Cambria Math"/>
                      </a:rPr>
                      <m:t> </m:t>
                    </m:r>
                    <m:r>
                      <a:rPr lang="en-US" i="1" dirty="0" smtClean="0">
                        <a:latin typeface="Cambria Math"/>
                      </a:rPr>
                      <m:t>𝑙𝑎𝑡𝑒𝑛𝑐𝑦</m:t>
                    </m:r>
                    <m:r>
                      <a:rPr lang="en-US" i="1" dirty="0" smtClean="0">
                        <a:latin typeface="Cambria Math"/>
                      </a:rPr>
                      <m:t> = </m:t>
                    </m:r>
                    <m:r>
                      <a:rPr lang="en-US" i="1" dirty="0" smtClean="0">
                        <a:latin typeface="Cambria Math"/>
                      </a:rPr>
                      <m:t>𝐴𝑣𝑔</m:t>
                    </m:r>
                    <m:r>
                      <a:rPr lang="en-US" i="1" dirty="0" smtClean="0">
                        <a:latin typeface="Cambria Math"/>
                      </a:rPr>
                      <m:t>. #</m:t>
                    </m:r>
                    <m:r>
                      <a:rPr lang="en-US" i="1" dirty="0" smtClean="0">
                        <a:latin typeface="Cambria Math"/>
                      </a:rPr>
                      <m:t>h</m:t>
                    </m:r>
                    <m:r>
                      <a:rPr lang="en-US" i="1" dirty="0" smtClean="0">
                        <a:latin typeface="Cambria Math"/>
                      </a:rPr>
                      <m:t>𝑜𝑝𝑠</m:t>
                    </m:r>
                    <m:r>
                      <a:rPr lang="en-US" i="1" dirty="0" smtClean="0">
                        <a:latin typeface="Cambria Math"/>
                      </a:rPr>
                      <m:t> ∗ </m:t>
                    </m:r>
                    <m:r>
                      <a:rPr lang="en-US" i="1" dirty="0" smtClean="0">
                        <a:latin typeface="Cambria Math"/>
                      </a:rPr>
                      <m:t>𝐴𝑣𝑔</m:t>
                    </m:r>
                    <m:r>
                      <a:rPr lang="en-US" i="1" dirty="0" smtClean="0">
                        <a:latin typeface="Cambria Math"/>
                      </a:rPr>
                      <m:t>. </m:t>
                    </m:r>
                    <m:r>
                      <a:rPr lang="en-US" i="1" dirty="0" smtClean="0">
                        <a:latin typeface="Cambria Math"/>
                      </a:rPr>
                      <m:t>h</m:t>
                    </m:r>
                    <m:r>
                      <a:rPr lang="en-US" i="1" dirty="0" smtClean="0">
                        <a:latin typeface="Cambria Math"/>
                      </a:rPr>
                      <m:t>𝑜𝑝</m:t>
                    </m:r>
                    <m:r>
                      <a:rPr lang="en-US" i="1" dirty="0" smtClean="0">
                        <a:latin typeface="Cambria Math"/>
                      </a:rPr>
                      <m:t> </m:t>
                    </m:r>
                    <m:r>
                      <a:rPr lang="en-US" i="1" dirty="0" smtClean="0">
                        <a:latin typeface="Cambria Math"/>
                      </a:rPr>
                      <m:t>𝑙𝑎𝑡𝑒𝑛𝑐𝑦</m:t>
                    </m:r>
                  </m:oMath>
                </a14:m>
                <a:endParaRPr lang="en-US" dirty="0" smtClean="0"/>
              </a:p>
              <a:p>
                <a:pPr marL="0" indent="0" algn="l" rtl="0">
                  <a:buNone/>
                </a:pPr>
                <a:endParaRPr lang="en-US" dirty="0" smtClean="0"/>
              </a:p>
              <a:p>
                <a:pPr algn="l" rtl="0"/>
                <a:r>
                  <a:rPr lang="en-US" dirty="0" smtClean="0"/>
                  <a:t>Desired characteristics</a:t>
                </a:r>
              </a:p>
              <a:p>
                <a:pPr lvl="1" algn="l" rtl="0"/>
                <a:r>
                  <a:rPr lang="en-US" dirty="0" smtClean="0"/>
                  <a:t>Lookup latency correlation to the underlying IP path latencies</a:t>
                </a:r>
              </a:p>
              <a:p>
                <a:pPr lvl="2" algn="l" rtl="0"/>
                <a:r>
                  <a:rPr lang="en-US" dirty="0" smtClean="0"/>
                  <a:t>A path in the CAN overlay network between 2 physically adjacent nodes should be accordingly short.</a:t>
                </a:r>
              </a:p>
              <a:p>
                <a:pPr lvl="1" algn="l" rtl="0"/>
                <a:r>
                  <a:rPr lang="en-US" dirty="0" smtClean="0"/>
                  <a:t>Network robustness</a:t>
                </a:r>
              </a:p>
              <a:p>
                <a:pPr lvl="2" algn="l" rtl="0"/>
                <a:r>
                  <a:rPr lang="en-US" dirty="0" smtClean="0"/>
                  <a:t>Hash table entries availability.</a:t>
                </a:r>
              </a:p>
              <a:p>
                <a:pPr lvl="2" algn="l" rtl="0"/>
                <a:r>
                  <a:rPr lang="en-US" dirty="0" smtClean="0"/>
                  <a:t>Routing fault tolerance.</a:t>
                </a:r>
              </a:p>
              <a:p>
                <a:pPr lvl="1" algn="l" rtl="0"/>
                <a:r>
                  <a:rPr lang="en-US" dirty="0" smtClean="0"/>
                  <a:t>Load balancing</a:t>
                </a:r>
              </a:p>
              <a:p>
                <a:pPr lvl="2" algn="l" rtl="0"/>
                <a:r>
                  <a:rPr lang="en-US" dirty="0" smtClean="0"/>
                  <a:t>Uniform distribution of the entries among the nodes.</a:t>
                </a:r>
              </a:p>
              <a:p>
                <a:pPr lvl="2" algn="l" rtl="0"/>
                <a:r>
                  <a:rPr lang="en-US" dirty="0" smtClean="0"/>
                  <a:t>Handling scenarios in which some entries are more popular than others.</a:t>
                </a:r>
              </a:p>
              <a:p>
                <a:pPr lvl="1" algn="l" rtl="0"/>
                <a:endParaRPr lang="en-US" dirty="0" smtClean="0"/>
              </a:p>
              <a:p>
                <a:pPr lvl="1" algn="l" rtl="0"/>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444" t="-2469" r="-14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7970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arn(inVertical)">
                                      <p:cBhvr>
                                        <p:cTn id="45" dur="500"/>
                                        <p:tgtEl>
                                          <p:spTgt spid="3">
                                            <p:txEl>
                                              <p:pRg st="11" end="1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arn(inVertical)">
                                      <p:cBhvr>
                                        <p:cTn id="48" dur="500"/>
                                        <p:tgtEl>
                                          <p:spTgt spid="3">
                                            <p:txEl>
                                              <p:pRg st="12" end="1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barn(inVertical)">
                                      <p:cBhvr>
                                        <p:cTn id="5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Applications</a:t>
            </a:r>
            <a:endParaRPr lang="he-IL" dirty="0"/>
          </a:p>
        </p:txBody>
      </p:sp>
      <p:sp>
        <p:nvSpPr>
          <p:cNvPr id="3" name="Content Placeholder 2"/>
          <p:cNvSpPr>
            <a:spLocks noGrp="1"/>
          </p:cNvSpPr>
          <p:nvPr>
            <p:ph sz="quarter" idx="1"/>
          </p:nvPr>
        </p:nvSpPr>
        <p:spPr/>
        <p:txBody>
          <a:bodyPr>
            <a:normAutofit lnSpcReduction="10000"/>
          </a:bodyPr>
          <a:lstStyle/>
          <a:p>
            <a:pPr algn="l" rtl="0"/>
            <a:r>
              <a:rPr lang="en-US" b="1" dirty="0" smtClean="0"/>
              <a:t>Application-Level </a:t>
            </a:r>
            <a:r>
              <a:rPr lang="en-US" b="1" dirty="0"/>
              <a:t>Multicast Using Content-Addressable Networks (2001</a:t>
            </a:r>
            <a:r>
              <a:rPr lang="en-US" b="1" dirty="0" smtClean="0"/>
              <a:t>) </a:t>
            </a:r>
            <a:r>
              <a:rPr lang="en-US" dirty="0"/>
              <a:t>by Sylvia </a:t>
            </a:r>
            <a:r>
              <a:rPr lang="en-US" dirty="0" err="1" smtClean="0"/>
              <a:t>Ratnasamy</a:t>
            </a:r>
            <a:r>
              <a:rPr lang="en-US" dirty="0" smtClean="0"/>
              <a:t>, </a:t>
            </a:r>
            <a:r>
              <a:rPr lang="en-US" dirty="0"/>
              <a:t>Mark </a:t>
            </a:r>
            <a:r>
              <a:rPr lang="en-US" dirty="0" smtClean="0"/>
              <a:t>Handley, </a:t>
            </a:r>
            <a:r>
              <a:rPr lang="en-US" dirty="0"/>
              <a:t>Richard </a:t>
            </a:r>
            <a:r>
              <a:rPr lang="en-US" dirty="0" smtClean="0"/>
              <a:t>Karp, </a:t>
            </a:r>
            <a:r>
              <a:rPr lang="en-US" dirty="0"/>
              <a:t>Scott </a:t>
            </a:r>
            <a:r>
              <a:rPr lang="en-US" dirty="0" err="1" smtClean="0"/>
              <a:t>Shenker</a:t>
            </a:r>
            <a:r>
              <a:rPr lang="en-US" dirty="0" smtClean="0"/>
              <a:t>.</a:t>
            </a:r>
          </a:p>
          <a:p>
            <a:pPr lvl="1" algn="l" rtl="0"/>
            <a:r>
              <a:rPr lang="en-US" dirty="0" smtClean="0"/>
              <a:t>Instead of a source-rooted </a:t>
            </a:r>
            <a:r>
              <a:rPr lang="en-US" dirty="0"/>
              <a:t>distribution </a:t>
            </a:r>
            <a:r>
              <a:rPr lang="en-US" dirty="0" smtClean="0"/>
              <a:t>trees, a scalable p2p system.</a:t>
            </a:r>
          </a:p>
          <a:p>
            <a:pPr lvl="1" algn="l" rtl="0"/>
            <a:r>
              <a:rPr lang="en-US" dirty="0"/>
              <a:t>Other proposed solutions that scale to larger numbers of receivers do so by restricting the multicast service model to be </a:t>
            </a:r>
            <a:r>
              <a:rPr lang="en-US" dirty="0" smtClean="0"/>
              <a:t>single-sourced.</a:t>
            </a:r>
          </a:p>
          <a:p>
            <a:pPr lvl="1" algn="l" rtl="0"/>
            <a:r>
              <a:rPr lang="en-US" dirty="0" smtClean="0"/>
              <a:t>Proposed </a:t>
            </a:r>
            <a:r>
              <a:rPr lang="en-US" dirty="0"/>
              <a:t>an application-level </a:t>
            </a:r>
            <a:r>
              <a:rPr lang="en-US" u="sng" dirty="0">
                <a:effectLst>
                  <a:outerShdw blurRad="38100" dist="38100" dir="2700000" algn="tl">
                    <a:srgbClr val="000000">
                      <a:alpha val="43137"/>
                    </a:srgbClr>
                  </a:outerShdw>
                </a:effectLst>
              </a:rPr>
              <a:t>multicast scheme </a:t>
            </a:r>
            <a:r>
              <a:rPr lang="en-US" dirty="0"/>
              <a:t>capable of scaling to large group sizes without restricting the service model to a single source</a:t>
            </a:r>
            <a:r>
              <a:rPr lang="en-US" dirty="0" smtClean="0"/>
              <a:t>.</a:t>
            </a:r>
          </a:p>
          <a:p>
            <a:pPr lvl="1" algn="l" rtl="0"/>
            <a:r>
              <a:rPr lang="en-US" dirty="0" smtClean="0"/>
              <a:t>Built on </a:t>
            </a:r>
            <a:r>
              <a:rPr lang="en-US" dirty="0"/>
              <a:t>recent work on Content-Addressable Networks (CANs</a:t>
            </a:r>
            <a:r>
              <a:rPr lang="en-US" dirty="0" smtClean="0"/>
              <a:t>).</a:t>
            </a:r>
          </a:p>
          <a:p>
            <a:pPr lvl="1" algn="l" rtl="0"/>
            <a:endParaRPr lang="en-US" dirty="0" smtClean="0"/>
          </a:p>
          <a:p>
            <a:pPr lvl="1" algn="l" rtl="0"/>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50609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0120" y="3596898"/>
            <a:ext cx="3810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pPr rtl="0"/>
            <a:r>
              <a:rPr lang="en-US" dirty="0" smtClean="0"/>
              <a:t>Outline</a:t>
            </a:r>
            <a:endParaRPr lang="he-IL" dirty="0"/>
          </a:p>
        </p:txBody>
      </p:sp>
      <p:sp>
        <p:nvSpPr>
          <p:cNvPr id="3" name="Content Placeholder 2"/>
          <p:cNvSpPr>
            <a:spLocks noGrp="1"/>
          </p:cNvSpPr>
          <p:nvPr>
            <p:ph sz="quarter" idx="1"/>
          </p:nvPr>
        </p:nvSpPr>
        <p:spPr/>
        <p:txBody>
          <a:bodyPr/>
          <a:lstStyle/>
          <a:p>
            <a:pPr marL="514350" indent="-514350" algn="l" rtl="0">
              <a:buFont typeface="+mj-lt"/>
              <a:buAutoNum type="arabicPeriod"/>
            </a:pPr>
            <a:endParaRPr lang="en-US" dirty="0" smtClean="0"/>
          </a:p>
          <a:p>
            <a:pPr marL="514350" indent="-514350" algn="l" rtl="0">
              <a:buFont typeface="+mj-lt"/>
              <a:buAutoNum type="arabicPeriod"/>
            </a:pPr>
            <a:r>
              <a:rPr lang="en-US" dirty="0" smtClean="0"/>
              <a:t>Introduction</a:t>
            </a:r>
          </a:p>
          <a:p>
            <a:pPr marL="514350" indent="-514350" algn="l" rtl="0">
              <a:buFont typeface="+mj-lt"/>
              <a:buAutoNum type="arabicPeriod"/>
            </a:pPr>
            <a:r>
              <a:rPr lang="en-US" dirty="0" smtClean="0"/>
              <a:t>Basic Design</a:t>
            </a:r>
          </a:p>
          <a:p>
            <a:pPr marL="514350" indent="-514350" algn="l" rtl="0">
              <a:buFont typeface="+mj-lt"/>
              <a:buAutoNum type="arabicPeriod"/>
            </a:pPr>
            <a:r>
              <a:rPr lang="en-US" dirty="0" smtClean="0"/>
              <a:t>Advanced Architecture</a:t>
            </a:r>
          </a:p>
          <a:p>
            <a:pPr marL="514350" indent="-514350" algn="l" rtl="0">
              <a:buFont typeface="+mj-lt"/>
              <a:buAutoNum type="arabicPeriod"/>
            </a:pPr>
            <a:r>
              <a:rPr lang="en-US" dirty="0" smtClean="0"/>
              <a:t>Applications &amp; Citations</a:t>
            </a:r>
          </a:p>
          <a:p>
            <a:pPr marL="514350" indent="-514350" algn="l" rtl="0">
              <a:buFont typeface="+mj-lt"/>
              <a:buAutoNum type="arabicPeriod"/>
            </a:pPr>
            <a:r>
              <a:rPr lang="en-US" dirty="0" smtClean="0"/>
              <a:t>Discussion</a:t>
            </a:r>
          </a:p>
          <a:p>
            <a:pPr lvl="1" algn="l" rtl="0"/>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467984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Discussion</a:t>
            </a:r>
            <a:endParaRPr lang="he-IL" dirty="0"/>
          </a:p>
        </p:txBody>
      </p:sp>
      <p:sp>
        <p:nvSpPr>
          <p:cNvPr id="3" name="Content Placeholder 2"/>
          <p:cNvSpPr>
            <a:spLocks noGrp="1"/>
          </p:cNvSpPr>
          <p:nvPr>
            <p:ph sz="quarter" idx="1"/>
          </p:nvPr>
        </p:nvSpPr>
        <p:spPr/>
        <p:txBody>
          <a:bodyPr>
            <a:normAutofit/>
          </a:bodyPr>
          <a:lstStyle/>
          <a:p>
            <a:pPr algn="l" rtl="0"/>
            <a:r>
              <a:rPr lang="en-US" sz="2400" dirty="0" smtClean="0"/>
              <a:t>The work addresses two key problems in the design of Content-Addressable networks</a:t>
            </a:r>
          </a:p>
          <a:p>
            <a:pPr lvl="1" algn="l" rtl="0"/>
            <a:r>
              <a:rPr lang="en-US" sz="2000" dirty="0" smtClean="0"/>
              <a:t>Scalable routing.</a:t>
            </a:r>
          </a:p>
          <a:p>
            <a:pPr lvl="1" algn="l" rtl="0"/>
            <a:r>
              <a:rPr lang="en-US" sz="2000" dirty="0" smtClean="0"/>
              <a:t>Scalable indexing.</a:t>
            </a:r>
          </a:p>
          <a:p>
            <a:pPr algn="l" rtl="0"/>
            <a:r>
              <a:rPr lang="en-US" sz="2400" dirty="0" smtClean="0"/>
              <a:t>Evaluation validates the scalability</a:t>
            </a:r>
          </a:p>
          <a:p>
            <a:pPr lvl="1" algn="l" rtl="0"/>
            <a:r>
              <a:rPr lang="en-US" sz="2000" dirty="0"/>
              <a:t>A simulated system with over 260,000 randomly generated nodes. </a:t>
            </a:r>
            <a:endParaRPr lang="en-US" sz="2000" dirty="0" smtClean="0"/>
          </a:p>
          <a:p>
            <a:pPr lvl="1" algn="l" rtl="0"/>
            <a:r>
              <a:rPr lang="en-US" sz="2000" dirty="0" smtClean="0"/>
              <a:t>The latency was less than 2 times the latency of the underlying IP network.</a:t>
            </a:r>
          </a:p>
          <a:p>
            <a:pPr algn="l" rtl="0"/>
            <a:r>
              <a:rPr lang="en-US" sz="2400" dirty="0" smtClean="0"/>
              <a:t>Security aspects should be considered</a:t>
            </a:r>
          </a:p>
          <a:p>
            <a:pPr lvl="1" algn="l" rtl="0"/>
            <a:r>
              <a:rPr lang="en-US" sz="2000" dirty="0" smtClean="0"/>
              <a:t>DOS resistant CAN.</a:t>
            </a:r>
          </a:p>
          <a:p>
            <a:pPr lvl="1" algn="l" rtl="0"/>
            <a:r>
              <a:rPr lang="en-US" sz="2000" dirty="0" smtClean="0"/>
              <a:t>A malicious node can act, not only as a malicious client, but also as a malicious server or router.</a:t>
            </a:r>
          </a:p>
          <a:p>
            <a:pPr lvl="1" algn="l" rtl="0"/>
            <a:endParaRPr lang="en-US" sz="20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2003215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Q&amp;A</a:t>
            </a:r>
            <a:endParaRPr lang="he-IL"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pic>
        <p:nvPicPr>
          <p:cNvPr id="1028" name="Picture 4" descr="http://richardwiseman.files.wordpress.com/2010/03/ques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59136"/>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96590" y="5284470"/>
            <a:ext cx="2971800" cy="369332"/>
          </a:xfrm>
          <a:prstGeom prst="rect">
            <a:avLst/>
          </a:prstGeom>
          <a:noFill/>
        </p:spPr>
        <p:txBody>
          <a:bodyPr wrap="square" rtlCol="1">
            <a:spAutoFit/>
          </a:bodyPr>
          <a:lstStyle/>
          <a:p>
            <a:pPr algn="ctr"/>
            <a:r>
              <a:rPr lang="en-US" dirty="0" smtClean="0"/>
              <a:t>Any Questions?</a:t>
            </a:r>
            <a:endParaRPr lang="he-IL" dirty="0"/>
          </a:p>
        </p:txBody>
      </p:sp>
    </p:spTree>
    <p:extLst>
      <p:ext uri="{BB962C8B-B14F-4D97-AF65-F5344CB8AC3E}">
        <p14:creationId xmlns:p14="http://schemas.microsoft.com/office/powerpoint/2010/main" val="951486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Tradeoff considerations</a:t>
            </a:r>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r>
              <a:rPr lang="en-US" dirty="0" smtClean="0"/>
              <a:t>Requires further studying and deployment experience.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
        <p:nvSpPr>
          <p:cNvPr id="7" name="TextBox 6"/>
          <p:cNvSpPr txBox="1"/>
          <p:nvPr/>
        </p:nvSpPr>
        <p:spPr>
          <a:xfrm>
            <a:off x="914400" y="2362200"/>
            <a:ext cx="2438400" cy="1154162"/>
          </a:xfrm>
          <a:prstGeom prst="rect">
            <a:avLst/>
          </a:prstGeom>
          <a:noFill/>
          <a:ln>
            <a:solidFill>
              <a:schemeClr val="accent1"/>
            </a:solidFill>
          </a:ln>
        </p:spPr>
        <p:txBody>
          <a:bodyPr wrap="square" rtlCol="1">
            <a:spAutoFit/>
          </a:bodyPr>
          <a:lstStyle/>
          <a:p>
            <a:pPr marL="0" lvl="1" algn="just"/>
            <a:r>
              <a:rPr lang="en-US" sz="2300" dirty="0">
                <a:solidFill>
                  <a:schemeClr val="tx2"/>
                </a:solidFill>
              </a:rPr>
              <a:t>Improved routing performance and system robustness. </a:t>
            </a:r>
          </a:p>
        </p:txBody>
      </p:sp>
      <p:sp>
        <p:nvSpPr>
          <p:cNvPr id="8" name="TextBox 7"/>
          <p:cNvSpPr txBox="1"/>
          <p:nvPr/>
        </p:nvSpPr>
        <p:spPr>
          <a:xfrm>
            <a:off x="5257800" y="2362200"/>
            <a:ext cx="3200400" cy="800219"/>
          </a:xfrm>
          <a:prstGeom prst="rect">
            <a:avLst/>
          </a:prstGeom>
          <a:noFill/>
          <a:ln>
            <a:solidFill>
              <a:schemeClr val="accent1"/>
            </a:solidFill>
          </a:ln>
        </p:spPr>
        <p:txBody>
          <a:bodyPr wrap="square" rtlCol="1">
            <a:spAutoFit/>
          </a:bodyPr>
          <a:lstStyle/>
          <a:p>
            <a:pPr marL="0" lvl="1" algn="just"/>
            <a:r>
              <a:rPr lang="en-US" sz="2300" dirty="0">
                <a:solidFill>
                  <a:schemeClr val="tx2"/>
                </a:solidFill>
              </a:rPr>
              <a:t>Increased complexity and per-node </a:t>
            </a:r>
            <a:r>
              <a:rPr lang="en-US" sz="2300" dirty="0" smtClean="0">
                <a:solidFill>
                  <a:schemeClr val="tx2"/>
                </a:solidFill>
              </a:rPr>
              <a:t>state.</a:t>
            </a:r>
            <a:endParaRPr lang="en-US" sz="2300" dirty="0">
              <a:solidFill>
                <a:schemeClr val="tx2"/>
              </a:solidFill>
            </a:endParaRPr>
          </a:p>
        </p:txBody>
      </p:sp>
      <p:sp>
        <p:nvSpPr>
          <p:cNvPr id="10" name="TextBox 9"/>
          <p:cNvSpPr txBox="1"/>
          <p:nvPr/>
        </p:nvSpPr>
        <p:spPr>
          <a:xfrm>
            <a:off x="4038600" y="2708448"/>
            <a:ext cx="685800" cy="461665"/>
          </a:xfrm>
          <a:prstGeom prst="rect">
            <a:avLst/>
          </a:prstGeom>
          <a:noFill/>
        </p:spPr>
        <p:txBody>
          <a:bodyPr wrap="square" rtlCol="1">
            <a:spAutoFit/>
          </a:bodyPr>
          <a:lstStyle/>
          <a:p>
            <a:r>
              <a:rPr lang="en-US" sz="2400" dirty="0" smtClean="0"/>
              <a:t>VS.</a:t>
            </a:r>
            <a:endParaRPr lang="he-IL" sz="2400" dirty="0"/>
          </a:p>
        </p:txBody>
      </p:sp>
    </p:spTree>
    <p:extLst>
      <p:ext uri="{BB962C8B-B14F-4D97-AF65-F5344CB8AC3E}">
        <p14:creationId xmlns:p14="http://schemas.microsoft.com/office/powerpoint/2010/main" val="38618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arn(inVertic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200" y="1691640"/>
            <a:ext cx="7391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Design Improvements</a:t>
            </a:r>
            <a:endParaRPr lang="he-IL" dirty="0"/>
          </a:p>
        </p:txBody>
      </p:sp>
      <p:sp>
        <p:nvSpPr>
          <p:cNvPr id="3" name="Content Placeholder 2"/>
          <p:cNvSpPr>
            <a:spLocks noGrp="1"/>
          </p:cNvSpPr>
          <p:nvPr>
            <p:ph sz="quarter" idx="1"/>
          </p:nvPr>
        </p:nvSpPr>
        <p:spPr/>
        <p:txBody>
          <a:bodyPr/>
          <a:lstStyle/>
          <a:p>
            <a:pPr algn="l" rtl="0"/>
            <a:r>
              <a:rPr lang="en-US" dirty="0" smtClean="0"/>
              <a:t>Proposed improvements</a:t>
            </a:r>
          </a:p>
          <a:p>
            <a:pPr marL="731520" lvl="1" indent="-457200" algn="l" rtl="0">
              <a:buFont typeface="+mj-lt"/>
              <a:buAutoNum type="arabicPeriod"/>
            </a:pPr>
            <a:r>
              <a:rPr lang="en-US" dirty="0"/>
              <a:t>Multi-dimensional coordinate space</a:t>
            </a:r>
          </a:p>
          <a:p>
            <a:pPr marL="731520" lvl="1" indent="-457200" algn="l" rtl="0">
              <a:buFont typeface="+mj-lt"/>
              <a:buAutoNum type="arabicPeriod"/>
            </a:pPr>
            <a:r>
              <a:rPr lang="en-US" dirty="0" smtClean="0"/>
              <a:t>Realities: multiple coordinate spaces</a:t>
            </a:r>
          </a:p>
          <a:p>
            <a:pPr marL="731520" lvl="1" indent="-457200" algn="l" rtl="0">
              <a:buFont typeface="+mj-lt"/>
              <a:buAutoNum type="arabicPeriod"/>
            </a:pPr>
            <a:r>
              <a:rPr lang="en-US" dirty="0" smtClean="0"/>
              <a:t>Better CAN routing metrics</a:t>
            </a:r>
          </a:p>
          <a:p>
            <a:pPr marL="731520" lvl="1" indent="-457200" algn="l" rtl="0">
              <a:buFont typeface="+mj-lt"/>
              <a:buAutoNum type="arabicPeriod"/>
            </a:pPr>
            <a:r>
              <a:rPr lang="en-US" dirty="0" smtClean="0"/>
              <a:t>Overloading coordinate zone</a:t>
            </a:r>
          </a:p>
          <a:p>
            <a:pPr marL="731520" lvl="1" indent="-457200" algn="l" rtl="0">
              <a:buFont typeface="+mj-lt"/>
              <a:buAutoNum type="arabicPeriod"/>
            </a:pPr>
            <a:r>
              <a:rPr lang="en-US" dirty="0" smtClean="0"/>
              <a:t>Multiple hash functions</a:t>
            </a:r>
          </a:p>
          <a:p>
            <a:pPr marL="731520" lvl="1" indent="-457200" algn="l" rtl="0">
              <a:buFont typeface="+mj-lt"/>
              <a:buAutoNum type="arabicPeriod"/>
            </a:pPr>
            <a:r>
              <a:rPr lang="en-US" dirty="0" smtClean="0"/>
              <a:t>Topology-sensitive construction of the CAN overlay network</a:t>
            </a:r>
          </a:p>
          <a:p>
            <a:pPr marL="731520" lvl="1" indent="-457200" algn="l" rtl="0">
              <a:buFont typeface="+mj-lt"/>
              <a:buAutoNum type="arabicPeriod"/>
            </a:pPr>
            <a:r>
              <a:rPr lang="en-US" dirty="0" smtClean="0"/>
              <a:t>More Uniform Partitioning</a:t>
            </a:r>
          </a:p>
          <a:p>
            <a:pPr marL="731520" lvl="1" indent="-457200" algn="l" rtl="0">
              <a:buFont typeface="+mj-lt"/>
              <a:buAutoNum type="arabicPeriod"/>
            </a:pPr>
            <a:r>
              <a:rPr lang="en-US" dirty="0" smtClean="0"/>
              <a:t>Caching and Replication techniques for “hot spot”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1196011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Multi-dimensional coordinate space</a:t>
            </a:r>
          </a:p>
        </p:txBody>
      </p:sp>
      <p:sp>
        <p:nvSpPr>
          <p:cNvPr id="3" name="Content Placeholder 2"/>
          <p:cNvSpPr>
            <a:spLocks noGrp="1"/>
          </p:cNvSpPr>
          <p:nvPr>
            <p:ph sz="quarter" idx="1"/>
          </p:nvPr>
        </p:nvSpPr>
        <p:spPr>
          <a:xfrm>
            <a:off x="457200" y="1219200"/>
            <a:ext cx="8229600" cy="4953000"/>
          </a:xfrm>
        </p:spPr>
        <p:txBody>
          <a:bodyPr>
            <a:normAutofit/>
          </a:bodyPr>
          <a:lstStyle/>
          <a:p>
            <a:pPr algn="l" rtl="0"/>
            <a:r>
              <a:rPr lang="en-US" sz="2400" dirty="0" smtClean="0"/>
              <a:t>Observation 1:  The design doesn’t restrict the dimensionality of the coordinate space.</a:t>
            </a:r>
          </a:p>
          <a:p>
            <a:pPr algn="l" rtl="0">
              <a:buClr>
                <a:srgbClr val="9FB8CD"/>
              </a:buClr>
            </a:pPr>
            <a:r>
              <a:rPr lang="en-US" sz="2400" dirty="0"/>
              <a:t>Increasing the dimensionality of the coordinate space reduces the routing </a:t>
            </a:r>
            <a:r>
              <a:rPr lang="en-US" sz="2400" u="sng" dirty="0">
                <a:effectLst>
                  <a:outerShdw blurRad="38100" dist="38100" dir="2700000" algn="tl">
                    <a:srgbClr val="000000">
                      <a:alpha val="43137"/>
                    </a:srgbClr>
                  </a:outerShdw>
                </a:effectLst>
              </a:rPr>
              <a:t>path length</a:t>
            </a:r>
            <a:r>
              <a:rPr lang="en-US" sz="2400" dirty="0"/>
              <a:t>, and hence the </a:t>
            </a:r>
            <a:r>
              <a:rPr lang="en-US" sz="2400" u="sng" dirty="0">
                <a:effectLst>
                  <a:outerShdw blurRad="38100" dist="38100" dir="2700000" algn="tl">
                    <a:srgbClr val="000000">
                      <a:alpha val="43137"/>
                    </a:srgbClr>
                  </a:outerShdw>
                </a:effectLst>
              </a:rPr>
              <a:t>path latency</a:t>
            </a:r>
            <a:r>
              <a:rPr lang="en-US" sz="2400" dirty="0">
                <a:effectLst>
                  <a:outerShdw blurRad="38100" dist="38100" dir="2700000" algn="tl">
                    <a:srgbClr val="000000">
                      <a:alpha val="43137"/>
                    </a:srgbClr>
                  </a:outerShdw>
                </a:effectLst>
              </a:rPr>
              <a:t>.</a:t>
            </a:r>
          </a:p>
          <a:p>
            <a:pPr algn="l" rtl="0">
              <a:buClr>
                <a:srgbClr val="9FB8CD"/>
              </a:buClr>
            </a:pPr>
            <a:r>
              <a:rPr lang="en-US" sz="2400" dirty="0"/>
              <a:t>Since</a:t>
            </a:r>
            <a:r>
              <a:rPr lang="en-US" sz="2400" dirty="0" smtClean="0"/>
              <a:t> </a:t>
            </a:r>
            <a:r>
              <a:rPr lang="en-US" sz="2400" dirty="0"/>
              <a:t>increasing </a:t>
            </a:r>
            <a:r>
              <a:rPr lang="en-US" sz="2400" dirty="0" smtClean="0"/>
              <a:t>the number </a:t>
            </a:r>
            <a:r>
              <a:rPr lang="en-US" sz="2400" dirty="0"/>
              <a:t>of dimensions </a:t>
            </a:r>
            <a:r>
              <a:rPr lang="en-US" sz="2400" dirty="0" smtClean="0"/>
              <a:t>implies </a:t>
            </a:r>
            <a:r>
              <a:rPr lang="en-US" sz="2400" dirty="0"/>
              <a:t>that a node has </a:t>
            </a:r>
            <a:r>
              <a:rPr lang="en-US" sz="2400" dirty="0" smtClean="0"/>
              <a:t>more </a:t>
            </a:r>
            <a:r>
              <a:rPr lang="en-US" sz="2400" dirty="0"/>
              <a:t>neighbors, the </a:t>
            </a:r>
            <a:r>
              <a:rPr lang="en-US" sz="2400" u="sng" dirty="0" smtClean="0">
                <a:effectLst>
                  <a:outerShdw blurRad="38100" dist="38100" dir="2700000" algn="tl">
                    <a:srgbClr val="000000">
                      <a:alpha val="43137"/>
                    </a:srgbClr>
                  </a:outerShdw>
                </a:effectLst>
              </a:rPr>
              <a:t>routing </a:t>
            </a:r>
            <a:r>
              <a:rPr lang="en-US" sz="2400" u="sng" dirty="0">
                <a:effectLst>
                  <a:outerShdw blurRad="38100" dist="38100" dir="2700000" algn="tl">
                    <a:srgbClr val="000000">
                      <a:alpha val="43137"/>
                    </a:srgbClr>
                  </a:outerShdw>
                </a:effectLst>
              </a:rPr>
              <a:t>fault tolerance </a:t>
            </a:r>
            <a:r>
              <a:rPr lang="en-US" sz="2400" dirty="0" smtClean="0"/>
              <a:t>also </a:t>
            </a:r>
            <a:r>
              <a:rPr lang="en-US" sz="2400" dirty="0"/>
              <a:t>improves</a:t>
            </a:r>
            <a:r>
              <a:rPr lang="en-US" sz="2400" dirty="0" smtClean="0"/>
              <a:t>.</a:t>
            </a:r>
          </a:p>
          <a:p>
            <a:pPr lvl="1" algn="l" rtl="0">
              <a:buClr>
                <a:srgbClr val="9FB8CD"/>
              </a:buClr>
            </a:pPr>
            <a:r>
              <a:rPr lang="en-US" sz="2000" dirty="0" smtClean="0"/>
              <a:t>As </a:t>
            </a:r>
            <a:r>
              <a:rPr lang="en-US" sz="2000" dirty="0"/>
              <a:t>a node now has more potential next hop nodes, along which messages can be routed in the event that one or more neighboring nodes crash</a:t>
            </a:r>
            <a:r>
              <a:rPr lang="en-US" sz="2000" dirty="0" smtClean="0"/>
              <a:t>.</a:t>
            </a:r>
          </a:p>
          <a:p>
            <a:pPr lvl="1" algn="l" rtl="0">
              <a:buClr>
                <a:srgbClr val="9FB8CD"/>
              </a:buClr>
            </a:pPr>
            <a:r>
              <a:rPr lang="en-US" sz="2000" dirty="0" smtClean="0"/>
              <a:t>The price- increased per-node state, and maintenance traffic.</a:t>
            </a:r>
            <a:endParaRPr lang="en-US" sz="2000" dirty="0"/>
          </a:p>
          <a:p>
            <a:pPr lvl="1" algn="l" rtl="0">
              <a:buClr>
                <a:srgbClr val="9FB8CD"/>
              </a:buClr>
            </a:pPr>
            <a:endParaRPr lang="en-US" sz="2000" dirty="0">
              <a:solidFill>
                <a:srgbClr val="464653"/>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spTree>
    <p:extLst>
      <p:ext uri="{BB962C8B-B14F-4D97-AF65-F5344CB8AC3E}">
        <p14:creationId xmlns:p14="http://schemas.microsoft.com/office/powerpoint/2010/main" val="39800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Multi-dimensional coordinate space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A Scalable Content-Addressable Network</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22401323"/>
              </p:ext>
            </p:extLst>
          </p:nvPr>
        </p:nvGraphicFramePr>
        <p:xfrm>
          <a:off x="1219200" y="2714414"/>
          <a:ext cx="2514600" cy="2086186"/>
        </p:xfrm>
        <a:graphic>
          <a:graphicData uri="http://schemas.openxmlformats.org/drawingml/2006/table">
            <a:tbl>
              <a:tblPr firstRow="1" bandRow="1">
                <a:tableStyleId>{5940675A-B579-460E-94D1-54222C63F5DA}</a:tableStyleId>
              </a:tblPr>
              <a:tblGrid>
                <a:gridCol w="419100"/>
                <a:gridCol w="419100"/>
                <a:gridCol w="838200"/>
                <a:gridCol w="419100"/>
                <a:gridCol w="419100"/>
              </a:tblGrid>
              <a:tr h="677333">
                <a:tc gridSpan="2">
                  <a:txBody>
                    <a:bodyPr/>
                    <a:lstStyle/>
                    <a:p>
                      <a:pPr algn="ctr" rtl="0"/>
                      <a:endParaRPr lang="he-IL" dirty="0"/>
                    </a:p>
                  </a:txBody>
                  <a:tcPr anchor="ctr"/>
                </a:tc>
                <a:tc hMerge="1">
                  <a:txBody>
                    <a:bodyPr/>
                    <a:lstStyle/>
                    <a:p>
                      <a:pPr rtl="1"/>
                      <a:endParaRPr lang="he-IL"/>
                    </a:p>
                  </a:txBody>
                  <a:tcPr/>
                </a:tc>
                <a:tc>
                  <a:txBody>
                    <a:bodyPr/>
                    <a:lstStyle/>
                    <a:p>
                      <a:pPr algn="ctr" rtl="0"/>
                      <a:endParaRPr lang="he-IL" dirty="0"/>
                    </a:p>
                  </a:txBody>
                  <a:tcPr anchor="ctr">
                    <a:solidFill>
                      <a:schemeClr val="bg1">
                        <a:lumMod val="85000"/>
                      </a:schemeClr>
                    </a:solidFill>
                  </a:tcPr>
                </a:tc>
                <a:tc gridSpan="2">
                  <a:txBody>
                    <a:bodyPr/>
                    <a:lstStyle/>
                    <a:p>
                      <a:pPr algn="ctr" rtl="0"/>
                      <a:endParaRPr lang="he-IL" dirty="0"/>
                    </a:p>
                  </a:txBody>
                  <a:tcPr anchor="ctr"/>
                </a:tc>
                <a:tc hMerge="1">
                  <a:txBody>
                    <a:bodyPr/>
                    <a:lstStyle/>
                    <a:p>
                      <a:pPr rtl="1"/>
                      <a:endParaRPr lang="he-IL"/>
                    </a:p>
                  </a:txBody>
                  <a:tcPr/>
                </a:tc>
              </a:tr>
              <a:tr h="338667">
                <a:tc rowSpan="2">
                  <a:txBody>
                    <a:bodyPr/>
                    <a:lstStyle/>
                    <a:p>
                      <a:pPr algn="ctr" rtl="0"/>
                      <a:endParaRPr lang="he-IL" dirty="0"/>
                    </a:p>
                  </a:txBody>
                  <a:tcPr anchor="ctr"/>
                </a:tc>
                <a:tc>
                  <a:txBody>
                    <a:bodyPr/>
                    <a:lstStyle/>
                    <a:p>
                      <a:pPr algn="ctr" rtl="0"/>
                      <a:endParaRPr lang="he-IL" dirty="0"/>
                    </a:p>
                  </a:txBody>
                  <a:tcPr anchor="ctr">
                    <a:solidFill>
                      <a:schemeClr val="bg1">
                        <a:lumMod val="85000"/>
                      </a:schemeClr>
                    </a:solidFill>
                  </a:tcPr>
                </a:tc>
                <a:tc rowSpan="2">
                  <a:txBody>
                    <a:bodyPr/>
                    <a:lstStyle/>
                    <a:p>
                      <a:pPr algn="ctr" rtl="0"/>
                      <a:r>
                        <a:rPr lang="en-US" dirty="0" smtClean="0"/>
                        <a:t>X</a:t>
                      </a:r>
                      <a:endParaRPr lang="he-IL" dirty="0"/>
                    </a:p>
                  </a:txBody>
                  <a:tcPr anchor="ctr"/>
                </a:tc>
                <a:tc rowSpan="2" gridSpan="2">
                  <a:txBody>
                    <a:bodyPr/>
                    <a:lstStyle/>
                    <a:p>
                      <a:pPr algn="ctr" rtl="0"/>
                      <a:endParaRPr lang="he-IL" dirty="0"/>
                    </a:p>
                  </a:txBody>
                  <a:tcPr anchor="ctr">
                    <a:solidFill>
                      <a:schemeClr val="bg1">
                        <a:lumMod val="85000"/>
                      </a:schemeClr>
                    </a:solidFill>
                  </a:tcPr>
                </a:tc>
                <a:tc rowSpan="2" hMerge="1">
                  <a:txBody>
                    <a:bodyPr/>
                    <a:lstStyle/>
                    <a:p>
                      <a:pPr rtl="1"/>
                      <a:endParaRPr lang="he-IL"/>
                    </a:p>
                  </a:txBody>
                  <a:tcPr/>
                </a:tc>
              </a:tr>
              <a:tr h="338667">
                <a:tc vMerge="1">
                  <a:txBody>
                    <a:bodyPr/>
                    <a:lstStyle/>
                    <a:p>
                      <a:pPr rtl="1"/>
                      <a:endParaRPr lang="he-IL"/>
                    </a:p>
                  </a:txBody>
                  <a:tcPr/>
                </a:tc>
                <a:tc>
                  <a:txBody>
                    <a:bodyPr/>
                    <a:lstStyle/>
                    <a:p>
                      <a:pPr algn="ctr" rtl="0"/>
                      <a:endParaRPr lang="he-IL" dirty="0"/>
                    </a:p>
                  </a:txBody>
                  <a:tcPr anchor="ctr">
                    <a:solidFill>
                      <a:schemeClr val="bg1">
                        <a:lumMod val="85000"/>
                      </a:schemeClr>
                    </a:solidFill>
                  </a:tcPr>
                </a:tc>
                <a:tc vMerge="1">
                  <a:txBody>
                    <a:bodyPr/>
                    <a:lstStyle/>
                    <a:p>
                      <a:pPr rtl="1"/>
                      <a:endParaRPr lang="he-IL"/>
                    </a:p>
                  </a:txBody>
                  <a:tcPr/>
                </a:tc>
                <a:tc gridSpan="2" vMerge="1">
                  <a:txBody>
                    <a:bodyPr/>
                    <a:lstStyle/>
                    <a:p>
                      <a:pPr rtl="1"/>
                      <a:endParaRPr lang="he-IL"/>
                    </a:p>
                  </a:txBody>
                  <a:tcPr/>
                </a:tc>
                <a:tc hMerge="1" vMerge="1">
                  <a:txBody>
                    <a:bodyPr/>
                    <a:lstStyle/>
                    <a:p>
                      <a:pPr rtl="1"/>
                      <a:endParaRPr lang="he-IL"/>
                    </a:p>
                  </a:txBody>
                  <a:tcPr/>
                </a:tc>
              </a:tr>
              <a:tr h="677333">
                <a:tc gridSpan="2">
                  <a:txBody>
                    <a:bodyPr/>
                    <a:lstStyle/>
                    <a:p>
                      <a:pPr algn="ctr" rtl="0"/>
                      <a:endParaRPr lang="he-IL" dirty="0"/>
                    </a:p>
                  </a:txBody>
                  <a:tcPr anchor="ctr"/>
                </a:tc>
                <a:tc hMerge="1">
                  <a:txBody>
                    <a:bodyPr/>
                    <a:lstStyle/>
                    <a:p>
                      <a:pPr rtl="1"/>
                      <a:endParaRPr lang="he-IL"/>
                    </a:p>
                  </a:txBody>
                  <a:tcPr/>
                </a:tc>
                <a:tc>
                  <a:txBody>
                    <a:bodyPr/>
                    <a:lstStyle/>
                    <a:p>
                      <a:pPr algn="ctr" rtl="0"/>
                      <a:endParaRPr lang="he-IL" dirty="0"/>
                    </a:p>
                  </a:txBody>
                  <a:tcPr anchor="ctr">
                    <a:solidFill>
                      <a:schemeClr val="bg1">
                        <a:lumMod val="85000"/>
                      </a:schemeClr>
                    </a:solidFill>
                  </a:tcPr>
                </a:tc>
                <a:tc>
                  <a:txBody>
                    <a:bodyPr/>
                    <a:lstStyle/>
                    <a:p>
                      <a:pPr algn="ctr" rtl="0"/>
                      <a:endParaRPr lang="he-IL" dirty="0"/>
                    </a:p>
                  </a:txBody>
                  <a:tcPr anchor="ctr"/>
                </a:tc>
                <a:tc>
                  <a:txBody>
                    <a:bodyPr/>
                    <a:lstStyle/>
                    <a:p>
                      <a:pPr algn="ctr" rtl="0"/>
                      <a:endParaRPr lang="he-IL" dirty="0"/>
                    </a:p>
                  </a:txBody>
                  <a:tcPr anchor="ctr"/>
                </a:tc>
              </a:tr>
            </a:tbl>
          </a:graphicData>
        </a:graphic>
      </p:graphicFrame>
      <p:grpSp>
        <p:nvGrpSpPr>
          <p:cNvPr id="30" name="Group 29"/>
          <p:cNvGrpSpPr/>
          <p:nvPr/>
        </p:nvGrpSpPr>
        <p:grpSpPr>
          <a:xfrm>
            <a:off x="5789106" y="3124200"/>
            <a:ext cx="1297494" cy="1143001"/>
            <a:chOff x="4038600" y="2209800"/>
            <a:chExt cx="3108960" cy="2682240"/>
          </a:xfrm>
        </p:grpSpPr>
        <p:sp>
          <p:nvSpPr>
            <p:cNvPr id="7" name="Rectangle 6"/>
            <p:cNvSpPr/>
            <p:nvPr/>
          </p:nvSpPr>
          <p:spPr>
            <a:xfrm>
              <a:off x="4709160" y="2209800"/>
              <a:ext cx="2438400" cy="2133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0" name="Rectangle 9"/>
            <p:cNvSpPr/>
            <p:nvPr/>
          </p:nvSpPr>
          <p:spPr>
            <a:xfrm>
              <a:off x="4038600" y="2758440"/>
              <a:ext cx="2438400" cy="21336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cxnSp>
          <p:nvCxnSpPr>
            <p:cNvPr id="12" name="Straight Connector 11"/>
            <p:cNvCxnSpPr/>
            <p:nvPr/>
          </p:nvCxnSpPr>
          <p:spPr>
            <a:xfrm flipV="1">
              <a:off x="4038600" y="2209800"/>
              <a:ext cx="670560" cy="548640"/>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flipV="1">
              <a:off x="6477000" y="2209800"/>
              <a:ext cx="670560" cy="548640"/>
            </a:xfrm>
            <a:prstGeom prst="line">
              <a:avLst/>
            </a:prstGeom>
          </p:spPr>
          <p:style>
            <a:lnRef idx="2">
              <a:schemeClr val="dk1"/>
            </a:lnRef>
            <a:fillRef idx="1">
              <a:schemeClr val="lt1"/>
            </a:fillRef>
            <a:effectRef idx="0">
              <a:schemeClr val="dk1"/>
            </a:effectRef>
            <a:fontRef idx="minor">
              <a:schemeClr val="dk1"/>
            </a:fontRef>
          </p:style>
        </p:cxnSp>
        <p:cxnSp>
          <p:nvCxnSpPr>
            <p:cNvPr id="16" name="Straight Connector 15"/>
            <p:cNvCxnSpPr/>
            <p:nvPr/>
          </p:nvCxnSpPr>
          <p:spPr>
            <a:xfrm flipV="1">
              <a:off x="6477000" y="4343400"/>
              <a:ext cx="670560" cy="5486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4038600" y="4343400"/>
              <a:ext cx="670560" cy="54864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6" name="Flowchart: Data 25"/>
            <p:cNvSpPr/>
            <p:nvPr/>
          </p:nvSpPr>
          <p:spPr>
            <a:xfrm>
              <a:off x="4038600" y="2209800"/>
              <a:ext cx="3108960" cy="533400"/>
            </a:xfrm>
            <a:prstGeom prst="flowChartInputOutp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8" name="Flowchart: Data 27"/>
            <p:cNvSpPr/>
            <p:nvPr/>
          </p:nvSpPr>
          <p:spPr>
            <a:xfrm rot="5400000" flipV="1">
              <a:off x="5478780" y="3223260"/>
              <a:ext cx="2667000" cy="670560"/>
            </a:xfrm>
            <a:prstGeom prst="flowChartInputOutp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cxnSp>
          <p:nvCxnSpPr>
            <p:cNvPr id="19" name="Straight Connector 18"/>
            <p:cNvCxnSpPr/>
            <p:nvPr/>
          </p:nvCxnSpPr>
          <p:spPr>
            <a:xfrm>
              <a:off x="4709160" y="4343400"/>
              <a:ext cx="2438400"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4709160" y="2209800"/>
              <a:ext cx="0" cy="2133600"/>
            </a:xfrm>
            <a:prstGeom prst="line">
              <a:avLst/>
            </a:prstGeom>
            <a:ln>
              <a:prstDash val="dash"/>
            </a:ln>
          </p:spPr>
          <p:style>
            <a:lnRef idx="1">
              <a:schemeClr val="accent6"/>
            </a:lnRef>
            <a:fillRef idx="0">
              <a:schemeClr val="accent6"/>
            </a:fillRef>
            <a:effectRef idx="0">
              <a:schemeClr val="accent6"/>
            </a:effectRef>
            <a:fontRef idx="minor">
              <a:schemeClr val="tx1"/>
            </a:fontRef>
          </p:style>
        </p:cxnSp>
      </p:grpSp>
      <p:sp>
        <p:nvSpPr>
          <p:cNvPr id="31" name="TextBox 30"/>
          <p:cNvSpPr txBox="1"/>
          <p:nvPr/>
        </p:nvSpPr>
        <p:spPr>
          <a:xfrm>
            <a:off x="1818420" y="1752600"/>
            <a:ext cx="1371600" cy="400110"/>
          </a:xfrm>
          <a:prstGeom prst="rect">
            <a:avLst/>
          </a:prstGeom>
          <a:noFill/>
        </p:spPr>
        <p:txBody>
          <a:bodyPr wrap="square" rtlCol="1">
            <a:spAutoFit/>
          </a:bodyPr>
          <a:lstStyle/>
          <a:p>
            <a:pPr algn="ctr"/>
            <a:r>
              <a:rPr lang="en-US" sz="2000" dirty="0" smtClean="0"/>
              <a:t>2D space</a:t>
            </a:r>
            <a:endParaRPr lang="he-IL" sz="2000" dirty="0"/>
          </a:p>
        </p:txBody>
      </p:sp>
      <p:sp>
        <p:nvSpPr>
          <p:cNvPr id="32" name="TextBox 31"/>
          <p:cNvSpPr txBox="1"/>
          <p:nvPr/>
        </p:nvSpPr>
        <p:spPr>
          <a:xfrm>
            <a:off x="5638800" y="1752600"/>
            <a:ext cx="1371600" cy="400110"/>
          </a:xfrm>
          <a:prstGeom prst="rect">
            <a:avLst/>
          </a:prstGeom>
          <a:noFill/>
        </p:spPr>
        <p:txBody>
          <a:bodyPr wrap="square" rtlCol="1">
            <a:spAutoFit/>
          </a:bodyPr>
          <a:lstStyle/>
          <a:p>
            <a:pPr algn="ctr"/>
            <a:r>
              <a:rPr lang="en-US" sz="2000" dirty="0" smtClean="0"/>
              <a:t>3D space</a:t>
            </a:r>
            <a:endParaRPr lang="he-IL" sz="2000" dirty="0"/>
          </a:p>
        </p:txBody>
      </p:sp>
      <p:sp>
        <p:nvSpPr>
          <p:cNvPr id="20" name="TextBox 19"/>
          <p:cNvSpPr txBox="1"/>
          <p:nvPr/>
        </p:nvSpPr>
        <p:spPr>
          <a:xfrm>
            <a:off x="914400" y="5562600"/>
            <a:ext cx="4935967" cy="369332"/>
          </a:xfrm>
          <a:prstGeom prst="rect">
            <a:avLst/>
          </a:prstGeom>
          <a:noFill/>
        </p:spPr>
        <p:txBody>
          <a:bodyPr wrap="none" rtlCol="1">
            <a:spAutoFit/>
          </a:bodyPr>
          <a:lstStyle/>
          <a:p>
            <a:r>
              <a:rPr lang="en-US" dirty="0" smtClean="0"/>
              <a:t>Reminder:  The dimensions are logical, not physical.</a:t>
            </a:r>
            <a:endParaRPr lang="he-IL" dirty="0"/>
          </a:p>
        </p:txBody>
      </p:sp>
    </p:spTree>
    <p:extLst>
      <p:ext uri="{BB962C8B-B14F-4D97-AF65-F5344CB8AC3E}">
        <p14:creationId xmlns:p14="http://schemas.microsoft.com/office/powerpoint/2010/main" val="36033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1153</TotalTime>
  <Words>4051</Words>
  <Application>Microsoft Office PowerPoint</Application>
  <PresentationFormat>On-screen Show (4:3)</PresentationFormat>
  <Paragraphs>615</Paragraphs>
  <Slides>53</Slides>
  <Notes>53</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Origin</vt:lpstr>
      <vt:lpstr>A Scalable Content Addressable Network</vt:lpstr>
      <vt:lpstr>Outline</vt:lpstr>
      <vt:lpstr>Simplified algorithm key features (reminder)</vt:lpstr>
      <vt:lpstr>CAN evaluation metrics</vt:lpstr>
      <vt:lpstr>Characteristics</vt:lpstr>
      <vt:lpstr>Design Improvements</vt:lpstr>
      <vt:lpstr>Design Improvements</vt:lpstr>
      <vt:lpstr>Multi-dimensional coordinate space</vt:lpstr>
      <vt:lpstr>Multi-dimensional coordinate space</vt:lpstr>
      <vt:lpstr>Multi-dimensional coordinate space</vt:lpstr>
      <vt:lpstr>Design Improvements</vt:lpstr>
      <vt:lpstr>Realities: multiple coordinate spaces</vt:lpstr>
      <vt:lpstr>Realities: multiple coordinate spaces</vt:lpstr>
      <vt:lpstr>Realities: multiple coordinate spaces</vt:lpstr>
      <vt:lpstr>Realities: multiple coordinate spaces</vt:lpstr>
      <vt:lpstr>Realities: multiple coordinate spaces- Pros</vt:lpstr>
      <vt:lpstr>Realities: multiple coordinate spaces</vt:lpstr>
      <vt:lpstr>Multiple dimensions VS. multiple realities</vt:lpstr>
      <vt:lpstr>Multiple dimensions VS. multiple realities</vt:lpstr>
      <vt:lpstr>Design Improvements</vt:lpstr>
      <vt:lpstr>Better CAN routing metrics</vt:lpstr>
      <vt:lpstr>Better CAN routing metrics</vt:lpstr>
      <vt:lpstr>Better CAN routing metrics</vt:lpstr>
      <vt:lpstr>Design Improvements</vt:lpstr>
      <vt:lpstr>Overloading coordinate zones</vt:lpstr>
      <vt:lpstr>Overloading coordinate zones</vt:lpstr>
      <vt:lpstr>Overloading coordinate zones- the algorithm</vt:lpstr>
      <vt:lpstr>Overloading coordinate zones- the algorithm</vt:lpstr>
      <vt:lpstr>Overloading coordinate zones- Pros &amp; Cons</vt:lpstr>
      <vt:lpstr>Design Improvements</vt:lpstr>
      <vt:lpstr>Multiple hash function</vt:lpstr>
      <vt:lpstr>Multiple hash function</vt:lpstr>
      <vt:lpstr>Design Improvements</vt:lpstr>
      <vt:lpstr>Topology-sensitive CAN overlay network</vt:lpstr>
      <vt:lpstr>Topology-sensitive CAN overlay network</vt:lpstr>
      <vt:lpstr>Topology-sensitive CAN overlay network</vt:lpstr>
      <vt:lpstr>Topology-sensitive CAN overlay network</vt:lpstr>
      <vt:lpstr>Topology-sensitive CAN overlay network</vt:lpstr>
      <vt:lpstr>Design Improvements</vt:lpstr>
      <vt:lpstr>More Uniform Partitioning</vt:lpstr>
      <vt:lpstr>More Uniform Partitioning</vt:lpstr>
      <vt:lpstr>More Uniform Partitioning</vt:lpstr>
      <vt:lpstr>Design Improvements</vt:lpstr>
      <vt:lpstr>Caching and Replication techniques for “hot spot” management</vt:lpstr>
      <vt:lpstr>Design Improvements- Summary</vt:lpstr>
      <vt:lpstr>Design Improvements- Summary</vt:lpstr>
      <vt:lpstr>Outline</vt:lpstr>
      <vt:lpstr>Citations</vt:lpstr>
      <vt:lpstr>Applications</vt:lpstr>
      <vt:lpstr>Applications</vt:lpstr>
      <vt:lpstr>Outline</vt:lpstr>
      <vt:lpstr>Discussion</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Ilya</dc:creator>
  <cp:lastModifiedBy>Ilya Mirsky</cp:lastModifiedBy>
  <cp:revision>108</cp:revision>
  <dcterms:created xsi:type="dcterms:W3CDTF">2006-08-16T00:00:00Z</dcterms:created>
  <dcterms:modified xsi:type="dcterms:W3CDTF">2011-11-30T11:57:26Z</dcterms:modified>
</cp:coreProperties>
</file>