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3" r:id="rId4"/>
    <p:sldId id="259" r:id="rId5"/>
    <p:sldId id="258" r:id="rId6"/>
    <p:sldId id="260" r:id="rId7"/>
    <p:sldId id="274" r:id="rId8"/>
    <p:sldId id="261" r:id="rId9"/>
    <p:sldId id="275" r:id="rId10"/>
    <p:sldId id="262" r:id="rId11"/>
    <p:sldId id="284" r:id="rId12"/>
    <p:sldId id="263" r:id="rId13"/>
    <p:sldId id="265" r:id="rId14"/>
    <p:sldId id="264" r:id="rId15"/>
    <p:sldId id="276" r:id="rId16"/>
    <p:sldId id="278" r:id="rId17"/>
    <p:sldId id="277" r:id="rId18"/>
    <p:sldId id="285" r:id="rId19"/>
    <p:sldId id="266" r:id="rId20"/>
    <p:sldId id="279" r:id="rId21"/>
    <p:sldId id="280" r:id="rId22"/>
    <p:sldId id="267" r:id="rId23"/>
    <p:sldId id="281" r:id="rId24"/>
    <p:sldId id="268" r:id="rId25"/>
    <p:sldId id="269" r:id="rId26"/>
    <p:sldId id="270" r:id="rId27"/>
    <p:sldId id="282" r:id="rId28"/>
    <p:sldId id="271" r:id="rId29"/>
    <p:sldId id="283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81008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F8A3-2CB8-4663-B34F-E91A6D112D21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526C-F7BD-4595-8695-F6B25751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אלגוריתם של </a:t>
            </a:r>
            <a:r>
              <a:rPr lang="en-US" dirty="0" err="1" smtClean="0"/>
              <a:t>Feussner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526C-F7BD-4595-8695-F6B25751EB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526C-F7BD-4595-8695-F6B25751EB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526C-F7BD-4595-8695-F6B25751EB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4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ז'/טבת/תשע"ב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Backtrack Algorithm </a:t>
            </a:r>
            <a:r>
              <a:rPr lang="en-US" dirty="0"/>
              <a:t>for Listing </a:t>
            </a:r>
            <a:r>
              <a:rPr lang="en-US" dirty="0" smtClean="0"/>
              <a:t>Spanning Trees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R. C. Read and R. E. </a:t>
            </a:r>
            <a:r>
              <a:rPr lang="en-US" sz="3100" dirty="0" err="1" smtClean="0"/>
              <a:t>Tarjan</a:t>
            </a:r>
            <a:r>
              <a:rPr lang="en-US" sz="3100" dirty="0" smtClean="0"/>
              <a:t> (1975)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Levit</a:t>
            </a:r>
            <a:r>
              <a:rPr lang="en-US" dirty="0" smtClean="0"/>
              <a:t> </a:t>
            </a:r>
            <a:r>
              <a:rPr lang="en-US" dirty="0" err="1" smtClean="0"/>
              <a:t>Vadim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spanning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will use a backtrack algorithm to list all spanning trees</a:t>
            </a:r>
          </a:p>
          <a:p>
            <a:pPr algn="l" rtl="0"/>
            <a:r>
              <a:rPr lang="en-US" dirty="0" smtClean="0"/>
              <a:t>At each stage of process, there is the current sub-graph (PST – partial spanning tree)</a:t>
            </a:r>
          </a:p>
          <a:p>
            <a:pPr algn="l" rtl="0"/>
            <a:r>
              <a:rPr lang="en-US" dirty="0" smtClean="0"/>
              <a:t>Besides, there is the current graph (G), to choose edges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Generate </a:t>
                </a:r>
                <a:r>
                  <a:rPr lang="en-US" dirty="0"/>
                  <a:t>all subsets of the edges of a graph by backtracking</a:t>
                </a:r>
              </a:p>
              <a:p>
                <a:pPr algn="l" rtl="0"/>
                <a:r>
                  <a:rPr lang="en-US" dirty="0"/>
                  <a:t>List those which are give spanning trees</a:t>
                </a:r>
              </a:p>
              <a:p>
                <a:pPr algn="l" rtl="0"/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E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marL="0" indent="0" algn="ctr" rtl="0">
                  <a:buNone/>
                </a:pPr>
                <a:r>
                  <a:rPr lang="en-US" dirty="0"/>
                  <a:t>We would like to have an algorithm which runs in a time bound </a:t>
                </a:r>
                <a:r>
                  <a:rPr lang="en-US" b="1" i="1" dirty="0"/>
                  <a:t>polynomial</a:t>
                </a:r>
                <a:r>
                  <a:rPr lang="en-US" dirty="0"/>
                  <a:t> in |V|, |E|, and linear in |T| where T is number of spanning trees</a:t>
                </a:r>
                <a:endParaRPr lang="en-US" i="1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630" t="-1611" r="-1037" b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7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dirty="0" smtClean="0"/>
              <a:t>Restricting backtracking</a:t>
            </a:r>
            <a:br>
              <a:rPr lang="en-US" dirty="0" smtClean="0"/>
            </a:br>
            <a:r>
              <a:rPr lang="en-US" dirty="0" smtClean="0"/>
              <a:t>(“cutting the </a:t>
            </a:r>
            <a:r>
              <a:rPr lang="en-US" dirty="0"/>
              <a:t>search tree”)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 smtClean="0"/>
              <a:t>Main observations:</a:t>
            </a:r>
          </a:p>
          <a:p>
            <a:pPr algn="l" rtl="0"/>
            <a:r>
              <a:rPr lang="en-US" dirty="0" smtClean="0"/>
              <a:t>Any bridge of a graph </a:t>
            </a:r>
            <a:r>
              <a:rPr lang="en-US" b="1" u="sng" dirty="0" smtClean="0"/>
              <a:t>must be included</a:t>
            </a:r>
            <a:r>
              <a:rPr lang="en-US" dirty="0" smtClean="0"/>
              <a:t> in all its spanning trees</a:t>
            </a:r>
            <a:endParaRPr lang="en-US" dirty="0"/>
          </a:p>
          <a:p>
            <a:pPr algn="l" rtl="0"/>
            <a:r>
              <a:rPr lang="en-US" dirty="0" smtClean="0"/>
              <a:t>Any edge which forms a cycle with edges already included in a partial spanning tree </a:t>
            </a:r>
            <a:r>
              <a:rPr lang="en-US" b="1" u="sng" dirty="0" smtClean="0"/>
              <a:t>must be not included</a:t>
            </a:r>
            <a:r>
              <a:rPr lang="en-US" dirty="0" smtClean="0"/>
              <a:t> as an additional spanning tree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Span</a:t>
                </a:r>
              </a:p>
              <a:p>
                <a:pPr marL="800100" lvl="2" indent="0" algn="l" rtl="0">
                  <a:buNone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G  - the graph</a:t>
                </a:r>
              </a:p>
              <a:p>
                <a:pPr marL="800100" lvl="2" indent="0" algn="l" rtl="0">
                  <a:buNone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PST – partial spanning tree we construct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𝑛𝑜𝑡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𝑐𝑜𝑛𝑛𝑒𝑐𝑡𝑒𝑑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𝑒𝑛</m:t>
                    </m:r>
                  </m:oMath>
                </a14:m>
                <a:endParaRPr lang="en-US" dirty="0" smtClean="0"/>
              </a:p>
              <a:p>
                <a:pPr marL="857250" lvl="1" indent="-457200" algn="l" rtl="0"/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>output “No trees”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else</a:t>
                </a:r>
                <a:endParaRPr lang="en-US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914400" lvl="1" indent="-514350" algn="l" rtl="0"/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>Initialize current PST to contain all bridges of G</a:t>
                </a:r>
              </a:p>
              <a:p>
                <a:pPr marL="914400" lvl="1" indent="-514350" algn="l" rtl="0"/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>REC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REC </a:t>
            </a:r>
            <a:br>
              <a:rPr lang="en-US" dirty="0" smtClean="0"/>
            </a:br>
            <a:r>
              <a:rPr lang="en-US" dirty="0" smtClean="0"/>
              <a:t>(listing ST’s)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640960" cy="4853136"/>
              </a:xfrm>
            </p:spPr>
            <p:txBody>
              <a:bodyPr>
                <a:normAutofit/>
              </a:bodyPr>
              <a:lstStyle/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800" i="1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𝑃𝑆𝑇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𝑒𝑛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i="1" dirty="0" smtClean="0"/>
                  <a:t>list PST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640960" cy="4853136"/>
              </a:xfrm>
              <a:blipFill rotWithShape="1">
                <a:blip r:embed="rId2"/>
                <a:stretch>
                  <a:fillRect l="-141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37040" y="357301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4787" y="444323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7039" y="520415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80979" y="5231843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1401" y="356384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2856" y="444323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6"/>
            <a:endCxn id="8" idx="2"/>
          </p:cNvCxnSpPr>
          <p:nvPr/>
        </p:nvCxnSpPr>
        <p:spPr>
          <a:xfrm flipV="1">
            <a:off x="1220844" y="3742285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  <a:endCxn id="9" idx="0"/>
          </p:cNvCxnSpPr>
          <p:nvPr/>
        </p:nvCxnSpPr>
        <p:spPr>
          <a:xfrm>
            <a:off x="2958998" y="3868462"/>
            <a:ext cx="765760" cy="57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5" idx="3"/>
          </p:cNvCxnSpPr>
          <p:nvPr/>
        </p:nvCxnSpPr>
        <p:spPr>
          <a:xfrm flipV="1">
            <a:off x="1240843" y="4747851"/>
            <a:ext cx="610151" cy="63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5" idx="5"/>
          </p:cNvCxnSpPr>
          <p:nvPr/>
        </p:nvCxnSpPr>
        <p:spPr>
          <a:xfrm flipH="1" flipV="1">
            <a:off x="2122384" y="4747851"/>
            <a:ext cx="550497" cy="48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366397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05811" y="4534193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68063" y="529511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92003" y="532280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42425" y="365480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43880" y="4534193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7" idx="4"/>
            <a:endCxn id="19" idx="0"/>
          </p:cNvCxnSpPr>
          <p:nvPr/>
        </p:nvCxnSpPr>
        <p:spPr>
          <a:xfrm>
            <a:off x="5339966" y="4020862"/>
            <a:ext cx="19999" cy="12742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2787" y="2871344"/>
            <a:ext cx="36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G</a:t>
            </a:r>
            <a:endParaRPr lang="en-US" sz="2400" b="1" i="1" dirty="0"/>
          </a:p>
        </p:txBody>
      </p:sp>
      <p:cxnSp>
        <p:nvCxnSpPr>
          <p:cNvPr id="31" name="Straight Connector 30"/>
          <p:cNvCxnSpPr>
            <a:stCxn id="4" idx="4"/>
            <a:endCxn id="6" idx="0"/>
          </p:cNvCxnSpPr>
          <p:nvPr/>
        </p:nvCxnSpPr>
        <p:spPr>
          <a:xfrm>
            <a:off x="1028942" y="3929900"/>
            <a:ext cx="19999" cy="127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9" idx="6"/>
          </p:cNvCxnSpPr>
          <p:nvPr/>
        </p:nvCxnSpPr>
        <p:spPr>
          <a:xfrm flipH="1">
            <a:off x="5551867" y="4838813"/>
            <a:ext cx="610151" cy="63474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2"/>
            <a:endCxn id="17" idx="6"/>
          </p:cNvCxnSpPr>
          <p:nvPr/>
        </p:nvCxnSpPr>
        <p:spPr>
          <a:xfrm flipH="1">
            <a:off x="5531868" y="3833247"/>
            <a:ext cx="1410557" cy="91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5"/>
            <a:endCxn id="22" idx="1"/>
          </p:cNvCxnSpPr>
          <p:nvPr/>
        </p:nvCxnSpPr>
        <p:spPr>
          <a:xfrm>
            <a:off x="7270022" y="3959424"/>
            <a:ext cx="630065" cy="6270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5"/>
            <a:endCxn id="20" idx="1"/>
          </p:cNvCxnSpPr>
          <p:nvPr/>
        </p:nvCxnSpPr>
        <p:spPr>
          <a:xfrm>
            <a:off x="6433408" y="4838813"/>
            <a:ext cx="414802" cy="5362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10596" y="2871344"/>
            <a:ext cx="6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PST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949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</a:t>
            </a:r>
            <a:r>
              <a:rPr lang="en-US" dirty="0" smtClean="0"/>
              <a:t>REC </a:t>
            </a:r>
            <a:br>
              <a:rPr lang="en-US" dirty="0" smtClean="0"/>
            </a:br>
            <a:r>
              <a:rPr lang="en-US" dirty="0" smtClean="0"/>
              <a:t>(avoiding cycles – lines 3-6)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 algn="l" rtl="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𝑎𝑛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𝑒𝑑𝑔𝑒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𝒊𝒏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𝑮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</m:oMath>
                </a14:m>
                <a:endParaRPr lang="en-US" sz="2800" i="1" dirty="0">
                  <a:ea typeface="Cambria Math"/>
                </a:endParaRPr>
              </a:p>
              <a:p>
                <a:pPr marL="457200" indent="-457200" algn="l" rtl="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sz="2800" i="1" dirty="0"/>
              </a:p>
              <a:p>
                <a:pPr marL="457200" indent="-457200" algn="l" rtl="0">
                  <a:buFont typeface="+mj-lt"/>
                  <a:buAutoNum type="arabicPeriod" startAt="2"/>
                </a:pPr>
                <a:r>
                  <a:rPr lang="en-US" sz="2800" i="1" dirty="0" smtClean="0">
                    <a:latin typeface="Cambria Math" pitchFamily="18" charset="0"/>
                    <a:ea typeface="Cambria Math" pitchFamily="18" charset="0"/>
                  </a:rPr>
                  <a:t>B={</a:t>
                </a:r>
                <a:r>
                  <a:rPr lang="en-US" sz="2800" b="1" i="1" dirty="0" smtClean="0">
                    <a:latin typeface="Cambria Math" pitchFamily="18" charset="0"/>
                    <a:ea typeface="Cambria Math" pitchFamily="18" charset="0"/>
                  </a:rPr>
                  <a:t>e in G 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|</a:t>
                </a:r>
                <a:r>
                  <a:rPr lang="en-US" sz="2800" i="1" dirty="0" smtClean="0">
                    <a:latin typeface="Cambria Math" pitchFamily="18" charset="0"/>
                    <a:ea typeface="Cambria Math" pitchFamily="18" charset="0"/>
                  </a:rPr>
                  <a:t>e not in PST and joining vertices already connected in PST}</a:t>
                </a:r>
              </a:p>
              <a:p>
                <a:pPr marL="457200" indent="-457200" algn="l" rtl="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sz="2800" i="1" dirty="0">
                  <a:ea typeface="Cambria Math"/>
                </a:endParaRPr>
              </a:p>
              <a:p>
                <a:pPr marL="457200" indent="-457200" algn="l" rtl="0">
                  <a:buFont typeface="+mj-lt"/>
                  <a:buAutoNum type="arabicPeriod" startAt="2"/>
                </a:pPr>
                <a:r>
                  <a:rPr lang="en-US" sz="2800" i="1" dirty="0"/>
                  <a:t>REC</a:t>
                </a:r>
              </a:p>
              <a:p>
                <a:pPr marL="457200" indent="-457200" algn="l" rtl="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sz="2800" i="1" dirty="0"/>
              </a:p>
              <a:p>
                <a:pPr marL="457200" indent="-457200" algn="l" rtl="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−{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′}</m:t>
                    </m:r>
                  </m:oMath>
                </a14:m>
                <a:endParaRPr lang="en-US" sz="2800" i="1" dirty="0" smtClean="0"/>
              </a:p>
              <a:p>
                <a:pPr marL="0" indent="0" algn="l" rtl="0">
                  <a:buNone/>
                </a:pPr>
                <a:endParaRPr lang="en-US" sz="2800" i="1" dirty="0"/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REC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avoiding cycles</a:t>
            </a:r>
            <a:r>
              <a:rPr lang="en-US" dirty="0" smtClean="0"/>
              <a:t>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edges colored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form cycle in PST, so they must be </a:t>
            </a:r>
            <a:r>
              <a:rPr lang="en-US" dirty="0"/>
              <a:t>stored at B </a:t>
            </a:r>
            <a:r>
              <a:rPr lang="en-US" dirty="0" smtClean="0"/>
              <a:t>and removed </a:t>
            </a:r>
            <a:r>
              <a:rPr lang="en-US" dirty="0"/>
              <a:t>from 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3924" y="234887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11671" y="321909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3923" y="398001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7863" y="400770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8285" y="233970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9740" y="321909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3"/>
            <a:endCxn id="5" idx="7"/>
          </p:cNvCxnSpPr>
          <p:nvPr/>
        </p:nvCxnSpPr>
        <p:spPr>
          <a:xfrm flipH="1">
            <a:off x="2139268" y="2644326"/>
            <a:ext cx="565224" cy="62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  <a:endCxn id="9" idx="0"/>
          </p:cNvCxnSpPr>
          <p:nvPr/>
        </p:nvCxnSpPr>
        <p:spPr>
          <a:xfrm>
            <a:off x="2975882" y="2644326"/>
            <a:ext cx="765760" cy="57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5" idx="3"/>
          </p:cNvCxnSpPr>
          <p:nvPr/>
        </p:nvCxnSpPr>
        <p:spPr>
          <a:xfrm flipV="1">
            <a:off x="1257727" y="3523715"/>
            <a:ext cx="610151" cy="63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5" idx="5"/>
          </p:cNvCxnSpPr>
          <p:nvPr/>
        </p:nvCxnSpPr>
        <p:spPr>
          <a:xfrm flipH="1" flipV="1">
            <a:off x="2139268" y="3523715"/>
            <a:ext cx="550497" cy="48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4"/>
            <a:endCxn id="6" idx="0"/>
          </p:cNvCxnSpPr>
          <p:nvPr/>
        </p:nvCxnSpPr>
        <p:spPr>
          <a:xfrm>
            <a:off x="1045826" y="2705764"/>
            <a:ext cx="19999" cy="127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13504" y="234887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71251" y="321909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33503" y="398001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57443" y="400770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07865" y="233970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09320" y="321909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19" idx="3"/>
            <a:endCxn id="20" idx="7"/>
          </p:cNvCxnSpPr>
          <p:nvPr/>
        </p:nvCxnSpPr>
        <p:spPr>
          <a:xfrm flipH="1">
            <a:off x="5361100" y="3523715"/>
            <a:ext cx="666358" cy="50856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  <a:endCxn id="20" idx="0"/>
          </p:cNvCxnSpPr>
          <p:nvPr/>
        </p:nvCxnSpPr>
        <p:spPr>
          <a:xfrm>
            <a:off x="5205406" y="2705764"/>
            <a:ext cx="19999" cy="12742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3"/>
            <a:endCxn id="19" idx="7"/>
          </p:cNvCxnSpPr>
          <p:nvPr/>
        </p:nvCxnSpPr>
        <p:spPr>
          <a:xfrm flipH="1">
            <a:off x="6298848" y="2644326"/>
            <a:ext cx="565224" cy="6270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4543" y="1556792"/>
            <a:ext cx="36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G</a:t>
            </a:r>
            <a:endParaRPr 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52352" y="1556792"/>
            <a:ext cx="6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PST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49649" y="3219095"/>
            <a:ext cx="50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e'</a:t>
            </a:r>
            <a:endParaRPr lang="en-US" sz="2400" b="1" i="1" dirty="0"/>
          </a:p>
        </p:txBody>
      </p:sp>
      <p:cxnSp>
        <p:nvCxnSpPr>
          <p:cNvPr id="30" name="Straight Connector 29"/>
          <p:cNvCxnSpPr>
            <a:stCxn id="19" idx="5"/>
            <a:endCxn id="21" idx="1"/>
          </p:cNvCxnSpPr>
          <p:nvPr/>
        </p:nvCxnSpPr>
        <p:spPr>
          <a:xfrm>
            <a:off x="6298848" y="3523715"/>
            <a:ext cx="414802" cy="5362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2"/>
            <a:endCxn id="4" idx="6"/>
          </p:cNvCxnSpPr>
          <p:nvPr/>
        </p:nvCxnSpPr>
        <p:spPr>
          <a:xfrm flipH="1">
            <a:off x="1237728" y="2518149"/>
            <a:ext cx="1410557" cy="9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" idx="6"/>
            <a:endCxn id="9" idx="2"/>
          </p:cNvCxnSpPr>
          <p:nvPr/>
        </p:nvCxnSpPr>
        <p:spPr>
          <a:xfrm>
            <a:off x="2195475" y="3397538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REC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(including bridges – lines 9-11)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608512"/>
              </a:xfrm>
            </p:spPr>
            <p:txBody>
              <a:bodyPr>
                <a:normAutofit/>
              </a:bodyPr>
              <a:lstStyle/>
              <a:p>
                <a:pPr marL="514350" indent="-514350" algn="l" rtl="0">
                  <a:buFont typeface="+mj-lt"/>
                  <a:buAutoNum type="arabicPeriod" startAt="7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sz="2800" i="1" dirty="0"/>
              </a:p>
              <a:p>
                <a:pPr marL="457200" indent="-457200" algn="l" rtl="0">
                  <a:buFont typeface="+mj-lt"/>
                  <a:buAutoNum type="arabicPeriod" startAt="7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−{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′}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 algn="l" rtl="0">
                  <a:buFont typeface="+mj-lt"/>
                  <a:buAutoNum type="arabicPeriod" startAt="7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𝒊𝒏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𝑮</m:t>
                        </m:r>
                      </m:e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𝑃𝑆𝑇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𝑎𝑛𝑑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𝑖𝑠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𝑏𝑟𝑖𝑑𝑔𝑒</m:t>
                        </m:r>
                      </m:e>
                    </m:d>
                  </m:oMath>
                </a14:m>
                <a:endParaRPr lang="en-US" sz="2800" i="1" dirty="0" smtClean="0"/>
              </a:p>
              <a:p>
                <a:pPr marL="457200" indent="-457200" algn="l" rtl="0">
                  <a:buFont typeface="+mj-lt"/>
                  <a:buAutoNum type="arabicPeriod" startAt="7"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sz="2800" i="1" dirty="0">
                  <a:ea typeface="Cambria Math"/>
                </a:endParaRPr>
              </a:p>
              <a:p>
                <a:pPr marL="457200" indent="-457200" algn="l" rtl="0">
                  <a:buFont typeface="+mj-lt"/>
                  <a:buAutoNum type="arabicPeriod" startAt="7"/>
                </a:pPr>
                <a:r>
                  <a:rPr lang="en-US" sz="2800" i="1" dirty="0" smtClean="0"/>
                  <a:t>  REC</a:t>
                </a:r>
                <a:endParaRPr lang="en-US" sz="2800" i="1" dirty="0"/>
              </a:p>
              <a:p>
                <a:pPr marL="457200" indent="-457200" algn="l" rtl="0">
                  <a:buFont typeface="+mj-lt"/>
                  <a:buAutoNum type="arabicPeriod" startAt="7"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𝑃𝑆𝑇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sz="2800" i="1" dirty="0">
                  <a:ea typeface="Cambria Math"/>
                </a:endParaRPr>
              </a:p>
              <a:p>
                <a:pPr marL="457200" indent="-457200" algn="l" rtl="0">
                  <a:buFont typeface="+mj-lt"/>
                  <a:buAutoNum type="arabicPeriod" startAt="7"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∪{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′}</m:t>
                    </m:r>
                  </m:oMath>
                </a14:m>
                <a:endParaRPr lang="en-US" sz="2800" dirty="0" smtClean="0"/>
              </a:p>
              <a:p>
                <a:pPr marL="457200" indent="-457200" algn="l" rtl="0">
                  <a:buFont typeface="+mj-lt"/>
                  <a:buAutoNum type="arabicPeriod" startAt="10"/>
                </a:pPr>
                <a:endParaRPr lang="en-US" sz="2800" i="1" dirty="0"/>
              </a:p>
              <a:p>
                <a:pPr algn="l" rtl="0"/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608512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stCxn id="8" idx="2"/>
            <a:endCxn id="4" idx="6"/>
          </p:cNvCxnSpPr>
          <p:nvPr/>
        </p:nvCxnSpPr>
        <p:spPr>
          <a:xfrm flipH="1">
            <a:off x="1426269" y="2600462"/>
            <a:ext cx="1410557" cy="9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REC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including </a:t>
            </a:r>
            <a:r>
              <a:rPr lang="en-US" dirty="0" smtClean="0"/>
              <a:t>bridges)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00200"/>
          </a:xfrm>
        </p:spPr>
        <p:txBody>
          <a:bodyPr/>
          <a:lstStyle/>
          <a:p>
            <a:pPr algn="l" rtl="0"/>
            <a:r>
              <a:rPr lang="en-US" dirty="0" smtClean="0"/>
              <a:t>Remove e’ from G and PST</a:t>
            </a:r>
          </a:p>
          <a:p>
            <a:pPr algn="l" rtl="0"/>
            <a:r>
              <a:rPr lang="en-US" dirty="0" smtClean="0"/>
              <a:t>Return </a:t>
            </a:r>
            <a:r>
              <a:rPr lang="en-US" dirty="0"/>
              <a:t>to G </a:t>
            </a:r>
            <a:r>
              <a:rPr lang="en-US" dirty="0" smtClean="0"/>
              <a:t>all edges from B</a:t>
            </a:r>
          </a:p>
          <a:p>
            <a:pPr algn="l" rtl="0"/>
            <a:r>
              <a:rPr lang="en-US" dirty="0" smtClean="0"/>
              <a:t>Select all bridges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2465" y="243119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0212" y="33014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2464" y="406233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86404" y="409002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6826" y="242201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8281" y="33014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5"/>
            <a:endCxn id="9" idx="0"/>
          </p:cNvCxnSpPr>
          <p:nvPr/>
        </p:nvCxnSpPr>
        <p:spPr>
          <a:xfrm>
            <a:off x="3164423" y="2726639"/>
            <a:ext cx="765760" cy="57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6" idx="0"/>
          </p:cNvCxnSpPr>
          <p:nvPr/>
        </p:nvCxnSpPr>
        <p:spPr>
          <a:xfrm>
            <a:off x="1234367" y="2788077"/>
            <a:ext cx="19999" cy="127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02045" y="243119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59792" y="33014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22044" y="406233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45984" y="409002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96406" y="242201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97861" y="33014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3"/>
            <a:endCxn id="15" idx="7"/>
          </p:cNvCxnSpPr>
          <p:nvPr/>
        </p:nvCxnSpPr>
        <p:spPr>
          <a:xfrm flipH="1">
            <a:off x="6487389" y="2726639"/>
            <a:ext cx="565224" cy="6270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6" idx="0"/>
          </p:cNvCxnSpPr>
          <p:nvPr/>
        </p:nvCxnSpPr>
        <p:spPr>
          <a:xfrm>
            <a:off x="5393947" y="2788077"/>
            <a:ext cx="19999" cy="12742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4" idx="6"/>
          </p:cNvCxnSpPr>
          <p:nvPr/>
        </p:nvCxnSpPr>
        <p:spPr>
          <a:xfrm flipH="1">
            <a:off x="1426269" y="2600462"/>
            <a:ext cx="1410557" cy="91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73084" y="1723065"/>
            <a:ext cx="36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G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40893" y="1723065"/>
            <a:ext cx="6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PST</a:t>
            </a:r>
            <a:endParaRPr lang="en-US" sz="2400" b="1" i="1" dirty="0"/>
          </a:p>
        </p:txBody>
      </p:sp>
      <p:cxnSp>
        <p:nvCxnSpPr>
          <p:cNvPr id="27" name="Straight Connector 26"/>
          <p:cNvCxnSpPr>
            <a:stCxn id="15" idx="3"/>
            <a:endCxn id="16" idx="7"/>
          </p:cNvCxnSpPr>
          <p:nvPr/>
        </p:nvCxnSpPr>
        <p:spPr>
          <a:xfrm flipH="1">
            <a:off x="5549641" y="3606028"/>
            <a:ext cx="666358" cy="50856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8190" y="3397655"/>
            <a:ext cx="50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e'</a:t>
            </a:r>
            <a:endParaRPr lang="en-US" sz="2400" b="1" i="1" dirty="0"/>
          </a:p>
        </p:txBody>
      </p:sp>
      <p:cxnSp>
        <p:nvCxnSpPr>
          <p:cNvPr id="31" name="Straight Connector 30"/>
          <p:cNvCxnSpPr>
            <a:stCxn id="5" idx="3"/>
            <a:endCxn id="6" idx="7"/>
          </p:cNvCxnSpPr>
          <p:nvPr/>
        </p:nvCxnSpPr>
        <p:spPr>
          <a:xfrm flipH="1">
            <a:off x="1390061" y="3606028"/>
            <a:ext cx="666358" cy="50856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3609" y="3427460"/>
            <a:ext cx="50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e'</a:t>
            </a:r>
            <a:endParaRPr lang="en-US" sz="2400" b="1" i="1" dirty="0"/>
          </a:p>
        </p:txBody>
      </p:sp>
      <p:cxnSp>
        <p:nvCxnSpPr>
          <p:cNvPr id="44" name="Straight Connector 43"/>
          <p:cNvCxnSpPr>
            <a:stCxn id="7" idx="1"/>
            <a:endCxn id="5" idx="5"/>
          </p:cNvCxnSpPr>
          <p:nvPr/>
        </p:nvCxnSpPr>
        <p:spPr>
          <a:xfrm flipH="1" flipV="1">
            <a:off x="2327809" y="3606028"/>
            <a:ext cx="414802" cy="53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2"/>
            <a:endCxn id="14" idx="6"/>
          </p:cNvCxnSpPr>
          <p:nvPr/>
        </p:nvCxnSpPr>
        <p:spPr>
          <a:xfrm flipH="1">
            <a:off x="5585849" y="2600462"/>
            <a:ext cx="1410557" cy="91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3"/>
            <a:endCxn id="5" idx="7"/>
          </p:cNvCxnSpPr>
          <p:nvPr/>
        </p:nvCxnSpPr>
        <p:spPr>
          <a:xfrm flipH="1">
            <a:off x="2327809" y="2726639"/>
            <a:ext cx="565224" cy="62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5" idx="6"/>
          </p:cNvCxnSpPr>
          <p:nvPr/>
        </p:nvCxnSpPr>
        <p:spPr>
          <a:xfrm flipH="1">
            <a:off x="2384016" y="3479851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1"/>
            <a:endCxn id="15" idx="5"/>
          </p:cNvCxnSpPr>
          <p:nvPr/>
        </p:nvCxnSpPr>
        <p:spPr>
          <a:xfrm flipH="1" flipV="1">
            <a:off x="6487389" y="3606028"/>
            <a:ext cx="414802" cy="5362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Check if graph is connected: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|+|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>
                    <a:ea typeface="Cambria Math" pitchFamily="18" charset="0"/>
                  </a:rPr>
                  <a:t>Find all edges joining </a:t>
                </a:r>
                <a:r>
                  <a:rPr lang="en-US" dirty="0">
                    <a:ea typeface="Cambria Math" pitchFamily="18" charset="0"/>
                  </a:rPr>
                  <a:t>vertices already connected in </a:t>
                </a:r>
                <a:r>
                  <a:rPr lang="en-US" dirty="0" smtClean="0">
                    <a:ea typeface="Cambria Math" pitchFamily="18" charset="0"/>
                  </a:rPr>
                  <a:t>PST</a:t>
                </a:r>
              </a:p>
              <a:p>
                <a:pPr lvl="1" algn="l" rtl="0"/>
                <a:r>
                  <a:rPr lang="en-US" b="0" dirty="0" smtClean="0">
                    <a:ea typeface="Cambria Math" pitchFamily="18" charset="0"/>
                  </a:rPr>
                  <a:t>find connected components of PST</a:t>
                </a:r>
              </a:p>
              <a:p>
                <a:pPr lvl="1" algn="l" rtl="0"/>
                <a:r>
                  <a:rPr lang="en-US" dirty="0" smtClean="0">
                    <a:ea typeface="Cambria Math" pitchFamily="18" charset="0"/>
                  </a:rPr>
                  <a:t>label vertices of each component with distinguishing numbers</a:t>
                </a:r>
              </a:p>
              <a:p>
                <a:pPr lvl="1" algn="l" rtl="0"/>
                <a:r>
                  <a:rPr lang="en-US" b="0" dirty="0" smtClean="0">
                    <a:ea typeface="Cambria Math" pitchFamily="18" charset="0"/>
                  </a:rPr>
                  <a:t>choose edges which join two vertices having the same number</a:t>
                </a:r>
              </a:p>
              <a:p>
                <a:pPr lvl="1" algn="l" rtl="0"/>
                <a:r>
                  <a:rPr lang="en-US" dirty="0" smtClean="0">
                    <a:ea typeface="Cambria Math" pitchFamily="18" charset="0"/>
                  </a:rPr>
                  <a:t>total time for these operations: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itchFamily="18" charset="0"/>
                  </a:rPr>
                  <a:t> 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3"/>
                <a:stretch>
                  <a:fillRect l="-1630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3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Describe and analyze backtrack algorithm for listing </a:t>
            </a:r>
            <a:r>
              <a:rPr lang="en-US" b="1" dirty="0" smtClean="0"/>
              <a:t>all spanning trees</a:t>
            </a:r>
          </a:p>
          <a:p>
            <a:pPr algn="l" rtl="0"/>
            <a:r>
              <a:rPr lang="en-US" dirty="0" smtClean="0"/>
              <a:t>Time requirement: polynomial in |V|, |E| and linear in |T|</a:t>
            </a:r>
          </a:p>
          <a:p>
            <a:pPr algn="l" rtl="0"/>
            <a:r>
              <a:rPr lang="en-US" dirty="0" smtClean="0"/>
              <a:t>Space requirement: linear in |V| and |E|</a:t>
            </a:r>
          </a:p>
          <a:p>
            <a:pPr algn="l" rtl="0"/>
            <a:r>
              <a:rPr lang="en-US" dirty="0" smtClean="0"/>
              <a:t>Where</a:t>
            </a:r>
          </a:p>
          <a:p>
            <a:pPr marL="857250" lvl="1" indent="-457200" algn="l" rtl="0"/>
            <a:r>
              <a:rPr lang="en-US" dirty="0" smtClean="0"/>
              <a:t>V number of vertices in graph</a:t>
            </a:r>
          </a:p>
          <a:p>
            <a:pPr marL="857250" lvl="1" indent="-457200" algn="l" rtl="0"/>
            <a:r>
              <a:rPr lang="en-US" dirty="0" smtClean="0"/>
              <a:t>E </a:t>
            </a:r>
            <a:r>
              <a:rPr lang="en-US" dirty="0"/>
              <a:t>number of </a:t>
            </a:r>
            <a:r>
              <a:rPr lang="en-US" dirty="0" smtClean="0"/>
              <a:t>edges </a:t>
            </a:r>
            <a:r>
              <a:rPr lang="en-US" dirty="0"/>
              <a:t>in </a:t>
            </a:r>
            <a:r>
              <a:rPr lang="en-US" dirty="0" smtClean="0"/>
              <a:t>graph</a:t>
            </a:r>
          </a:p>
          <a:p>
            <a:pPr marL="857250" lvl="1" indent="-457200" algn="l" rtl="0"/>
            <a:r>
              <a:rPr lang="en-US" dirty="0" smtClean="0"/>
              <a:t>T </a:t>
            </a:r>
            <a:r>
              <a:rPr lang="en-US" dirty="0" smtClean="0"/>
              <a:t>number of </a:t>
            </a:r>
            <a:r>
              <a:rPr lang="en-US" dirty="0" smtClean="0"/>
              <a:t>all spanning trees</a:t>
            </a:r>
            <a:endParaRPr lang="en-US" dirty="0"/>
          </a:p>
          <a:p>
            <a:pPr marL="857250" lvl="1" indent="-457200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smtClean="0"/>
              <a:t>analysis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Find all bridges of graph</a:t>
                </a:r>
              </a:p>
              <a:p>
                <a:pPr lvl="1" algn="l" rtl="0"/>
                <a:r>
                  <a:rPr lang="en-US" dirty="0" smtClean="0"/>
                  <a:t>may be implemented using depth-first search</a:t>
                </a:r>
              </a:p>
              <a:p>
                <a:pPr lvl="1" algn="l" rtl="0"/>
                <a:r>
                  <a:rPr lang="en-US" dirty="0" smtClean="0"/>
                  <a:t>total time for finding bridges: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If graph is connected then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Single </a:t>
                </a:r>
                <a:r>
                  <a:rPr lang="en-US" dirty="0"/>
                  <a:t>call on REC requires: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plus possibly time for two </a:t>
                </a:r>
                <a:r>
                  <a:rPr lang="en-US" dirty="0" smtClean="0"/>
                  <a:t>recursive </a:t>
                </a:r>
                <a:r>
                  <a:rPr lang="en-US" dirty="0"/>
                  <a:t>calls on </a:t>
                </a:r>
                <a:r>
                  <a:rPr lang="en-US" dirty="0" smtClean="0"/>
                  <a:t>REC</a:t>
                </a:r>
              </a:p>
              <a:p>
                <a:pPr algn="l" rtl="0"/>
                <a:r>
                  <a:rPr lang="en-US" dirty="0"/>
                  <a:t>Each call on REC gives rise ether to a spanning tree or to two nested calls on REC (one including e’ and one not including e’)</a:t>
                </a:r>
              </a:p>
              <a:p>
                <a:pPr algn="l" rtl="0"/>
                <a:r>
                  <a:rPr lang="en-US" dirty="0"/>
                  <a:t>So nested calls on REC may be represented as a binary </a:t>
                </a:r>
                <a:r>
                  <a:rPr lang="en-US" dirty="0" smtClean="0"/>
                  <a:t>tree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  <a:blipFill rotWithShape="1">
                <a:blip r:embed="rId2"/>
                <a:stretch>
                  <a:fillRect l="-1481" t="-2387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analysis </a:t>
            </a:r>
            <a:br>
              <a:rPr lang="en-US" dirty="0" smtClean="0"/>
            </a:br>
            <a:r>
              <a:rPr lang="en-US" dirty="0" smtClean="0"/>
              <a:t>(recursive calls)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i="1" dirty="0" smtClean="0"/>
                  <a:t>Each bottommost call corresponds to a </a:t>
                </a:r>
                <a:r>
                  <a:rPr lang="en-US" i="1" dirty="0"/>
                  <a:t>spanning </a:t>
                </a:r>
                <a:r>
                  <a:rPr lang="en-US" i="1" dirty="0" smtClean="0"/>
                  <a:t>tree</a:t>
                </a:r>
              </a:p>
              <a:p>
                <a:pPr lvl="1" algn="l" rtl="0"/>
                <a:r>
                  <a:rPr lang="en-US" dirty="0" smtClean="0"/>
                  <a:t>PST does not contains cycles (lines 3-6)</a:t>
                </a:r>
              </a:p>
              <a:p>
                <a:pPr lvl="1" algn="l" rtl="0"/>
                <a:r>
                  <a:rPr lang="en-US" dirty="0" smtClean="0"/>
                  <a:t>deleting edges from G does not disconnect components in PST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Hence, the number of leaves equals |T|</a:t>
                </a:r>
                <a:endParaRPr lang="en-US" dirty="0"/>
              </a:p>
              <a:p>
                <a:pPr algn="l" rtl="0"/>
                <a:r>
                  <a:rPr lang="en-US" dirty="0"/>
                  <a:t>Number of calls on REC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(number of non leaves nodes equals to number of leaves in a binary tree)</a:t>
                </a:r>
                <a:endParaRPr lang="en-US" dirty="0"/>
              </a:p>
              <a:p>
                <a:pPr algn="l" rtl="0"/>
                <a:r>
                  <a:rPr lang="en-US" dirty="0"/>
                  <a:t>Total running time of S</a:t>
                </a:r>
                <a:r>
                  <a:rPr lang="en-US" dirty="0" smtClean="0"/>
                  <a:t>pan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(|</m:t>
                    </m:r>
                    <m:r>
                      <a:rPr lang="en-US" sz="3000" i="1">
                        <a:latin typeface="Cambria Math"/>
                      </a:rPr>
                      <m:t>𝑉</m:t>
                    </m:r>
                    <m:r>
                      <a:rPr lang="en-US" sz="3000" b="0" i="1" smtClean="0">
                        <a:latin typeface="Cambria Math"/>
                      </a:rPr>
                      <m:t>|</m:t>
                    </m:r>
                    <m:r>
                      <a:rPr lang="en-US" sz="3000" i="1">
                        <a:latin typeface="Cambria Math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</a:rPr>
                      <m:t>|</m:t>
                    </m:r>
                    <m:r>
                      <a:rPr lang="en-US" sz="3000" i="1">
                        <a:latin typeface="Cambria Math"/>
                      </a:rPr>
                      <m:t>𝐸</m:t>
                    </m:r>
                    <m:r>
                      <a:rPr lang="en-US" sz="3000" b="0" i="1" smtClean="0">
                        <a:latin typeface="Cambria Math"/>
                      </a:rPr>
                      <m:t>|</m:t>
                    </m:r>
                    <m:r>
                      <a:rPr lang="en-US" sz="3000" i="1">
                        <a:latin typeface="Cambria Math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</a:rPr>
                      <m:t>|</m:t>
                    </m:r>
                    <m:r>
                      <a:rPr lang="en-US" sz="3000" i="1">
                        <a:latin typeface="Cambria Math"/>
                      </a:rPr>
                      <m:t>𝐸</m:t>
                    </m:r>
                    <m:r>
                      <a:rPr lang="en-US" sz="3000" b="0" i="1" smtClean="0">
                        <a:latin typeface="Cambria Math"/>
                      </a:rPr>
                      <m:t>||</m:t>
                    </m:r>
                    <m:r>
                      <a:rPr lang="en-US" sz="3000" i="1">
                        <a:latin typeface="Cambria Math"/>
                      </a:rPr>
                      <m:t>𝑇</m:t>
                    </m:r>
                    <m:r>
                      <a:rPr lang="en-US" sz="3000" b="0" i="1" smtClean="0">
                        <a:latin typeface="Cambria Math"/>
                      </a:rPr>
                      <m:t>|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481" t="-2674" r="-118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5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Any edge in B at some level of recursion is ether </a:t>
            </a:r>
            <a:r>
              <a:rPr lang="en-US" u="sng" dirty="0" smtClean="0"/>
              <a:t>deleted from graph </a:t>
            </a:r>
            <a:r>
              <a:rPr lang="en-US" dirty="0" smtClean="0"/>
              <a:t>or </a:t>
            </a:r>
            <a:r>
              <a:rPr lang="en-US" u="sng" dirty="0" smtClean="0"/>
              <a:t>included into partial spanning tree</a:t>
            </a:r>
          </a:p>
          <a:p>
            <a:pPr algn="l" rtl="0"/>
            <a:endParaRPr lang="en-US" u="sng" dirty="0" smtClean="0"/>
          </a:p>
          <a:p>
            <a:pPr lvl="1" algn="l" rtl="0"/>
            <a:r>
              <a:rPr lang="en-US" b="0" dirty="0" smtClean="0"/>
              <a:t>the edge in B is deleted from graph if it </a:t>
            </a:r>
            <a:r>
              <a:rPr lang="en-US" b="1" i="1" dirty="0" smtClean="0"/>
              <a:t>forms a cycle </a:t>
            </a:r>
            <a:r>
              <a:rPr lang="en-US" b="0" dirty="0" smtClean="0"/>
              <a:t>with edges in partial tree</a:t>
            </a:r>
          </a:p>
          <a:p>
            <a:pPr lvl="1" algn="l" rtl="0"/>
            <a:r>
              <a:rPr lang="en-US" b="0" dirty="0" smtClean="0"/>
              <a:t>the edge in B is </a:t>
            </a:r>
            <a:r>
              <a:rPr lang="en-US" dirty="0" smtClean="0"/>
              <a:t>included into partial tree if it is a </a:t>
            </a:r>
            <a:r>
              <a:rPr lang="en-US" b="1" i="1" dirty="0" smtClean="0"/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10964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</a:t>
            </a:r>
            <a:r>
              <a:rPr lang="en-US" dirty="0" smtClean="0"/>
              <a:t>analysis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sets B in the various levels of recursion are pairwise disjoint</a:t>
                </a:r>
                <a:endParaRPr lang="en-US" dirty="0"/>
              </a:p>
              <a:p>
                <a:pPr algn="l" rtl="0"/>
                <a:r>
                  <a:rPr lang="en-US" dirty="0"/>
                  <a:t>Total storage for B over all levels of recursion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, since recursion stack includes only e’ and B at each its level</a:t>
                </a:r>
              </a:p>
              <a:p>
                <a:pPr algn="l" rtl="0"/>
                <a:r>
                  <a:rPr lang="en-US" dirty="0" smtClean="0"/>
                  <a:t>Graph </a:t>
                </a:r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storage</a:t>
                </a:r>
              </a:p>
              <a:p>
                <a:pPr algn="l" rtl="0"/>
                <a:r>
                  <a:rPr lang="en-US" dirty="0"/>
                  <a:t>Total storage required by Span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(|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2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time 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Any spanning tree algorithm must look at the entire problem graph and list all spanning trees</a:t>
                </a:r>
              </a:p>
              <a:p>
                <a:pPr algn="l" rtl="0"/>
                <a:r>
                  <a:rPr lang="en-US" dirty="0" smtClean="0"/>
                  <a:t>Therefore, any spanning tree algorithm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|+|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|+|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algn="l" rtl="0"/>
                <a:r>
                  <a:rPr lang="en-US" dirty="0" smtClean="0"/>
                  <a:t>Span is within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/>
                  <a:t> of being as efficient as theoretically possible</a:t>
                </a:r>
              </a:p>
              <a:p>
                <a:pPr algn="l" rtl="0"/>
                <a:endParaRPr lang="en-US" dirty="0" smtClean="0"/>
              </a:p>
              <a:p>
                <a:pPr marL="0" indent="0" algn="ctr" rtl="0">
                  <a:buNone/>
                </a:pPr>
                <a:r>
                  <a:rPr lang="en-US" dirty="0"/>
                  <a:t>Our next goal: </a:t>
                </a:r>
                <a:r>
                  <a:rPr lang="en-US" dirty="0" smtClean="0"/>
                  <a:t>compare </a:t>
                </a:r>
                <a:r>
                  <a:rPr lang="en-US" dirty="0"/>
                  <a:t>that factor </a:t>
                </a:r>
                <a:r>
                  <a:rPr lang="en-US" dirty="0" smtClean="0"/>
                  <a:t>with |T|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617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7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Number of spanning trees in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Theorem:</a:t>
                </a:r>
              </a:p>
              <a:p>
                <a:pPr marL="400050" lvl="1" indent="0" algn="l" rtl="0">
                  <a:buNone/>
                </a:pPr>
                <a:r>
                  <a:rPr lang="en-US" dirty="0" smtClean="0"/>
                  <a:t>A connected graph G with V vertices and E edges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spanning trees, where </a:t>
                </a:r>
              </a:p>
              <a:p>
                <a:pPr marL="400050" lvl="1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b="1" i="1" dirty="0" smtClean="0"/>
                  <a:t>Hence,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b="1" i="1" dirty="0" smtClean="0"/>
                  <a:t> is large, the number of spanning trees is very large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5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Pick any particular spanning tree J of G and delete all edges of J from G to form a graph G’</a:t>
            </a:r>
          </a:p>
          <a:p>
            <a:pPr algn="l" rtl="0"/>
            <a:r>
              <a:rPr lang="en-US" dirty="0" smtClean="0"/>
              <a:t>Let J’ be a graph consisting of trees, one spanning each connected component of G’</a:t>
            </a:r>
          </a:p>
          <a:p>
            <a:pPr algn="l" rtl="0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5826" y="434543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3573" y="521564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5825" y="597657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89765" y="600426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0187" y="433625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41642" y="521564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6"/>
            <a:endCxn id="9" idx="2"/>
          </p:cNvCxnSpPr>
          <p:nvPr/>
        </p:nvCxnSpPr>
        <p:spPr>
          <a:xfrm>
            <a:off x="2387377" y="5394091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4" idx="6"/>
          </p:cNvCxnSpPr>
          <p:nvPr/>
        </p:nvCxnSpPr>
        <p:spPr>
          <a:xfrm flipH="1">
            <a:off x="1429630" y="4514702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  <a:endCxn id="5" idx="7"/>
          </p:cNvCxnSpPr>
          <p:nvPr/>
        </p:nvCxnSpPr>
        <p:spPr>
          <a:xfrm flipH="1">
            <a:off x="2331170" y="4640879"/>
            <a:ext cx="565224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3"/>
            <a:endCxn id="6" idx="7"/>
          </p:cNvCxnSpPr>
          <p:nvPr/>
        </p:nvCxnSpPr>
        <p:spPr>
          <a:xfrm flipH="1">
            <a:off x="1393422" y="5520268"/>
            <a:ext cx="666358" cy="508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4"/>
            <a:endCxn id="6" idx="0"/>
          </p:cNvCxnSpPr>
          <p:nvPr/>
        </p:nvCxnSpPr>
        <p:spPr>
          <a:xfrm>
            <a:off x="1237728" y="4702317"/>
            <a:ext cx="19999" cy="1274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1"/>
            <a:endCxn id="5" idx="5"/>
          </p:cNvCxnSpPr>
          <p:nvPr/>
        </p:nvCxnSpPr>
        <p:spPr>
          <a:xfrm flipH="1" flipV="1">
            <a:off x="2331170" y="5520268"/>
            <a:ext cx="414802" cy="536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148064" y="434543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05811" y="521564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68063" y="597657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92003" y="600426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2425" y="4336259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43880" y="521564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6" idx="6"/>
            <a:endCxn id="40" idx="2"/>
          </p:cNvCxnSpPr>
          <p:nvPr/>
        </p:nvCxnSpPr>
        <p:spPr>
          <a:xfrm>
            <a:off x="6489615" y="5394091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2"/>
            <a:endCxn id="35" idx="6"/>
          </p:cNvCxnSpPr>
          <p:nvPr/>
        </p:nvCxnSpPr>
        <p:spPr>
          <a:xfrm flipH="1">
            <a:off x="5531868" y="4514702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5"/>
            <a:endCxn id="9" idx="1"/>
          </p:cNvCxnSpPr>
          <p:nvPr/>
        </p:nvCxnSpPr>
        <p:spPr>
          <a:xfrm>
            <a:off x="3167784" y="4640879"/>
            <a:ext cx="630065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29630" y="3972746"/>
            <a:ext cx="111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 and J</a:t>
            </a:r>
            <a:endParaRPr lang="en-US" sz="2000" b="1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5606698" y="3972746"/>
            <a:ext cx="111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G’ and J’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1113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 J’ contains t edges and the connected components of G’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vertices, then: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457200" lvl="1" indent="0" algn="l" rtl="0">
                  <a:buNone/>
                </a:pPr>
                <a:r>
                  <a:rPr lang="en-US" dirty="0" smtClean="0"/>
                  <a:t>(</a:t>
                </a:r>
                <a:r>
                  <a:rPr lang="en-US" i="1" dirty="0" smtClean="0"/>
                  <a:t>every</a:t>
                </a:r>
                <a:r>
                  <a:rPr lang="en-US" dirty="0" smtClean="0"/>
                  <a:t> spanning tree has exactly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edges)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 algn="l" rtl="0">
                  <a:buNone/>
                </a:pPr>
                <a:r>
                  <a:rPr lang="en-US" dirty="0" smtClean="0"/>
                  <a:t>(</a:t>
                </a:r>
                <a:r>
                  <a:rPr lang="en-US" i="1" dirty="0" smtClean="0"/>
                  <a:t>every </a:t>
                </a:r>
                <a:r>
                  <a:rPr lang="en-US" dirty="0" smtClean="0"/>
                  <a:t>graph with V vertices has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edges)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630" t="-1684" r="-741" b="-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ctr" rtl="0">
                  <a:buNone/>
                </a:pPr>
                <a:r>
                  <a:rPr lang="en-US" sz="24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0" indent="0" algn="ctr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1656184"/>
              </a:xfrm>
            </p:spPr>
            <p:txBody>
              <a:bodyPr/>
              <a:lstStyle/>
              <a:p>
                <a:pPr algn="l" rtl="0"/>
                <a:r>
                  <a:rPr lang="en-US" dirty="0"/>
                  <a:t>By combining each subset of the edges of J’ with an appropriate subset of the edges of J, we may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different spanning trees of G.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1656184"/>
              </a:xfrm>
              <a:blipFill rotWithShape="1">
                <a:blip r:embed="rId2"/>
                <a:stretch>
                  <a:fillRect l="-1630" t="-477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15757" y="234888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3504" y="321909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35756" y="398002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59696" y="40077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0118" y="233970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11573" y="321909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6"/>
            <a:endCxn id="9" idx="2"/>
          </p:cNvCxnSpPr>
          <p:nvPr/>
        </p:nvCxnSpPr>
        <p:spPr>
          <a:xfrm>
            <a:off x="2657308" y="3397539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  <a:endCxn id="4" idx="6"/>
          </p:cNvCxnSpPr>
          <p:nvPr/>
        </p:nvCxnSpPr>
        <p:spPr>
          <a:xfrm flipH="1">
            <a:off x="1699561" y="2518150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  <a:endCxn id="5" idx="7"/>
          </p:cNvCxnSpPr>
          <p:nvPr/>
        </p:nvCxnSpPr>
        <p:spPr>
          <a:xfrm flipH="1">
            <a:off x="2601101" y="2644327"/>
            <a:ext cx="565224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6" idx="7"/>
          </p:cNvCxnSpPr>
          <p:nvPr/>
        </p:nvCxnSpPr>
        <p:spPr>
          <a:xfrm flipH="1">
            <a:off x="1663353" y="3523716"/>
            <a:ext cx="666358" cy="508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4"/>
            <a:endCxn id="6" idx="0"/>
          </p:cNvCxnSpPr>
          <p:nvPr/>
        </p:nvCxnSpPr>
        <p:spPr>
          <a:xfrm>
            <a:off x="1507659" y="2705765"/>
            <a:ext cx="19999" cy="1274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  <a:endCxn id="5" idx="5"/>
          </p:cNvCxnSpPr>
          <p:nvPr/>
        </p:nvCxnSpPr>
        <p:spPr>
          <a:xfrm flipH="1" flipV="1">
            <a:off x="2601101" y="3523716"/>
            <a:ext cx="414802" cy="536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17995" y="234888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75742" y="321909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37994" y="398002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61934" y="400770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2356" y="2339707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13811" y="321909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8" idx="5"/>
            <a:endCxn id="9" idx="1"/>
          </p:cNvCxnSpPr>
          <p:nvPr/>
        </p:nvCxnSpPr>
        <p:spPr>
          <a:xfrm>
            <a:off x="3437715" y="2644327"/>
            <a:ext cx="630065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99561" y="1976194"/>
            <a:ext cx="111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 and J</a:t>
            </a:r>
            <a:endParaRPr lang="en-US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76629" y="1976194"/>
            <a:ext cx="111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G’ and J’</a:t>
            </a:r>
            <a:endParaRPr lang="en-US" sz="2000" b="1" i="1" dirty="0"/>
          </a:p>
        </p:txBody>
      </p:sp>
      <p:sp>
        <p:nvSpPr>
          <p:cNvPr id="27" name="Oval 26"/>
          <p:cNvSpPr/>
          <p:nvPr/>
        </p:nvSpPr>
        <p:spPr>
          <a:xfrm>
            <a:off x="1335756" y="457955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93503" y="544977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55755" y="621069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9695" y="623838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30117" y="457038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1572" y="544977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1" idx="2"/>
            <a:endCxn id="27" idx="6"/>
          </p:cNvCxnSpPr>
          <p:nvPr/>
        </p:nvCxnSpPr>
        <p:spPr>
          <a:xfrm flipH="1">
            <a:off x="1719560" y="4748824"/>
            <a:ext cx="1410557" cy="9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3"/>
            <a:endCxn id="29" idx="7"/>
          </p:cNvCxnSpPr>
          <p:nvPr/>
        </p:nvCxnSpPr>
        <p:spPr>
          <a:xfrm flipH="1">
            <a:off x="1683352" y="5754390"/>
            <a:ext cx="666358" cy="508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4"/>
            <a:endCxn id="29" idx="0"/>
          </p:cNvCxnSpPr>
          <p:nvPr/>
        </p:nvCxnSpPr>
        <p:spPr>
          <a:xfrm>
            <a:off x="1527658" y="4936439"/>
            <a:ext cx="19999" cy="1274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1"/>
            <a:endCxn id="28" idx="5"/>
          </p:cNvCxnSpPr>
          <p:nvPr/>
        </p:nvCxnSpPr>
        <p:spPr>
          <a:xfrm flipH="1" flipV="1">
            <a:off x="2621100" y="5754390"/>
            <a:ext cx="414802" cy="536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5"/>
            <a:endCxn id="32" idx="1"/>
          </p:cNvCxnSpPr>
          <p:nvPr/>
        </p:nvCxnSpPr>
        <p:spPr>
          <a:xfrm>
            <a:off x="3457714" y="4875001"/>
            <a:ext cx="630065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37994" y="472514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95741" y="559536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57993" y="635628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81933" y="638397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32355" y="471597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133810" y="5595360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5" idx="2"/>
            <a:endCxn id="41" idx="6"/>
          </p:cNvCxnSpPr>
          <p:nvPr/>
        </p:nvCxnSpPr>
        <p:spPr>
          <a:xfrm flipH="1">
            <a:off x="6779545" y="5773803"/>
            <a:ext cx="13542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3"/>
            <a:endCxn id="42" idx="7"/>
          </p:cNvCxnSpPr>
          <p:nvPr/>
        </p:nvCxnSpPr>
        <p:spPr>
          <a:xfrm flipH="1">
            <a:off x="5785590" y="5899980"/>
            <a:ext cx="666358" cy="508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4"/>
            <a:endCxn id="42" idx="0"/>
          </p:cNvCxnSpPr>
          <p:nvPr/>
        </p:nvCxnSpPr>
        <p:spPr>
          <a:xfrm>
            <a:off x="5629896" y="5082029"/>
            <a:ext cx="19999" cy="1274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1"/>
            <a:endCxn id="41" idx="5"/>
          </p:cNvCxnSpPr>
          <p:nvPr/>
        </p:nvCxnSpPr>
        <p:spPr>
          <a:xfrm flipH="1" flipV="1">
            <a:off x="6723338" y="5899980"/>
            <a:ext cx="414802" cy="536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5"/>
            <a:endCxn id="45" idx="1"/>
          </p:cNvCxnSpPr>
          <p:nvPr/>
        </p:nvCxnSpPr>
        <p:spPr>
          <a:xfrm>
            <a:off x="7559952" y="5020591"/>
            <a:ext cx="630065" cy="627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2"/>
            <a:endCxn id="17" idx="6"/>
          </p:cNvCxnSpPr>
          <p:nvPr/>
        </p:nvCxnSpPr>
        <p:spPr>
          <a:xfrm flipH="1">
            <a:off x="6759546" y="3397539"/>
            <a:ext cx="13542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2"/>
            <a:endCxn id="16" idx="6"/>
          </p:cNvCxnSpPr>
          <p:nvPr/>
        </p:nvCxnSpPr>
        <p:spPr>
          <a:xfrm flipH="1">
            <a:off x="5801799" y="2518150"/>
            <a:ext cx="1410557" cy="9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Total number of </a:t>
            </a:r>
            <a:r>
              <a:rPr lang="en-US" b="1" u="sng" dirty="0" smtClean="0"/>
              <a:t>all</a:t>
            </a:r>
            <a:r>
              <a:rPr lang="en-US" b="1" dirty="0" smtClean="0"/>
              <a:t> </a:t>
            </a:r>
            <a:r>
              <a:rPr lang="en-US" dirty="0" smtClean="0"/>
              <a:t>sub-graphs </a:t>
            </a:r>
            <a:r>
              <a:rPr lang="en-US" dirty="0" smtClean="0"/>
              <a:t>is exponential in |E|, which may be much more than </a:t>
            </a:r>
            <a:r>
              <a:rPr lang="en-US" b="1" dirty="0" smtClean="0"/>
              <a:t>T</a:t>
            </a:r>
            <a:endParaRPr lang="en-US" b="1" dirty="0" smtClean="0"/>
          </a:p>
          <a:p>
            <a:pPr algn="l" rtl="0"/>
            <a:r>
              <a:rPr lang="en-US" dirty="0" smtClean="0"/>
              <a:t>We want to visit only sub-graphs that can be extended to </a:t>
            </a:r>
            <a:r>
              <a:rPr lang="en-US" b="1" dirty="0" smtClean="0"/>
              <a:t>a </a:t>
            </a:r>
            <a:r>
              <a:rPr lang="en-US" b="1" dirty="0" smtClean="0"/>
              <a:t>spanning tree</a:t>
            </a:r>
            <a:endParaRPr lang="en-US" b="1" dirty="0" smtClean="0"/>
          </a:p>
          <a:p>
            <a:pPr algn="l" rtl="0"/>
            <a:r>
              <a:rPr lang="en-US" dirty="0" smtClean="0"/>
              <a:t>To perform this task we will restrict the search process by avoiding visiting </a:t>
            </a:r>
            <a:r>
              <a:rPr lang="en-US" b="1" dirty="0" smtClean="0"/>
              <a:t>sub-graphs that cannot be extended to those we need</a:t>
            </a:r>
          </a:p>
          <a:p>
            <a:pPr algn="l" rtl="0"/>
            <a:r>
              <a:rPr lang="en-US" dirty="0" smtClean="0"/>
              <a:t>Otherwise, the time in waste might become much more than linear in </a:t>
            </a:r>
            <a:r>
              <a:rPr lang="en-US" b="1" dirty="0" smtClean="0"/>
              <a:t>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14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</a:t>
            </a:r>
            <a:r>
              <a:rPr lang="en-US" b="1" dirty="0" smtClean="0"/>
              <a:t>all </a:t>
            </a:r>
            <a:r>
              <a:rPr lang="en-US" dirty="0" smtClean="0"/>
              <a:t>sub-graphs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Suppose we want to list </a:t>
            </a:r>
            <a:r>
              <a:rPr lang="en-US" b="1" dirty="0" smtClean="0"/>
              <a:t>all</a:t>
            </a:r>
            <a:r>
              <a:rPr lang="en-US" dirty="0" smtClean="0"/>
              <a:t> sub-graphs      G’=(V, E’) of a given graph G=(V, 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80178" y="293108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35663" y="40168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0177" y="509132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57133" y="511760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4509" y="293108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6176" y="401120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9" idx="2"/>
          </p:cNvCxnSpPr>
          <p:nvPr/>
        </p:nvCxnSpPr>
        <p:spPr>
          <a:xfrm>
            <a:off x="2956242" y="3219113"/>
            <a:ext cx="2128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6" idx="7"/>
          </p:cNvCxnSpPr>
          <p:nvPr/>
        </p:nvCxnSpPr>
        <p:spPr>
          <a:xfrm flipH="1">
            <a:off x="4327364" y="3422782"/>
            <a:ext cx="841508" cy="67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5"/>
            <a:endCxn id="10" idx="0"/>
          </p:cNvCxnSpPr>
          <p:nvPr/>
        </p:nvCxnSpPr>
        <p:spPr>
          <a:xfrm>
            <a:off x="5576210" y="3422782"/>
            <a:ext cx="867998" cy="58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0" idx="2"/>
          </p:cNvCxnSpPr>
          <p:nvPr/>
        </p:nvCxnSpPr>
        <p:spPr>
          <a:xfrm flipV="1">
            <a:off x="4411727" y="4299233"/>
            <a:ext cx="1744449" cy="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6" idx="3"/>
          </p:cNvCxnSpPr>
          <p:nvPr/>
        </p:nvCxnSpPr>
        <p:spPr>
          <a:xfrm flipV="1">
            <a:off x="2976241" y="4508589"/>
            <a:ext cx="943785" cy="87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6" idx="5"/>
          </p:cNvCxnSpPr>
          <p:nvPr/>
        </p:nvCxnSpPr>
        <p:spPr>
          <a:xfrm flipH="1" flipV="1">
            <a:off x="4327364" y="4508589"/>
            <a:ext cx="817801" cy="609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4"/>
            <a:endCxn id="7" idx="0"/>
          </p:cNvCxnSpPr>
          <p:nvPr/>
        </p:nvCxnSpPr>
        <p:spPr>
          <a:xfrm>
            <a:off x="2668210" y="3507145"/>
            <a:ext cx="19999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55776" y="4101251"/>
            <a:ext cx="52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784138" y="2849781"/>
            <a:ext cx="4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448133" y="4759305"/>
            <a:ext cx="47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720226" y="3641869"/>
            <a:ext cx="4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900788" y="3422782"/>
            <a:ext cx="4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748118" y="4628430"/>
            <a:ext cx="4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136304" y="4299233"/>
            <a:ext cx="4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technique: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Choose some order for elements</a:t>
            </a:r>
          </a:p>
          <a:p>
            <a:pPr algn="l" rtl="0"/>
            <a:r>
              <a:rPr lang="en-US" dirty="0" smtClean="0"/>
              <a:t>When we examine an element, we decide whether to include it into the current solution or not</a:t>
            </a:r>
          </a:p>
          <a:p>
            <a:pPr algn="l" rtl="0"/>
            <a:r>
              <a:rPr lang="en-US" dirty="0" smtClean="0"/>
              <a:t>After we decide whether to include the current element, we continue to the next element </a:t>
            </a:r>
            <a:r>
              <a:rPr lang="en-US" b="1" dirty="0" smtClean="0"/>
              <a:t>recursively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Examine e1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 continue to e2 recursively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83968" y="1860848"/>
            <a:ext cx="86409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2123728" y="2352549"/>
            <a:ext cx="2286784" cy="1220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5021520" y="2352549"/>
            <a:ext cx="2214776" cy="1148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760" y="2557446"/>
            <a:ext cx="9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6066" y="2557446"/>
            <a:ext cx="13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include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37040" y="357301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4787" y="444323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7039" y="520415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80979" y="5231843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1401" y="3563842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32856" y="4443231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6" idx="6"/>
            <a:endCxn id="20" idx="2"/>
          </p:cNvCxnSpPr>
          <p:nvPr/>
        </p:nvCxnSpPr>
        <p:spPr>
          <a:xfrm flipV="1">
            <a:off x="1220844" y="3742285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3"/>
            <a:endCxn id="17" idx="7"/>
          </p:cNvCxnSpPr>
          <p:nvPr/>
        </p:nvCxnSpPr>
        <p:spPr>
          <a:xfrm flipH="1">
            <a:off x="2122384" y="3868462"/>
            <a:ext cx="565224" cy="62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5"/>
            <a:endCxn id="21" idx="0"/>
          </p:cNvCxnSpPr>
          <p:nvPr/>
        </p:nvCxnSpPr>
        <p:spPr>
          <a:xfrm>
            <a:off x="2958998" y="3868462"/>
            <a:ext cx="765760" cy="57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6"/>
            <a:endCxn id="21" idx="2"/>
          </p:cNvCxnSpPr>
          <p:nvPr/>
        </p:nvCxnSpPr>
        <p:spPr>
          <a:xfrm>
            <a:off x="2178591" y="4621674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6"/>
            <a:endCxn id="17" idx="3"/>
          </p:cNvCxnSpPr>
          <p:nvPr/>
        </p:nvCxnSpPr>
        <p:spPr>
          <a:xfrm flipV="1">
            <a:off x="1240843" y="4747851"/>
            <a:ext cx="610151" cy="63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0"/>
            <a:endCxn id="17" idx="5"/>
          </p:cNvCxnSpPr>
          <p:nvPr/>
        </p:nvCxnSpPr>
        <p:spPr>
          <a:xfrm flipH="1" flipV="1">
            <a:off x="2122384" y="4747851"/>
            <a:ext cx="550497" cy="48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4"/>
            <a:endCxn id="18" idx="0"/>
          </p:cNvCxnSpPr>
          <p:nvPr/>
        </p:nvCxnSpPr>
        <p:spPr>
          <a:xfrm>
            <a:off x="1028942" y="3929900"/>
            <a:ext cx="19999" cy="12742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4226" y="4295197"/>
            <a:ext cx="49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06406" y="3372952"/>
            <a:ext cx="43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22075" y="4884362"/>
            <a:ext cx="5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9332" y="4020481"/>
            <a:ext cx="52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14165" y="3868462"/>
            <a:ext cx="5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29010" y="4751693"/>
            <a:ext cx="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86314" y="4562054"/>
            <a:ext cx="6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563753" y="355761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21500" y="442783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83752" y="5188758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07692" y="5216446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58114" y="3548445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259569" y="4427834"/>
            <a:ext cx="383804" cy="35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8" idx="6"/>
            <a:endCxn id="52" idx="2"/>
          </p:cNvCxnSpPr>
          <p:nvPr/>
        </p:nvCxnSpPr>
        <p:spPr>
          <a:xfrm flipV="1">
            <a:off x="5947557" y="3726888"/>
            <a:ext cx="1410557" cy="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3"/>
            <a:endCxn id="49" idx="7"/>
          </p:cNvCxnSpPr>
          <p:nvPr/>
        </p:nvCxnSpPr>
        <p:spPr>
          <a:xfrm flipH="1">
            <a:off x="6849097" y="3853065"/>
            <a:ext cx="565224" cy="62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5"/>
            <a:endCxn id="53" idx="0"/>
          </p:cNvCxnSpPr>
          <p:nvPr/>
        </p:nvCxnSpPr>
        <p:spPr>
          <a:xfrm>
            <a:off x="7685711" y="3853065"/>
            <a:ext cx="765760" cy="57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6"/>
            <a:endCxn id="53" idx="2"/>
          </p:cNvCxnSpPr>
          <p:nvPr/>
        </p:nvCxnSpPr>
        <p:spPr>
          <a:xfrm>
            <a:off x="6905304" y="4606277"/>
            <a:ext cx="1354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6"/>
            <a:endCxn id="49" idx="3"/>
          </p:cNvCxnSpPr>
          <p:nvPr/>
        </p:nvCxnSpPr>
        <p:spPr>
          <a:xfrm flipV="1">
            <a:off x="5967556" y="4732454"/>
            <a:ext cx="610151" cy="63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0"/>
            <a:endCxn id="49" idx="5"/>
          </p:cNvCxnSpPr>
          <p:nvPr/>
        </p:nvCxnSpPr>
        <p:spPr>
          <a:xfrm flipH="1" flipV="1">
            <a:off x="6849097" y="4732454"/>
            <a:ext cx="550497" cy="48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33119" y="3357555"/>
            <a:ext cx="43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148788" y="4868965"/>
            <a:ext cx="5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16045" y="4005084"/>
            <a:ext cx="52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840878" y="3853065"/>
            <a:ext cx="5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955723" y="4736296"/>
            <a:ext cx="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13027" y="4546657"/>
            <a:ext cx="6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When we have made a decision for each element in original set (</a:t>
            </a:r>
            <a:r>
              <a:rPr lang="en-US" dirty="0"/>
              <a:t>whether to include it or not</a:t>
            </a:r>
            <a:r>
              <a:rPr lang="en-US" dirty="0" smtClean="0"/>
              <a:t>), we will list </a:t>
            </a:r>
            <a:r>
              <a:rPr lang="en-US" dirty="0"/>
              <a:t>the set we have </a:t>
            </a:r>
            <a:r>
              <a:rPr lang="en-US" dirty="0" smtClean="0"/>
              <a:t>constructed </a:t>
            </a:r>
            <a:r>
              <a:rPr lang="en-US" b="1" dirty="0" smtClean="0"/>
              <a:t>only if it meets the criteria </a:t>
            </a:r>
            <a:r>
              <a:rPr lang="en-US" dirty="0" smtClean="0"/>
              <a:t>(in our case </a:t>
            </a:r>
            <a:r>
              <a:rPr lang="en-US" dirty="0"/>
              <a:t>s</a:t>
            </a:r>
            <a:r>
              <a:rPr lang="en-US" dirty="0" smtClean="0"/>
              <a:t>panning tree)</a:t>
            </a:r>
            <a:endParaRPr lang="en-US" dirty="0"/>
          </a:p>
          <a:p>
            <a:pPr algn="l" rtl="0"/>
            <a:r>
              <a:rPr lang="en-US" dirty="0"/>
              <a:t>Whenever we have tried both including and excluding an element, we </a:t>
            </a:r>
            <a:r>
              <a:rPr lang="en-US" dirty="0" smtClean="0"/>
              <a:t>backtrack to the </a:t>
            </a:r>
            <a:r>
              <a:rPr lang="en-US" dirty="0"/>
              <a:t>previous element, </a:t>
            </a:r>
            <a:r>
              <a:rPr lang="en-US" dirty="0" smtClean="0"/>
              <a:t>and change </a:t>
            </a:r>
            <a:r>
              <a:rPr lang="en-US" dirty="0"/>
              <a:t>our decision and move forward </a:t>
            </a:r>
            <a:r>
              <a:rPr lang="en-US" dirty="0" smtClean="0"/>
              <a:t>again, if possible</a:t>
            </a:r>
          </a:p>
          <a:p>
            <a:pPr algn="l" rtl="0"/>
            <a:r>
              <a:rPr lang="en-US" i="1" dirty="0" smtClean="0"/>
              <a:t>We can demonstrate the process by a search tree</a:t>
            </a:r>
            <a:endParaRPr lang="en-US" i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tree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18288" y="1268639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  <a:endCxn id="8" idx="7"/>
          </p:cNvCxnSpPr>
          <p:nvPr/>
        </p:nvCxnSpPr>
        <p:spPr>
          <a:xfrm flipH="1">
            <a:off x="3970945" y="1760340"/>
            <a:ext cx="352796" cy="28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56318" y="1958243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H="1">
            <a:off x="3163042" y="2449944"/>
            <a:ext cx="298729" cy="245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4" idx="7"/>
          </p:cNvCxnSpPr>
          <p:nvPr/>
        </p:nvCxnSpPr>
        <p:spPr>
          <a:xfrm flipH="1">
            <a:off x="2307166" y="3102795"/>
            <a:ext cx="346702" cy="25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92539" y="3271497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3336" y="3914588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3"/>
            <a:endCxn id="35" idx="7"/>
          </p:cNvCxnSpPr>
          <p:nvPr/>
        </p:nvCxnSpPr>
        <p:spPr>
          <a:xfrm flipH="1">
            <a:off x="1427963" y="3763198"/>
            <a:ext cx="370029" cy="23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</p:cNvCxnSpPr>
          <p:nvPr/>
        </p:nvCxnSpPr>
        <p:spPr>
          <a:xfrm flipH="1">
            <a:off x="588411" y="4406289"/>
            <a:ext cx="330378" cy="249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5"/>
          </p:cNvCxnSpPr>
          <p:nvPr/>
        </p:nvCxnSpPr>
        <p:spPr>
          <a:xfrm>
            <a:off x="1427963" y="4406289"/>
            <a:ext cx="353238" cy="239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49677" y="4254792"/>
            <a:ext cx="9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87296" y="4202620"/>
            <a:ext cx="13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include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00175" y="3545256"/>
            <a:ext cx="9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79512" y="5445224"/>
            <a:ext cx="8712968" cy="1224136"/>
          </a:xfrm>
        </p:spPr>
        <p:txBody>
          <a:bodyPr>
            <a:normAutofit/>
          </a:bodyPr>
          <a:lstStyle/>
          <a:p>
            <a:pPr algn="l" rtl="0"/>
            <a:r>
              <a:rPr lang="en-US" i="1" dirty="0" smtClean="0"/>
              <a:t>Check if the set must be listed</a:t>
            </a:r>
          </a:p>
          <a:p>
            <a:pPr algn="l" rtl="0"/>
            <a:endParaRPr lang="en-US" i="1" dirty="0"/>
          </a:p>
          <a:p>
            <a:pPr algn="l" rtl="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3868" y="2534307"/>
            <a:ext cx="47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51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55" grpId="0"/>
      <p:bldP spid="56" grpId="0"/>
      <p:bldP spid="6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i="1" dirty="0" smtClean="0"/>
              <a:t>Backtrack to the previous element </a:t>
            </a:r>
          </a:p>
          <a:p>
            <a:pPr algn="l" rtl="0"/>
            <a:r>
              <a:rPr lang="en-US" i="1" dirty="0" smtClean="0"/>
              <a:t>By continuing this process, we will explore entire search space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4218288" y="1268639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  <a:endCxn id="6" idx="7"/>
          </p:cNvCxnSpPr>
          <p:nvPr/>
        </p:nvCxnSpPr>
        <p:spPr>
          <a:xfrm flipH="1">
            <a:off x="3970945" y="1760340"/>
            <a:ext cx="352796" cy="28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356318" y="1958243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3163042" y="2449944"/>
            <a:ext cx="298729" cy="245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0" idx="7"/>
          </p:cNvCxnSpPr>
          <p:nvPr/>
        </p:nvCxnSpPr>
        <p:spPr>
          <a:xfrm flipH="1">
            <a:off x="2307166" y="3102795"/>
            <a:ext cx="346702" cy="25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92539" y="3271497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3336" y="3914588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7"/>
          </p:cNvCxnSpPr>
          <p:nvPr/>
        </p:nvCxnSpPr>
        <p:spPr>
          <a:xfrm flipH="1">
            <a:off x="1427963" y="3763198"/>
            <a:ext cx="370029" cy="23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H="1">
            <a:off x="588411" y="4406289"/>
            <a:ext cx="330378" cy="249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5"/>
          </p:cNvCxnSpPr>
          <p:nvPr/>
        </p:nvCxnSpPr>
        <p:spPr>
          <a:xfrm>
            <a:off x="1427963" y="4406289"/>
            <a:ext cx="353238" cy="239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87296" y="4202620"/>
            <a:ext cx="13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include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625139" y="3914588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0" idx="5"/>
            <a:endCxn id="18" idx="1"/>
          </p:cNvCxnSpPr>
          <p:nvPr/>
        </p:nvCxnSpPr>
        <p:spPr>
          <a:xfrm>
            <a:off x="2307166" y="3763198"/>
            <a:ext cx="423426" cy="23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0175" y="3545256"/>
            <a:ext cx="9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45328" y="3545256"/>
            <a:ext cx="13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include</a:t>
            </a:r>
            <a:endParaRPr lang="en-US" dirty="0"/>
          </a:p>
        </p:txBody>
      </p:sp>
      <p:sp>
        <p:nvSpPr>
          <p:cNvPr id="22" name="Bent-Up Arrow 21"/>
          <p:cNvSpPr/>
          <p:nvPr/>
        </p:nvSpPr>
        <p:spPr>
          <a:xfrm>
            <a:off x="2245328" y="4525913"/>
            <a:ext cx="739851" cy="417810"/>
          </a:xfrm>
          <a:prstGeom prst="bentUpArrow">
            <a:avLst>
              <a:gd name="adj1" fmla="val 25000"/>
              <a:gd name="adj2" fmla="val 25000"/>
              <a:gd name="adj3" fmla="val 31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74920" y="1958243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4" idx="5"/>
            <a:endCxn id="23" idx="1"/>
          </p:cNvCxnSpPr>
          <p:nvPr/>
        </p:nvCxnSpPr>
        <p:spPr>
          <a:xfrm>
            <a:off x="4832915" y="1760340"/>
            <a:ext cx="347458" cy="28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5"/>
          </p:cNvCxnSpPr>
          <p:nvPr/>
        </p:nvCxnSpPr>
        <p:spPr>
          <a:xfrm>
            <a:off x="5689547" y="2449944"/>
            <a:ext cx="357121" cy="245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728717" y="3271497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6555842" y="3102795"/>
            <a:ext cx="278328" cy="25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481543" y="3914588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5"/>
            <a:endCxn id="29" idx="1"/>
          </p:cNvCxnSpPr>
          <p:nvPr/>
        </p:nvCxnSpPr>
        <p:spPr>
          <a:xfrm>
            <a:off x="7343344" y="3763198"/>
            <a:ext cx="243652" cy="23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5"/>
          </p:cNvCxnSpPr>
          <p:nvPr/>
        </p:nvCxnSpPr>
        <p:spPr>
          <a:xfrm>
            <a:off x="8096170" y="4406289"/>
            <a:ext cx="292254" cy="249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3"/>
            <a:endCxn id="34" idx="0"/>
          </p:cNvCxnSpPr>
          <p:nvPr/>
        </p:nvCxnSpPr>
        <p:spPr>
          <a:xfrm>
            <a:off x="5180373" y="2449944"/>
            <a:ext cx="15498" cy="72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4392091" y="3173531"/>
            <a:ext cx="1607559" cy="212788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60528" y="3527470"/>
            <a:ext cx="66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02606" y="4064120"/>
            <a:ext cx="66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2653868" y="2534307"/>
            <a:ext cx="47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-49677" y="4254792"/>
            <a:ext cx="95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27451" y="2519349"/>
            <a:ext cx="47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cxnSp>
        <p:nvCxnSpPr>
          <p:cNvPr id="44" name="Straight Arrow Connector 43"/>
          <p:cNvCxnSpPr>
            <a:stCxn id="29" idx="3"/>
          </p:cNvCxnSpPr>
          <p:nvPr/>
        </p:nvCxnSpPr>
        <p:spPr>
          <a:xfrm flipH="1">
            <a:off x="7343344" y="4406289"/>
            <a:ext cx="243652" cy="239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 animBg="1"/>
      <p:bldP spid="23" grpId="0" animBg="1"/>
      <p:bldP spid="27" grpId="0" animBg="1"/>
      <p:bldP spid="29" grpId="0" animBg="1"/>
      <p:bldP spid="34" grpId="0" animBg="1"/>
      <p:bldP spid="35" grpId="0"/>
      <p:bldP spid="36" grpId="0"/>
      <p:bldP spid="43" grpId="0"/>
    </p:bld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889</TotalTime>
  <Words>1562</Words>
  <Application>Microsoft Office PowerPoint</Application>
  <PresentationFormat>On-screen Show (4:3)</PresentationFormat>
  <Paragraphs>210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ערכת נושא של Office</vt:lpstr>
      <vt:lpstr>Backtrack Algorithm for Listing Spanning Trees  R. C. Read and R. E. Tarjan (1975)</vt:lpstr>
      <vt:lpstr>Abstract</vt:lpstr>
      <vt:lpstr>Main difficulty</vt:lpstr>
      <vt:lpstr>Listing all sub-graphs</vt:lpstr>
      <vt:lpstr>Search technique: Backtracking</vt:lpstr>
      <vt:lpstr>Examine edges</vt:lpstr>
      <vt:lpstr>Backtracking cont.</vt:lpstr>
      <vt:lpstr>Search tree</vt:lpstr>
      <vt:lpstr>Search tree</vt:lpstr>
      <vt:lpstr>Listing spanning trees</vt:lpstr>
      <vt:lpstr>Naïve solution</vt:lpstr>
      <vt:lpstr>Restricting backtracking (“cutting the search tree”) </vt:lpstr>
      <vt:lpstr>Span algorithm</vt:lpstr>
      <vt:lpstr>Procedure REC  (listing ST’s)</vt:lpstr>
      <vt:lpstr>Procedure REC  (avoiding cycles – lines 3-6)</vt:lpstr>
      <vt:lpstr>Procedure REC  (avoiding cycles) cont.</vt:lpstr>
      <vt:lpstr>Procedure REC  (including bridges – lines 9-11)</vt:lpstr>
      <vt:lpstr>Procedure REC  (including bridges) cont.</vt:lpstr>
      <vt:lpstr>Time analysis</vt:lpstr>
      <vt:lpstr>Time analysis cont.</vt:lpstr>
      <vt:lpstr>Time analysis  (recursive calls)</vt:lpstr>
      <vt:lpstr>Space analysis</vt:lpstr>
      <vt:lpstr>Space analysis cont.</vt:lpstr>
      <vt:lpstr>Theoretical time efficiency</vt:lpstr>
      <vt:lpstr> Number of spanning trees in graph</vt:lpstr>
      <vt:lpstr>Proof</vt:lpstr>
      <vt:lpstr>Proof cont.</vt:lpstr>
      <vt:lpstr>Proof cont.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Bounds on Backtrack Algorithms for Listing Cycles, Paths, and Spanning Trees</dc:title>
  <dc:creator>Zovadi</dc:creator>
  <cp:lastModifiedBy>Zovadi</cp:lastModifiedBy>
  <cp:revision>197</cp:revision>
  <dcterms:created xsi:type="dcterms:W3CDTF">2011-12-24T22:32:57Z</dcterms:created>
  <dcterms:modified xsi:type="dcterms:W3CDTF">2012-01-02T20:20:41Z</dcterms:modified>
</cp:coreProperties>
</file>